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318" r:id="rId4"/>
    <p:sldId id="288" r:id="rId5"/>
    <p:sldId id="307" r:id="rId6"/>
    <p:sldId id="309" r:id="rId7"/>
    <p:sldId id="313" r:id="rId8"/>
    <p:sldId id="310" r:id="rId9"/>
    <p:sldId id="311" r:id="rId10"/>
    <p:sldId id="349" r:id="rId11"/>
    <p:sldId id="312" r:id="rId12"/>
    <p:sldId id="317" r:id="rId13"/>
    <p:sldId id="361" r:id="rId14"/>
    <p:sldId id="362" r:id="rId15"/>
    <p:sldId id="354" r:id="rId16"/>
    <p:sldId id="356" r:id="rId17"/>
    <p:sldId id="358" r:id="rId18"/>
    <p:sldId id="363" r:id="rId19"/>
    <p:sldId id="355" r:id="rId20"/>
    <p:sldId id="367" r:id="rId21"/>
    <p:sldId id="368" r:id="rId22"/>
    <p:sldId id="359" r:id="rId23"/>
    <p:sldId id="360" r:id="rId24"/>
    <p:sldId id="364" r:id="rId25"/>
    <p:sldId id="366" r:id="rId26"/>
    <p:sldId id="3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3192-E12B-4470-9E33-58ECB1D477A7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FEA9-D682-4336-AB20-554E336F9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0F916-8AEB-4DFB-BACE-D795A070E10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DE6-B3BE-4114-98B9-4246618B330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3E84-30EB-417C-BF0E-B86D9410EF7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FEA9-D682-4336-AB20-554E336F9F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>
              <a:defRPr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5048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Page  </a:t>
            </a:r>
            <a:fld id="{367AAA60-614E-4446-8845-2A341475867D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931D-E2CB-4F9F-92DC-572CF971641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7E93-0856-4EA4-AA39-A787C436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China &amp; Japan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Tang’s influence on Japanese Pre-modern States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Tang: Persecution of Buddhists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Daoist</a:t>
            </a:r>
            <a:r>
              <a:rPr lang="en-US" dirty="0" smtClean="0"/>
              <a:t> and Confucian persecutions supported in late Tang dynasty</a:t>
            </a:r>
          </a:p>
          <a:p>
            <a:pPr eaLnBrk="1" hangingPunct="1"/>
            <a:r>
              <a:rPr lang="en-US" dirty="0" smtClean="0"/>
              <a:t>840s begins systematic closure of Buddhist temples, expulsions</a:t>
            </a:r>
          </a:p>
          <a:p>
            <a:pPr lvl="1" eaLnBrk="1" hangingPunct="1"/>
            <a:r>
              <a:rPr lang="en-US" dirty="0" smtClean="0"/>
              <a:t>Zoroastrians, Christians, </a:t>
            </a:r>
            <a:r>
              <a:rPr lang="en-US" dirty="0" err="1" smtClean="0"/>
              <a:t>Manichaeans</a:t>
            </a:r>
            <a:r>
              <a:rPr lang="en-US" dirty="0" smtClean="0"/>
              <a:t> as well</a:t>
            </a:r>
          </a:p>
          <a:p>
            <a:pPr eaLnBrk="1" hangingPunct="1"/>
            <a:r>
              <a:rPr lang="en-US" dirty="0" smtClean="0"/>
              <a:t>Economic motive: seizure of large monastic landholdings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Achievements of 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>
                <a:cs typeface="Times New Roman" pitchFamily="18" charset="0"/>
              </a:rPr>
              <a:t>Transportation and communications</a:t>
            </a:r>
          </a:p>
          <a:p>
            <a:pPr lvl="1"/>
            <a:r>
              <a:rPr lang="en-US" sz="3300" dirty="0" smtClean="0">
                <a:cs typeface="Times New Roman" pitchFamily="18" charset="0"/>
              </a:rPr>
              <a:t>Extensive postal, courier services</a:t>
            </a:r>
          </a:p>
          <a:p>
            <a:pPr lvl="1"/>
            <a:endParaRPr lang="en-US" sz="3300" dirty="0" smtClean="0">
              <a:cs typeface="Times New Roman" pitchFamily="18" charset="0"/>
            </a:endParaRPr>
          </a:p>
          <a:p>
            <a:r>
              <a:rPr lang="en-US" sz="3300" b="1" dirty="0" smtClean="0">
                <a:cs typeface="Times New Roman" pitchFamily="18" charset="0"/>
              </a:rPr>
              <a:t>Equal-field system</a:t>
            </a:r>
          </a:p>
          <a:p>
            <a:pPr lvl="1"/>
            <a:r>
              <a:rPr lang="en-US" sz="3300" dirty="0" smtClean="0">
                <a:cs typeface="Times New Roman" pitchFamily="18" charset="0"/>
              </a:rPr>
              <a:t>20% of land, hereditary ownership</a:t>
            </a:r>
          </a:p>
          <a:p>
            <a:pPr lvl="1"/>
            <a:r>
              <a:rPr lang="en-US" sz="3300" dirty="0" smtClean="0">
                <a:cs typeface="Times New Roman" pitchFamily="18" charset="0"/>
              </a:rPr>
              <a:t>80% redistributed according to formula</a:t>
            </a:r>
          </a:p>
          <a:p>
            <a:pPr lvl="2"/>
            <a:r>
              <a:rPr lang="en-US" sz="3300" dirty="0" smtClean="0">
                <a:cs typeface="Times New Roman" pitchFamily="18" charset="0"/>
              </a:rPr>
              <a:t>Family size, land fertility</a:t>
            </a:r>
          </a:p>
          <a:p>
            <a:pPr lvl="1"/>
            <a:r>
              <a:rPr lang="en-US" sz="3300" dirty="0" smtClean="0">
                <a:cs typeface="Times New Roman" pitchFamily="18" charset="0"/>
              </a:rPr>
              <a:t>Worked well until eighth century</a:t>
            </a:r>
          </a:p>
          <a:p>
            <a:pPr lvl="2"/>
            <a:r>
              <a:rPr lang="en-US" sz="3300" dirty="0" smtClean="0">
                <a:cs typeface="Times New Roman" pitchFamily="18" charset="0"/>
              </a:rPr>
              <a:t>Corruption, loss of land to Buddhist monasteries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Governmental neglect: Emperor obsessed with music &amp; his favorite concubine</a:t>
            </a:r>
          </a:p>
          <a:p>
            <a:r>
              <a:rPr lang="en-US" sz="3000" dirty="0" smtClean="0"/>
              <a:t>775 C.E. rebellion under An </a:t>
            </a:r>
            <a:r>
              <a:rPr lang="en-US" sz="3000" dirty="0" err="1" smtClean="0"/>
              <a:t>Lushan</a:t>
            </a:r>
            <a:r>
              <a:rPr lang="en-US" sz="3000" dirty="0" smtClean="0"/>
              <a:t>, former military commander</a:t>
            </a:r>
          </a:p>
          <a:p>
            <a:pPr lvl="1"/>
            <a:r>
              <a:rPr lang="en-US" sz="3000" dirty="0" smtClean="0"/>
              <a:t>Captures </a:t>
            </a:r>
            <a:r>
              <a:rPr lang="en-US" sz="3000" dirty="0" err="1" smtClean="0"/>
              <a:t>Chang’an</a:t>
            </a:r>
            <a:r>
              <a:rPr lang="en-US" sz="3000" dirty="0" smtClean="0"/>
              <a:t>, but rebellion crushed by 763</a:t>
            </a:r>
          </a:p>
          <a:p>
            <a:pPr lvl="1"/>
            <a:r>
              <a:rPr lang="en-US" sz="3000" dirty="0" smtClean="0"/>
              <a:t>Nomadic Uighur mercenaries invited to suppress rebellion, sacked </a:t>
            </a:r>
            <a:r>
              <a:rPr lang="en-US" sz="3000" dirty="0" err="1" smtClean="0"/>
              <a:t>Chang’an</a:t>
            </a:r>
            <a:r>
              <a:rPr lang="en-US" sz="3000" dirty="0" smtClean="0"/>
              <a:t> and Luoyang</a:t>
            </a:r>
          </a:p>
          <a:p>
            <a:r>
              <a:rPr lang="en-US" sz="3000" dirty="0" smtClean="0"/>
              <a:t>Tang decline continues, rebellions in ninth century, last emperor abdicates 907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Japan’s Interactions with China</a:t>
            </a:r>
            <a:endParaRPr lang="en-US" dirty="0"/>
          </a:p>
        </p:txBody>
      </p:sp>
      <p:pic>
        <p:nvPicPr>
          <p:cNvPr id="6146" name="Picture 2" descr="File:Kentoshi rou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391400" cy="56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0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Kentoshi Vessel</a:t>
            </a:r>
            <a:endParaRPr lang="en-US" dirty="0"/>
          </a:p>
        </p:txBody>
      </p:sp>
      <p:pic>
        <p:nvPicPr>
          <p:cNvPr id="7170" name="Picture 2" descr="File:Kentoshi vess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073150"/>
            <a:ext cx="66929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Trade/Technology: Silk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990600"/>
          </a:xfrm>
        </p:spPr>
        <p:txBody>
          <a:bodyPr/>
          <a:lstStyle/>
          <a:p>
            <a:r>
              <a:rPr lang="en-US" b="1" dirty="0"/>
              <a:t>Silk embroidery panel with flowers and ducks</a:t>
            </a:r>
          </a:p>
          <a:p>
            <a:endParaRPr lang="en-US" dirty="0"/>
          </a:p>
        </p:txBody>
      </p:sp>
      <p:pic>
        <p:nvPicPr>
          <p:cNvPr id="4098" name="Picture 2" descr="http://www.britishmuseum.org/images/ps088459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4" b="34445"/>
          <a:stretch/>
        </p:blipFill>
        <p:spPr bwMode="auto">
          <a:xfrm>
            <a:off x="-30150" y="1054100"/>
            <a:ext cx="9161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5775" y="6172200"/>
            <a:ext cx="8229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British Museum, http://www.britishmuseum.org/explore/highlights/highlight_objects/asia/e/earthenware_tile_with_a_monste.aspx</a:t>
            </a:r>
            <a:endParaRPr lang="en-US" sz="1200" b="1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624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Trade/Technology: 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3200400" cy="3810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Silver Mirror </a:t>
            </a:r>
            <a:r>
              <a:rPr lang="en-US" b="1" dirty="0"/>
              <a:t>back, Tang dynasty (618–906), 8th </a:t>
            </a:r>
            <a:r>
              <a:rPr lang="en-US" b="1" dirty="0" smtClean="0"/>
              <a:t>century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924550"/>
            <a:ext cx="2743200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The Metropolitan Museum of </a:t>
            </a:r>
            <a:r>
              <a:rPr lang="en-US" sz="1200" b="1" dirty="0" smtClean="0"/>
              <a:t>Art</a:t>
            </a:r>
          </a:p>
          <a:p>
            <a:pPr marL="0" indent="0">
              <a:buNone/>
            </a:pPr>
            <a:r>
              <a:rPr lang="en-US" sz="1200" b="1" dirty="0"/>
              <a:t>http://</a:t>
            </a:r>
            <a:r>
              <a:rPr lang="en-US" sz="1200" b="1" dirty="0" smtClean="0"/>
              <a:t>www.metmuseum.org/toah/works-of-art/1985.214.22</a:t>
            </a:r>
            <a:endParaRPr lang="en-US" sz="1200" b="1" dirty="0"/>
          </a:p>
          <a:p>
            <a:endParaRPr lang="en-US" sz="1200" dirty="0"/>
          </a:p>
        </p:txBody>
      </p:sp>
      <p:pic>
        <p:nvPicPr>
          <p:cNvPr id="6146" name="Picture 2" descr="http://www.metmuseum.org/toah/images/h2/h2_1985.214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71550"/>
            <a:ext cx="5600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6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403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Trade/Technology: Earthenware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810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Phoenix-headed ewer</a:t>
            </a:r>
            <a:r>
              <a:rPr lang="en-US" dirty="0"/>
              <a:t>, Tang dynasty (618–906), late 7th–first half of 8th </a:t>
            </a:r>
            <a:r>
              <a:rPr lang="en-US" dirty="0" smtClean="0"/>
              <a:t>century</a:t>
            </a:r>
          </a:p>
          <a:p>
            <a:r>
              <a:rPr lang="en-US" dirty="0" smtClean="0"/>
              <a:t>Earthenware </a:t>
            </a:r>
            <a:r>
              <a:rPr lang="en-US" dirty="0"/>
              <a:t>with three-color (</a:t>
            </a:r>
            <a:r>
              <a:rPr lang="en-US" i="1" dirty="0" err="1"/>
              <a:t>sancai</a:t>
            </a:r>
            <a:r>
              <a:rPr lang="en-US" dirty="0"/>
              <a:t>) glaze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0400" y="5791200"/>
            <a:ext cx="3559974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The Metropolitan Museum </a:t>
            </a:r>
            <a:r>
              <a:rPr lang="en-US" sz="1200" b="1" dirty="0"/>
              <a:t>of </a:t>
            </a:r>
            <a:r>
              <a:rPr lang="en-US" sz="1200" b="1" dirty="0" smtClean="0"/>
              <a:t>Art</a:t>
            </a:r>
          </a:p>
          <a:p>
            <a:pPr marL="0" indent="0">
              <a:buNone/>
            </a:pPr>
            <a:r>
              <a:rPr lang="en-US" sz="1200" b="1" dirty="0"/>
              <a:t>http://www.metmuseum.org/toah/works-of-art/1991.253.4</a:t>
            </a:r>
            <a:endParaRPr lang="en-US" sz="1200" b="1" dirty="0" smtClean="0"/>
          </a:p>
        </p:txBody>
      </p:sp>
      <p:pic>
        <p:nvPicPr>
          <p:cNvPr id="8194" name="Picture 2" descr="http://www.metmuseum.org/toah/images/hb/hb_1991.253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42334"/>
            <a:ext cx="5029200" cy="69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Stoneware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599"/>
            <a:ext cx="3276600" cy="450124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Long-necked bottle</a:t>
            </a:r>
            <a:r>
              <a:rPr lang="en-US" dirty="0"/>
              <a:t>, Nara period (710–794), 8th century</a:t>
            </a:r>
            <a:br>
              <a:rPr lang="en-US" dirty="0"/>
            </a:br>
            <a:r>
              <a:rPr lang="en-US" dirty="0"/>
              <a:t>Japan</a:t>
            </a:r>
            <a:br>
              <a:rPr lang="en-US" dirty="0"/>
            </a:br>
            <a:r>
              <a:rPr lang="en-US" dirty="0"/>
              <a:t>Stoneware with natural ash glaze and incised decoration (Sue ware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Influenced by Korea and China, the Japanese began to use the potter’s wheel during this period, and fire pottery at high temperatures.</a:t>
            </a:r>
            <a:endParaRPr lang="en-US" dirty="0"/>
          </a:p>
        </p:txBody>
      </p:sp>
      <p:pic>
        <p:nvPicPr>
          <p:cNvPr id="8194" name="Picture 2" descr="http://www.metmuseum.org/toah/images/hb/hb_1975.268.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4143"/>
            <a:ext cx="469725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5491843"/>
            <a:ext cx="3559974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The Metropolitan Museum </a:t>
            </a:r>
            <a:r>
              <a:rPr lang="en-US" sz="1200" b="1" dirty="0"/>
              <a:t>of </a:t>
            </a:r>
            <a:r>
              <a:rPr lang="en-US" sz="1200" b="1" dirty="0" smtClean="0"/>
              <a:t>Art</a:t>
            </a:r>
          </a:p>
          <a:p>
            <a:pPr marL="0" indent="0">
              <a:buNone/>
            </a:pPr>
            <a:r>
              <a:rPr lang="en-US" sz="1200" b="1" dirty="0"/>
              <a:t>http://www.metmuseum.org/toah/works-of-art/1975.268.425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92259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Culture: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90600"/>
            <a:ext cx="3810000" cy="3733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Buddha </a:t>
            </a:r>
            <a:r>
              <a:rPr lang="en-US" b="1" dirty="0" err="1"/>
              <a:t>Vairocana</a:t>
            </a:r>
            <a:r>
              <a:rPr lang="en-US" b="1" dirty="0"/>
              <a:t> (</a:t>
            </a:r>
            <a:r>
              <a:rPr lang="en-US" b="1" i="1" dirty="0"/>
              <a:t>Dari</a:t>
            </a:r>
            <a:r>
              <a:rPr lang="en-US" b="1" dirty="0"/>
              <a:t>)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Tang </a:t>
            </a:r>
            <a:r>
              <a:rPr lang="en-US" dirty="0"/>
              <a:t>dynasty (618–906), early 8th century</a:t>
            </a:r>
            <a:br>
              <a:rPr lang="en-US" dirty="0"/>
            </a:br>
            <a:r>
              <a:rPr lang="en-US" dirty="0"/>
              <a:t>China</a:t>
            </a:r>
            <a:br>
              <a:rPr lang="en-US" dirty="0"/>
            </a:br>
            <a:r>
              <a:rPr lang="en-US" dirty="0"/>
              <a:t>Gilt leaded bronze, lost-wax cast </a:t>
            </a:r>
            <a:endParaRPr lang="en-US" b="1" dirty="0"/>
          </a:p>
        </p:txBody>
      </p:sp>
      <p:pic>
        <p:nvPicPr>
          <p:cNvPr id="5122" name="Picture 2" descr="http://www.metmuseum.org/toah/images/h2/h2_43.2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5791200"/>
            <a:ext cx="3559974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The Metropolitan Museum </a:t>
            </a:r>
            <a:r>
              <a:rPr lang="en-US" sz="1200" b="1" dirty="0"/>
              <a:t>of </a:t>
            </a:r>
            <a:r>
              <a:rPr lang="en-US" sz="1200" b="1" dirty="0" smtClean="0"/>
              <a:t>Art</a:t>
            </a:r>
          </a:p>
          <a:p>
            <a:pPr marL="0" indent="0">
              <a:buNone/>
            </a:pPr>
            <a:r>
              <a:rPr lang="en-US" sz="1200" b="1" dirty="0" smtClean="0"/>
              <a:t>http</a:t>
            </a:r>
            <a:r>
              <a:rPr lang="en-US" sz="1200" b="1" dirty="0"/>
              <a:t>://www.metmuseum.org/toah/works-of-art/43.24.3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50921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The Sui and Tang Dynasties, 589-907 C.E.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A88187-E7E1-4860-A306-5CA409078FDB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3319" name="Picture 7" descr="ben85646_m1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26788" cy="5410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Culture: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90600"/>
            <a:ext cx="3810000" cy="3733800"/>
          </a:xfrm>
        </p:spPr>
        <p:txBody>
          <a:bodyPr>
            <a:normAutofit/>
          </a:bodyPr>
          <a:lstStyle/>
          <a:p>
            <a:r>
              <a:rPr lang="en-US" dirty="0"/>
              <a:t>Replica of </a:t>
            </a:r>
            <a:r>
              <a:rPr lang="en-US" dirty="0" err="1"/>
              <a:t>Kudara</a:t>
            </a:r>
            <a:r>
              <a:rPr lang="en-US" dirty="0"/>
              <a:t> </a:t>
            </a:r>
            <a:r>
              <a:rPr lang="en-US" dirty="0" err="1"/>
              <a:t>Kannon</a:t>
            </a:r>
            <a:r>
              <a:rPr lang="en-US" dirty="0"/>
              <a:t> </a:t>
            </a:r>
            <a:r>
              <a:rPr lang="en-US" dirty="0" smtClean="0"/>
              <a:t>(actual from 7</a:t>
            </a:r>
            <a:r>
              <a:rPr lang="en-US" baseline="30000" dirty="0" smtClean="0"/>
              <a:t>th</a:t>
            </a:r>
            <a:r>
              <a:rPr lang="en-US" dirty="0" smtClean="0"/>
              <a:t> Cent.) in </a:t>
            </a:r>
            <a:r>
              <a:rPr lang="en-US" dirty="0"/>
              <a:t>the British Museum</a:t>
            </a:r>
            <a:r>
              <a:rPr lang="en-US" b="1" dirty="0"/>
              <a:t>.</a:t>
            </a:r>
          </a:p>
        </p:txBody>
      </p:sp>
      <p:pic>
        <p:nvPicPr>
          <p:cNvPr id="2050" name="Picture 2" descr="File:Geishaboy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962024"/>
            <a:ext cx="3819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5410200"/>
            <a:ext cx="4017174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The British Museum</a:t>
            </a:r>
          </a:p>
          <a:p>
            <a:pPr marL="0" indent="0">
              <a:buNone/>
            </a:pPr>
            <a:r>
              <a:rPr lang="en-US" sz="1200" b="1" dirty="0"/>
              <a:t>http://www.britishmuseum.org/research/collection_online/collection_object_details.aspx?objectId=772962&amp;partId=1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06364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4" name="Picture 2" descr="Replica of Bodhisattva Kudara Kwannon figure, made of painted woo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7041"/>
            <a:ext cx="3733800" cy="69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tmuseum.org/toah/images/hb/hb_19.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48" y="533400"/>
            <a:ext cx="42862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2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 in Japan: </a:t>
            </a:r>
            <a:r>
              <a:rPr lang="en-US" dirty="0" err="1" smtClean="0"/>
              <a:t>Horyuji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Built near Nara c. 616</a:t>
            </a:r>
          </a:p>
          <a:p>
            <a:r>
              <a:rPr lang="en-US" dirty="0"/>
              <a:t>The temple was constructed on a square plan surrounded by a double wall. </a:t>
            </a:r>
            <a:endParaRPr lang="en-US" dirty="0" smtClean="0"/>
          </a:p>
          <a:p>
            <a:r>
              <a:rPr lang="en-US" dirty="0" smtClean="0"/>
              <a:t>Inside </a:t>
            </a:r>
            <a:r>
              <a:rPr lang="en-US" dirty="0"/>
              <a:t>were a number of buildings: </a:t>
            </a:r>
            <a:r>
              <a:rPr lang="en-US" dirty="0" smtClean="0"/>
              <a:t>The </a:t>
            </a:r>
            <a:r>
              <a:rPr lang="en-US" dirty="0"/>
              <a:t>main hall containing a sculpture of the Buddha, a lecture hall, a library, and a bell tower.</a:t>
            </a:r>
          </a:p>
          <a:p>
            <a:endParaRPr lang="en-US" dirty="0"/>
          </a:p>
        </p:txBody>
      </p:sp>
      <p:pic>
        <p:nvPicPr>
          <p:cNvPr id="4098" name="Picture 2" descr="File:Horyu-ji06s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819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7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ihonsuki.com/japan/places/tobu/horyu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8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 </a:t>
            </a:r>
            <a:r>
              <a:rPr lang="en-US" dirty="0"/>
              <a:t>in Japan: </a:t>
            </a:r>
            <a:r>
              <a:rPr lang="en-US" dirty="0" err="1"/>
              <a:t>Shitennō-ji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19200"/>
            <a:ext cx="3962400" cy="5257800"/>
          </a:xfrm>
        </p:spPr>
        <p:txBody>
          <a:bodyPr/>
          <a:lstStyle/>
          <a:p>
            <a:r>
              <a:rPr lang="en-US" dirty="0" smtClean="0"/>
              <a:t>Constructed by Prince </a:t>
            </a:r>
            <a:r>
              <a:rPr lang="en-US" dirty="0" err="1" smtClean="0"/>
              <a:t>Shotoku</a:t>
            </a:r>
            <a:r>
              <a:rPr lang="en-US" dirty="0" smtClean="0"/>
              <a:t> in 593</a:t>
            </a:r>
          </a:p>
          <a:p>
            <a:r>
              <a:rPr lang="en-US" dirty="0" smtClean="0"/>
              <a:t>Used Korean carpenters, built along Chinese models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10669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Culture: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3656"/>
            <a:ext cx="8229600" cy="76094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Night-Shining White</a:t>
            </a:r>
            <a:r>
              <a:rPr lang="en-US" dirty="0"/>
              <a:t>, Tang dynasty (618–906), ca. 750</a:t>
            </a:r>
            <a:br>
              <a:rPr lang="en-US" dirty="0"/>
            </a:br>
            <a:r>
              <a:rPr lang="en-US" dirty="0"/>
              <a:t>Han </a:t>
            </a:r>
            <a:r>
              <a:rPr lang="en-US" dirty="0" err="1"/>
              <a:t>Gan</a:t>
            </a:r>
            <a:r>
              <a:rPr lang="en-US" dirty="0"/>
              <a:t> (Chinese, active </a:t>
            </a:r>
            <a:r>
              <a:rPr lang="en-US" dirty="0" smtClean="0"/>
              <a:t>742–56), </a:t>
            </a:r>
            <a:r>
              <a:rPr lang="en-US" dirty="0" err="1" smtClean="0"/>
              <a:t>Handscroll</a:t>
            </a:r>
            <a:r>
              <a:rPr lang="en-US" dirty="0"/>
              <a:t>; ink on paper</a:t>
            </a:r>
          </a:p>
        </p:txBody>
      </p:sp>
      <p:pic>
        <p:nvPicPr>
          <p:cNvPr id="7170" name="Picture 2" descr="http://www.metmuseum.org/toah/images/hb/hb_1977.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58200" cy="4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5500" y="6324600"/>
            <a:ext cx="3733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85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The Metropolitan Museum of </a:t>
            </a:r>
            <a:r>
              <a:rPr lang="en-US" sz="1200" b="1" dirty="0" smtClean="0"/>
              <a:t>Art</a:t>
            </a:r>
          </a:p>
          <a:p>
            <a:pPr marL="0" indent="0">
              <a:buNone/>
            </a:pPr>
            <a:r>
              <a:rPr lang="en-US" sz="1200" b="1" dirty="0"/>
              <a:t>http://www.metmuseum.org/toah/works-of-art/1977.78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424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Tang Dynasty (618-907 C.E.)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b="1" dirty="0" smtClean="0">
                <a:cs typeface="Times New Roman" pitchFamily="18" charset="0"/>
              </a:rPr>
              <a:t>Beginnings:</a:t>
            </a:r>
          </a:p>
          <a:p>
            <a:pPr eaLnBrk="1" hangingPunct="1"/>
            <a:r>
              <a:rPr lang="en-US" sz="3600" dirty="0" smtClean="0">
                <a:cs typeface="Times New Roman" pitchFamily="18" charset="0"/>
              </a:rPr>
              <a:t>Wide discontent over forced labor in Sui dynasty</a:t>
            </a:r>
          </a:p>
          <a:p>
            <a:pPr eaLnBrk="1" hangingPunct="1"/>
            <a:endParaRPr lang="en-US" sz="1000" dirty="0" smtClean="0"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cs typeface="Times New Roman" pitchFamily="18" charset="0"/>
              </a:rPr>
              <a:t>Military failures in Korea prompt rebellion</a:t>
            </a:r>
          </a:p>
          <a:p>
            <a:pPr eaLnBrk="1" hangingPunct="1"/>
            <a:endParaRPr lang="en-US" sz="1000" dirty="0" smtClean="0"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cs typeface="Times New Roman" pitchFamily="18" charset="0"/>
              </a:rPr>
              <a:t>Tang Dynasty begins in 618 C.E. when Emperor is killed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 Dynasty: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Second Classical Chinese Age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Very similar to the Han Dynasty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Confucianism again dominates </a:t>
            </a:r>
            <a:r>
              <a:rPr lang="en-US" sz="3600" dirty="0" err="1" smtClean="0"/>
              <a:t>gov't</a:t>
            </a:r>
            <a:r>
              <a:rPr lang="en-US" sz="3600" dirty="0" smtClean="0"/>
              <a:t> leaders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Civil Service Exams used to hire administrators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Extended its influence throughout East Asia (Japan and Korea)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dirty="0" smtClean="0"/>
              <a:t>Re-built the new capital at Xi’an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581400" cy="5638800"/>
          </a:xfrm>
        </p:spPr>
        <p:txBody>
          <a:bodyPr>
            <a:normAutofit fontScale="77500" lnSpcReduction="20000"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Powerful military state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Extended the boundaries of China through Siberia 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Korea in the east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Tibet &amp; Manchuria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Vietnam in the South. 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4000" dirty="0" smtClean="0"/>
              <a:t>One of the largest expansions of China in its history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295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Reestablished the safety of the Silk Road.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Silk Road trade with Middle East and Constantinople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3600" dirty="0" smtClean="0"/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b="1" dirty="0" smtClean="0"/>
              <a:t>New Inventions: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Printing press using moveable print 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Porcelain used for dishes and </a:t>
            </a:r>
            <a:r>
              <a:rPr lang="en-US" sz="3600" dirty="0" err="1" smtClean="0"/>
              <a:t>decoratives</a:t>
            </a:r>
            <a:endParaRPr lang="en-US" sz="3600" dirty="0" smtClean="0"/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Gunpowder originally for fireworks but eventually for weapons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3600" dirty="0" smtClean="0"/>
              <a:t>Mechanical clocks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487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90600"/>
            <a:ext cx="4648200" cy="5486400"/>
          </a:xfrm>
        </p:spPr>
        <p:txBody>
          <a:bodyPr>
            <a:normAutofit/>
          </a:bodyPr>
          <a:lstStyle/>
          <a:p>
            <a:pPr marL="682625" indent="-681038">
              <a:spcBef>
                <a:spcPts val="825"/>
              </a:spcBef>
              <a:buFont typeface="Times New Roman" pitchFamily="18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4000" dirty="0" smtClean="0"/>
              <a:t>Tea comes into China from Southeast Asia</a:t>
            </a:r>
          </a:p>
          <a:p>
            <a:pPr marL="682625" indent="-681038">
              <a:spcBef>
                <a:spcPts val="825"/>
              </a:spcBef>
              <a:buFont typeface="Times New Roman" pitchFamily="18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4000" dirty="0" smtClean="0"/>
              <a:t>Tea and Horse Trade Route to Tibet increases tea availability in China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30480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33400"/>
            <a:ext cx="524435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 Religion/Philosophy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486400" cy="5181600"/>
          </a:xfrm>
        </p:spPr>
        <p:txBody>
          <a:bodyPr/>
          <a:lstStyle/>
          <a:p>
            <a:pPr marL="338138" indent="-338138">
              <a:spcBef>
                <a:spcPts val="9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Liberal attitude towards all religions at first.</a:t>
            </a:r>
          </a:p>
          <a:p>
            <a:pPr marL="338138" indent="-338138">
              <a:spcBef>
                <a:spcPts val="9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First big spread of Buddhism in China</a:t>
            </a:r>
          </a:p>
          <a:p>
            <a:pPr marL="338138" indent="-338138">
              <a:spcBef>
                <a:spcPts val="9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Later during the Tang, Confucianism becomes more aggressive in fighting Buddhist influence in China</a:t>
            </a:r>
          </a:p>
          <a:p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124200" cy="686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24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 Social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486400"/>
          </a:xfrm>
        </p:spPr>
        <p:txBody>
          <a:bodyPr/>
          <a:lstStyle/>
          <a:p>
            <a:pPr marL="401638" indent="-401638">
              <a:spcBef>
                <a:spcPts val="725"/>
              </a:spcBef>
              <a:buSzPct val="45000"/>
              <a:buFont typeface="Wingdings" pitchFamily="2" charset="2"/>
              <a:buChar char=""/>
              <a:tabLst>
                <a:tab pos="401638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</a:pPr>
            <a:r>
              <a:rPr lang="en-US" dirty="0" smtClean="0"/>
              <a:t>Trade brings people from all over the world to China; especially in cities</a:t>
            </a:r>
          </a:p>
          <a:p>
            <a:pPr marL="401638" indent="-401638">
              <a:spcBef>
                <a:spcPts val="725"/>
              </a:spcBef>
              <a:buSzPct val="45000"/>
              <a:buFont typeface="Wingdings" pitchFamily="2" charset="2"/>
              <a:buChar char=""/>
              <a:tabLst>
                <a:tab pos="401638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</a:pPr>
            <a:r>
              <a:rPr lang="en-US" dirty="0" smtClean="0"/>
              <a:t>Cities have a great social life with live music and drama</a:t>
            </a:r>
          </a:p>
          <a:p>
            <a:pPr marL="401638" indent="-401638">
              <a:spcBef>
                <a:spcPts val="725"/>
              </a:spcBef>
              <a:buSzPct val="45000"/>
              <a:buFont typeface="Wingdings" pitchFamily="2" charset="2"/>
              <a:buChar char=""/>
              <a:tabLst>
                <a:tab pos="401638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</a:pPr>
            <a:r>
              <a:rPr lang="en-US" dirty="0" smtClean="0"/>
              <a:t>Tang people loved poetry and landscape painting</a:t>
            </a:r>
          </a:p>
          <a:p>
            <a:pPr marL="401638" indent="-401638">
              <a:spcBef>
                <a:spcPts val="725"/>
              </a:spcBef>
              <a:buSzPct val="45000"/>
              <a:buFont typeface="Wingdings" pitchFamily="2" charset="2"/>
              <a:buChar char=""/>
              <a:tabLst>
                <a:tab pos="401638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</a:pPr>
            <a:r>
              <a:rPr lang="en-US" dirty="0" smtClean="0"/>
              <a:t>Confucian social hierarchy dominates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638800" y="76200"/>
            <a:ext cx="3048000" cy="260719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19399"/>
            <a:ext cx="3048000" cy="391125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795</Words>
  <Application>Microsoft Macintosh PowerPoint</Application>
  <PresentationFormat>On-screen Show (4:3)</PresentationFormat>
  <Paragraphs>118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China &amp; Japan</vt:lpstr>
      <vt:lpstr>The Sui and Tang Dynasties, 589-907 C.E.</vt:lpstr>
      <vt:lpstr>The Tang Dynasty (618-907 C.E.)</vt:lpstr>
      <vt:lpstr>Tang Dynasty: Overview</vt:lpstr>
      <vt:lpstr>Tang Expansion</vt:lpstr>
      <vt:lpstr>Tang Economy</vt:lpstr>
      <vt:lpstr>Tea</vt:lpstr>
      <vt:lpstr>Tang Religion/Philosophy</vt:lpstr>
      <vt:lpstr>Tang Social Life</vt:lpstr>
      <vt:lpstr>Tang: Persecution of Buddhists</vt:lpstr>
      <vt:lpstr>Major Achievements of Tang Dynasty</vt:lpstr>
      <vt:lpstr>Tang Decline</vt:lpstr>
      <vt:lpstr>Japan’s Interactions with China</vt:lpstr>
      <vt:lpstr>Kentoshi Vessel</vt:lpstr>
      <vt:lpstr>Trade/Technology: Silk</vt:lpstr>
      <vt:lpstr>Trade/Technology: Mirrors</vt:lpstr>
      <vt:lpstr>Trade/Technology: Earthenware</vt:lpstr>
      <vt:lpstr>Stoneware in Japan</vt:lpstr>
      <vt:lpstr>Culture: Buddhism</vt:lpstr>
      <vt:lpstr>Culture: Buddhism</vt:lpstr>
      <vt:lpstr>PowerPoint Presentation</vt:lpstr>
      <vt:lpstr>Buddhism in Japan: Horyuji</vt:lpstr>
      <vt:lpstr>PowerPoint Presentation</vt:lpstr>
      <vt:lpstr>Buddhism in Japan: Shitennō-ji</vt:lpstr>
      <vt:lpstr>PowerPoint Presentation</vt:lpstr>
      <vt:lpstr>Culture: 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Tang/Song Dynasties</dc:title>
  <dc:creator>Trevor Brimhall</dc:creator>
  <cp:lastModifiedBy>Cherry Creek</cp:lastModifiedBy>
  <cp:revision>31</cp:revision>
  <dcterms:created xsi:type="dcterms:W3CDTF">2011-10-16T16:53:04Z</dcterms:created>
  <dcterms:modified xsi:type="dcterms:W3CDTF">2013-10-27T23:25:00Z</dcterms:modified>
</cp:coreProperties>
</file>