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75" r:id="rId11"/>
    <p:sldId id="276" r:id="rId12"/>
    <p:sldId id="277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00" y="-4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BC0784C-E4BF-4955-9374-736567A69DB1}" type="datetimeFigureOut">
              <a:rPr lang="en-US" smtClean="0"/>
              <a:t>11/6/14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0408FFD-A038-4B9C-A336-01A3D1A69B6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C0784C-E4BF-4955-9374-736567A69DB1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08FFD-A038-4B9C-A336-01A3D1A69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C0784C-E4BF-4955-9374-736567A69DB1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08FFD-A038-4B9C-A336-01A3D1A69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C0784C-E4BF-4955-9374-736567A69DB1}" type="datetimeFigureOut">
              <a:rPr lang="en-US" smtClean="0"/>
              <a:t>11/6/14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08FFD-A038-4B9C-A336-01A3D1A69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BC0784C-E4BF-4955-9374-736567A69DB1}" type="datetimeFigureOut">
              <a:rPr lang="en-US" smtClean="0"/>
              <a:t>11/6/14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0408FFD-A038-4B9C-A336-01A3D1A69B6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C0784C-E4BF-4955-9374-736567A69DB1}" type="datetimeFigureOut">
              <a:rPr lang="en-US" smtClean="0"/>
              <a:t>11/6/14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0408FFD-A038-4B9C-A336-01A3D1A69B6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C0784C-E4BF-4955-9374-736567A69DB1}" type="datetimeFigureOut">
              <a:rPr lang="en-US" smtClean="0"/>
              <a:t>11/6/14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00408FFD-A038-4B9C-A336-01A3D1A69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C0784C-E4BF-4955-9374-736567A69DB1}" type="datetimeFigureOut">
              <a:rPr lang="en-US" smtClean="0"/>
              <a:t>11/6/14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08FFD-A038-4B9C-A336-01A3D1A69B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C0784C-E4BF-4955-9374-736567A69DB1}" type="datetimeFigureOut">
              <a:rPr lang="en-US" smtClean="0"/>
              <a:t>11/6/14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0408FFD-A038-4B9C-A336-01A3D1A69B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BC0784C-E4BF-4955-9374-736567A69DB1}" type="datetimeFigureOut">
              <a:rPr lang="en-US" smtClean="0"/>
              <a:t>11/6/14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0408FFD-A038-4B9C-A336-01A3D1A69B6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BC0784C-E4BF-4955-9374-736567A69DB1}" type="datetimeFigureOut">
              <a:rPr lang="en-US" smtClean="0"/>
              <a:t>11/6/14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00408FFD-A038-4B9C-A336-01A3D1A69B6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BC0784C-E4BF-4955-9374-736567A69DB1}" type="datetimeFigureOut">
              <a:rPr lang="en-US" smtClean="0"/>
              <a:t>11/6/14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00408FFD-A038-4B9C-A336-01A3D1A69B6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hyperlink" Target="http://afe.easia.columbia.edu/at/md_japan/mj01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afe.easia.columbia.edu/at/cl_japan/cj03.htm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304800"/>
            <a:ext cx="82296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Chapter 13:</a:t>
            </a:r>
            <a:br>
              <a:rPr lang="en-US" b="1" dirty="0" smtClean="0"/>
            </a:br>
            <a:r>
              <a:rPr lang="en-US" b="1" dirty="0" smtClean="0"/>
              <a:t>The Spread of Civilization - Japan, </a:t>
            </a:r>
            <a:r>
              <a:rPr lang="en-US" b="1" dirty="0"/>
              <a:t>K</a:t>
            </a:r>
            <a:r>
              <a:rPr lang="en-US" b="1" dirty="0" smtClean="0"/>
              <a:t>orea, Vietnam</a:t>
            </a:r>
            <a:endParaRPr lang="en-US" b="1" dirty="0"/>
          </a:p>
        </p:txBody>
      </p:sp>
      <p:pic>
        <p:nvPicPr>
          <p:cNvPr id="1026" name="Picture 2" descr="http://www.library.ubc.ca/finearts/Kemari_sc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7696200" cy="355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896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hitney\Pictures\WORLD\japanese feudali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4284086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91990" y="1981200"/>
            <a:ext cx="32472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Japanese </a:t>
            </a:r>
            <a:r>
              <a:rPr lang="en-US" sz="4000" b="1" dirty="0" smtClean="0"/>
              <a:t>Feudalism</a:t>
            </a:r>
          </a:p>
          <a:p>
            <a:pPr algn="ctr"/>
            <a:endParaRPr lang="en-US" sz="4000" b="1" dirty="0"/>
          </a:p>
          <a:p>
            <a:pPr algn="ctr"/>
            <a:r>
              <a:rPr lang="en-US" sz="2400" b="1" dirty="0" smtClean="0">
                <a:hlinkClick r:id="rId3"/>
              </a:rPr>
              <a:t>Japanese Feudalism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07957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3248" y="213336"/>
            <a:ext cx="80169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Feudal Europe vs. Feudal Japan</a:t>
            </a:r>
            <a:endParaRPr lang="en-US" sz="4000" b="1" i="1" dirty="0"/>
          </a:p>
        </p:txBody>
      </p:sp>
      <p:pic>
        <p:nvPicPr>
          <p:cNvPr id="2050" name="Picture 2" descr="http://dgh.wikispaces.com/file/view/wem_nnd_comparecontrast.jpg/76599187/wem_nnd_comparecontr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92" y="1261241"/>
            <a:ext cx="733425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4114800"/>
            <a:ext cx="82823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700" dirty="0" smtClean="0"/>
              <a:t>Similar: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700" dirty="0" smtClean="0"/>
              <a:t>political structure, social structure, code of honor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700" dirty="0" smtClean="0"/>
              <a:t>Difference:</a:t>
            </a:r>
            <a:endParaRPr lang="en-US" sz="27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700" dirty="0" smtClean="0"/>
              <a:t>Europe: simply a land-for-loyalty exchange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700" dirty="0" smtClean="0"/>
              <a:t>Japan: based upon group/family identity and loyalty</a:t>
            </a:r>
          </a:p>
        </p:txBody>
      </p:sp>
    </p:spTree>
    <p:extLst>
      <p:ext uri="{BB962C8B-B14F-4D97-AF65-F5344CB8AC3E}">
        <p14:creationId xmlns:p14="http://schemas.microsoft.com/office/powerpoint/2010/main" val="1617723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0136" y="179457"/>
            <a:ext cx="5482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Economy and Culture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985973"/>
            <a:ext cx="559492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Economic growth result of daimyo interest in trade, even with China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Development of standardized currency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Increase in guilds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2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Shinto + Zen Buddhism exist simultaneously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Art is stylistically simple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Mimic monochrome Chinese style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Ink sketches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Screen and scroll paintings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Show natural beauty of Japan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Landscapes with tiny human figures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Development of tea ceremonies and Zen Buddhist gardens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740" y="879460"/>
            <a:ext cx="3149024" cy="572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174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152400"/>
            <a:ext cx="16385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Korea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703957"/>
            <a:ext cx="6172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3 kingdoms</a:t>
            </a:r>
            <a:r>
              <a:rPr lang="en-US" sz="2400" dirty="0"/>
              <a:t>: </a:t>
            </a:r>
            <a:r>
              <a:rPr lang="en-US" sz="2400" dirty="0" err="1"/>
              <a:t>Koguryo</a:t>
            </a:r>
            <a:r>
              <a:rPr lang="en-US" sz="2400" dirty="0"/>
              <a:t>, </a:t>
            </a:r>
            <a:r>
              <a:rPr lang="en-US" sz="2400" dirty="0" err="1"/>
              <a:t>Paekche</a:t>
            </a:r>
            <a:r>
              <a:rPr lang="en-US" sz="2400" dirty="0"/>
              <a:t>, </a:t>
            </a:r>
            <a:r>
              <a:rPr lang="en-US" sz="2400" dirty="0" err="1"/>
              <a:t>Silla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Sinification (adoption of / interest in Chinese culture)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Increases </a:t>
            </a:r>
            <a:r>
              <a:rPr lang="en-US" sz="2400" dirty="0"/>
              <a:t>after </a:t>
            </a:r>
            <a:r>
              <a:rPr lang="en-US" sz="2400" dirty="0" smtClean="0"/>
              <a:t>Han (cities, schools, </a:t>
            </a:r>
            <a:r>
              <a:rPr lang="en-US" sz="2400" dirty="0"/>
              <a:t>and court organized like Chinese)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Power of aristocracy </a:t>
            </a:r>
            <a:r>
              <a:rPr lang="en-US" sz="2400" dirty="0" smtClean="0"/>
              <a:t>prevents total adoption of </a:t>
            </a:r>
            <a:r>
              <a:rPr lang="en-US" sz="2400" dirty="0"/>
              <a:t>Confucianism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Buddhist art, monasteries</a:t>
            </a: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Chinese writing, Chinese law </a:t>
            </a:r>
            <a:r>
              <a:rPr lang="en-US" sz="2400" dirty="0" smtClean="0"/>
              <a:t>code affect Korea</a:t>
            </a: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668: Tang Dynasty conquers Korea; now a tribute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1231, Mongol invasion, followed by turmoil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1392, Yi dynasty founded, lasts until </a:t>
            </a:r>
            <a:r>
              <a:rPr lang="en-US" sz="2400" dirty="0" smtClean="0"/>
              <a:t>1910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670" y="1874044"/>
            <a:ext cx="2860242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965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2646" y="152400"/>
            <a:ext cx="2171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Vietnam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762000"/>
            <a:ext cx="6172200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When Tang armies invade, Viet actively resisted them.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err="1" smtClean="0"/>
              <a:t>Viets</a:t>
            </a:r>
            <a:r>
              <a:rPr lang="en-US" sz="2300" dirty="0" smtClean="0"/>
              <a:t> tried to retain distinctiveness but eventually Vietnam is made a tribute state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Chinese culture systematically introduced: Confucianism, government structure, contact through trade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/>
              <a:t>Culture of anti-Chinese resistance develops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Resistance </a:t>
            </a:r>
            <a:r>
              <a:rPr lang="en-US" sz="2300" dirty="0"/>
              <a:t>from aristocracy, </a:t>
            </a:r>
            <a:r>
              <a:rPr lang="en-US" sz="2300" dirty="0" smtClean="0"/>
              <a:t>peasants, women</a:t>
            </a:r>
            <a:endParaRPr lang="en-US" sz="23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Distance </a:t>
            </a:r>
            <a:r>
              <a:rPr lang="en-US" sz="2300" dirty="0"/>
              <a:t>from China </a:t>
            </a:r>
            <a:r>
              <a:rPr lang="en-US" sz="2300" dirty="0" smtClean="0"/>
              <a:t>aids resistance</a:t>
            </a:r>
            <a:endParaRPr lang="en-US" sz="23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/>
              <a:t>Independence by 939 until 19</a:t>
            </a:r>
            <a:r>
              <a:rPr lang="en-US" sz="2300" baseline="30000" dirty="0"/>
              <a:t>th</a:t>
            </a:r>
            <a:r>
              <a:rPr lang="en-US" sz="2300" dirty="0"/>
              <a:t> century</a:t>
            </a:r>
          </a:p>
          <a:p>
            <a:pPr marL="285750" lvl="2" indent="-285750">
              <a:buFont typeface="Arial" pitchFamily="34" charset="0"/>
              <a:buChar char="•"/>
            </a:pPr>
            <a:r>
              <a:rPr lang="en-US" sz="2300" dirty="0" smtClean="0"/>
              <a:t>Rivalries in native Vietnamese ruling families until 19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 century will leave </a:t>
            </a:r>
            <a:r>
              <a:rPr lang="en-US" sz="2300" dirty="0"/>
              <a:t>Vietnamese oblivious to outside </a:t>
            </a:r>
            <a:r>
              <a:rPr lang="en-US" sz="2300" dirty="0" smtClean="0"/>
              <a:t>threats: </a:t>
            </a:r>
            <a:r>
              <a:rPr lang="en-US" sz="2300" dirty="0"/>
              <a:t>French and Catholic Church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300" dirty="0"/>
          </a:p>
          <a:p>
            <a:pPr marL="285750" indent="-285750">
              <a:buFont typeface="Arial" pitchFamily="34" charset="0"/>
              <a:buChar char="•"/>
            </a:pPr>
            <a:endParaRPr lang="en-US" sz="23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sz="23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07" y="2514600"/>
            <a:ext cx="2842012" cy="213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20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533400"/>
            <a:ext cx="52777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Japan’s Imperial Age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4366" y="1447800"/>
            <a:ext cx="86106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5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c: Yamato clan emerged as emperors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6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-7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c.: Chinese culture increasingly influences Japan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err="1" smtClean="0"/>
              <a:t>Taika</a:t>
            </a:r>
            <a:r>
              <a:rPr lang="en-US" sz="2600" dirty="0" smtClean="0"/>
              <a:t>, Nara, and Heian periods (7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to 9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centuries)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600" dirty="0" smtClean="0"/>
              <a:t>Tremendous borrowing from China (Sinification)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600" dirty="0" smtClean="0"/>
              <a:t>645 CE: </a:t>
            </a:r>
            <a:r>
              <a:rPr lang="en-US" sz="2600" dirty="0" err="1" smtClean="0"/>
              <a:t>Taika</a:t>
            </a:r>
            <a:r>
              <a:rPr lang="en-US" sz="2600" dirty="0" smtClean="0"/>
              <a:t> Reforms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600" dirty="0" smtClean="0"/>
              <a:t>Copy Chinese style of rule in Japanese government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600" dirty="0" smtClean="0"/>
              <a:t>Try to develop bureaucracy to limit power of aristocracy; opposed by aristocracy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600" dirty="0" smtClean="0"/>
              <a:t>Confucianism rejected; Japan held birth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600" dirty="0" smtClean="0"/>
              <a:t>in esteem, not </a:t>
            </a:r>
            <a:r>
              <a:rPr lang="en-US" sz="2600" dirty="0" smtClean="0"/>
              <a:t>education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600" dirty="0" smtClean="0">
                <a:hlinkClick r:id="rId2"/>
              </a:rPr>
              <a:t>Chinese influence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292213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373" y="381000"/>
            <a:ext cx="785202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Heian Period</a:t>
            </a:r>
            <a:endParaRPr lang="en-US" sz="3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94847" y="1011942"/>
            <a:ext cx="86270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794: Capital moved from Nara to Heian (later Kyoto)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Chinese influence declined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838: Japanese embassies to Tang China stopped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err="1" smtClean="0"/>
              <a:t>Taika</a:t>
            </a:r>
            <a:r>
              <a:rPr lang="en-US" sz="2400" dirty="0" smtClean="0"/>
              <a:t> reforms abandoned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Power of aristocratic families increases (Fujiwara)</a:t>
            </a:r>
            <a:endParaRPr lang="en-US" sz="2400" dirty="0"/>
          </a:p>
        </p:txBody>
      </p:sp>
      <p:pic>
        <p:nvPicPr>
          <p:cNvPr id="4" name="Picture 4" descr="STEA635401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4841" y="3121572"/>
            <a:ext cx="670709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0349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8657" y="152400"/>
            <a:ext cx="5495415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 smtClean="0"/>
              <a:t>Court Life in the Heian Era</a:t>
            </a:r>
            <a:endParaRPr lang="en-US" sz="33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1" y="3886200"/>
            <a:ext cx="8686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Extremely refined; based upon codes of behavior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Aesthetic enjoyment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Literary Golden Age: poetry, love notes, stories</a:t>
            </a:r>
            <a:r>
              <a:rPr lang="en-US" sz="2200" dirty="0"/>
              <a:t> </a:t>
            </a:r>
            <a:r>
              <a:rPr lang="en-US" sz="2200" dirty="0" smtClean="0"/>
              <a:t>Women and men take part in literary production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Lady </a:t>
            </a:r>
            <a:r>
              <a:rPr lang="en-US" sz="2200" dirty="0" err="1" smtClean="0"/>
              <a:t>Murasaki’s</a:t>
            </a:r>
            <a:r>
              <a:rPr lang="en-US" sz="2200" dirty="0" smtClean="0"/>
              <a:t> </a:t>
            </a:r>
            <a:r>
              <a:rPr lang="en-US" sz="2200" i="1" dirty="0" smtClean="0"/>
              <a:t>Tale of </a:t>
            </a:r>
            <a:r>
              <a:rPr lang="en-US" sz="2200" i="1" dirty="0" err="1" smtClean="0"/>
              <a:t>Genji</a:t>
            </a:r>
            <a:endParaRPr lang="en-US" sz="2200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Growing isolation of the court provided opportunities for regional lords with a more military orientation to seize effective control of Japan.</a:t>
            </a:r>
            <a:endParaRPr lang="en-US" sz="2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627" y="685800"/>
            <a:ext cx="6455474" cy="3189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836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126" y="294129"/>
            <a:ext cx="82772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smtClean="0"/>
              <a:t>Increase of Powerful Families</a:t>
            </a:r>
            <a:endParaRPr lang="en-US" sz="3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05200" y="1218811"/>
            <a:ext cx="541545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r>
              <a:rPr lang="en-US" sz="2200" dirty="0"/>
              <a:t>Fujiwara, </a:t>
            </a:r>
            <a:r>
              <a:rPr lang="en-US" sz="2200" dirty="0" err="1"/>
              <a:t>Taira</a:t>
            </a:r>
            <a:r>
              <a:rPr lang="en-US" sz="2200" dirty="0"/>
              <a:t>, </a:t>
            </a:r>
            <a:r>
              <a:rPr lang="en-US" sz="2200" dirty="0" err="1" smtClean="0"/>
              <a:t>Minamoto</a:t>
            </a:r>
            <a:endParaRPr lang="en-US" sz="22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/>
              <a:t>Aristocrats begin to rebel against Chinese </a:t>
            </a:r>
            <a:r>
              <a:rPr lang="en-US" sz="2200" dirty="0" smtClean="0"/>
              <a:t>influence in imperial government</a:t>
            </a:r>
            <a:endParaRPr lang="en-US" sz="22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Aristocratic families begin to dominate government and shape policies through the accumulation of their own armies and large estates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Many aristocrats become </a:t>
            </a:r>
            <a:r>
              <a:rPr lang="en-US" sz="2200" i="1" dirty="0" err="1" smtClean="0"/>
              <a:t>bushi</a:t>
            </a:r>
            <a:r>
              <a:rPr lang="en-US" sz="2200" i="1" dirty="0" smtClean="0"/>
              <a:t> </a:t>
            </a:r>
            <a:r>
              <a:rPr lang="en-US" sz="2200" dirty="0" smtClean="0"/>
              <a:t>(regional war-lords) who administer these territories and armies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Aristocrats marry into imperial family to control policy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Cooperate with Buddhists and create elite cult within Buddhism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91819"/>
            <a:ext cx="319839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808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1169720"/>
            <a:ext cx="5678023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Regional lords (</a:t>
            </a:r>
            <a:r>
              <a:rPr lang="en-US" sz="2400" i="1" dirty="0" err="1" smtClean="0"/>
              <a:t>bushi</a:t>
            </a:r>
            <a:r>
              <a:rPr lang="en-US" sz="2400" dirty="0" smtClean="0"/>
              <a:t>) administer small kingdoms, collect taxes, and build up private militaries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Samurai (armed military troops) begin as loyal warriors to </a:t>
            </a:r>
            <a:r>
              <a:rPr lang="en-US" sz="2400" i="1" dirty="0" err="1" smtClean="0"/>
              <a:t>bushi</a:t>
            </a:r>
            <a:endParaRPr lang="en-US" sz="2400" i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Martial arts esteemed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i="1" dirty="0"/>
              <a:t>Code of Bushido</a:t>
            </a:r>
            <a:r>
              <a:rPr lang="en-US" sz="2400" dirty="0"/>
              <a:t> stresses family honor and ritual suicide (</a:t>
            </a:r>
            <a:r>
              <a:rPr lang="en-US" sz="2400" i="1" dirty="0"/>
              <a:t>seppuku</a:t>
            </a:r>
            <a:r>
              <a:rPr lang="en-US" sz="2400" dirty="0"/>
              <a:t>) rather than defeat</a:t>
            </a:r>
            <a:endParaRPr lang="en-US" sz="2400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Serfs (peasants) </a:t>
            </a:r>
            <a:r>
              <a:rPr lang="en-US" sz="2400" dirty="0"/>
              <a:t>lose </a:t>
            </a:r>
            <a:r>
              <a:rPr lang="en-US" sz="2400" dirty="0" smtClean="0"/>
              <a:t>status and </a:t>
            </a:r>
            <a:r>
              <a:rPr lang="en-US" sz="2400" dirty="0"/>
              <a:t>freedom, </a:t>
            </a:r>
            <a:r>
              <a:rPr lang="en-US" sz="2400" dirty="0" smtClean="0"/>
              <a:t>and are treated </a:t>
            </a:r>
            <a:r>
              <a:rPr lang="en-US" sz="2400" dirty="0"/>
              <a:t>as property of local lord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/>
              <a:t>Turn to </a:t>
            </a:r>
            <a:r>
              <a:rPr lang="en-US" sz="2400" dirty="0" err="1"/>
              <a:t>salvationist</a:t>
            </a:r>
            <a:r>
              <a:rPr lang="en-US" sz="2400" dirty="0"/>
              <a:t> </a:t>
            </a:r>
            <a:r>
              <a:rPr lang="en-US" sz="2400" dirty="0" smtClean="0"/>
              <a:t>Buddhism (live upright lives on Earth</a:t>
            </a:r>
            <a:r>
              <a:rPr lang="en-US" sz="2400" dirty="0" smtClean="0"/>
              <a:t>)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/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397876" y="449480"/>
            <a:ext cx="63097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/>
              <a:t>Creation of Feudal Japan</a:t>
            </a:r>
            <a:endParaRPr lang="en-US" sz="4000" b="1" i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423" y="2025869"/>
            <a:ext cx="309562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419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279" y="346531"/>
            <a:ext cx="67345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Decline of Imperial Power</a:t>
            </a:r>
          </a:p>
          <a:p>
            <a:pPr algn="ctr"/>
            <a:r>
              <a:rPr lang="en-US" sz="4000" b="1" dirty="0" smtClean="0"/>
              <a:t>and Creation of </a:t>
            </a:r>
            <a:r>
              <a:rPr lang="en-US" sz="4000" b="1" dirty="0" err="1" smtClean="0"/>
              <a:t>Shogunate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1722" y="1828800"/>
            <a:ext cx="857747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/>
              <a:t>Japanese feudalism means emperor’s power declines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 smtClean="0"/>
              <a:t>By 11</a:t>
            </a:r>
            <a:r>
              <a:rPr lang="en-US" sz="2500" baseline="30000" dirty="0" smtClean="0"/>
              <a:t>th</a:t>
            </a:r>
            <a:r>
              <a:rPr lang="en-US" sz="2500" dirty="0" smtClean="0"/>
              <a:t>/12</a:t>
            </a:r>
            <a:r>
              <a:rPr lang="en-US" sz="2500" baseline="30000" dirty="0" smtClean="0"/>
              <a:t>th</a:t>
            </a:r>
            <a:r>
              <a:rPr lang="en-US" sz="2500" dirty="0" smtClean="0"/>
              <a:t> c., aristocratic families dominate and are in control at court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 smtClean="0"/>
              <a:t>1180-1185: </a:t>
            </a:r>
            <a:r>
              <a:rPr lang="en-US" sz="2500" dirty="0" err="1" smtClean="0"/>
              <a:t>Gempei</a:t>
            </a:r>
            <a:r>
              <a:rPr lang="en-US" sz="2500" dirty="0" smtClean="0"/>
              <a:t> Wars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 smtClean="0"/>
              <a:t>Battle between </a:t>
            </a:r>
            <a:r>
              <a:rPr lang="en-US" sz="2500" dirty="0" err="1" smtClean="0"/>
              <a:t>Taira</a:t>
            </a:r>
            <a:r>
              <a:rPr lang="en-US" sz="2500" dirty="0" smtClean="0"/>
              <a:t> and </a:t>
            </a:r>
            <a:r>
              <a:rPr lang="en-US" sz="2500" dirty="0" err="1" smtClean="0"/>
              <a:t>Minamoto</a:t>
            </a:r>
            <a:r>
              <a:rPr lang="en-US" sz="2500" dirty="0" smtClean="0"/>
              <a:t> families over political control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 err="1" smtClean="0"/>
              <a:t>Minamoto</a:t>
            </a:r>
            <a:r>
              <a:rPr lang="en-US" sz="2500" dirty="0" smtClean="0"/>
              <a:t> victorious and control court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500" dirty="0" err="1" smtClean="0"/>
              <a:t>Minamoto</a:t>
            </a:r>
            <a:r>
              <a:rPr lang="en-US" sz="2500" dirty="0" smtClean="0"/>
              <a:t> establish </a:t>
            </a:r>
            <a:r>
              <a:rPr lang="en-US" sz="2500" i="1" dirty="0" err="1" smtClean="0"/>
              <a:t>Bakufu</a:t>
            </a:r>
            <a:r>
              <a:rPr lang="en-US" sz="2500" i="1" dirty="0" smtClean="0"/>
              <a:t> </a:t>
            </a:r>
            <a:r>
              <a:rPr lang="en-US" sz="2500" dirty="0" smtClean="0"/>
              <a:t>(military government) headed by a </a:t>
            </a:r>
            <a:r>
              <a:rPr lang="en-US" sz="2500" i="1" dirty="0" smtClean="0"/>
              <a:t>shogun</a:t>
            </a:r>
            <a:r>
              <a:rPr lang="en-US" sz="2500" dirty="0" smtClean="0"/>
              <a:t> (military leader)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500" dirty="0" smtClean="0"/>
              <a:t>Emperor and court remain; </a:t>
            </a:r>
            <a:r>
              <a:rPr lang="en-US" sz="2500" dirty="0" err="1" smtClean="0"/>
              <a:t>Minamoto</a:t>
            </a:r>
            <a:r>
              <a:rPr lang="en-US" sz="2500" dirty="0" smtClean="0"/>
              <a:t> family and samurai have real control in </a:t>
            </a:r>
            <a:r>
              <a:rPr lang="en-US" sz="2500" dirty="0" err="1" smtClean="0"/>
              <a:t>shogunate</a:t>
            </a: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2361851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214" y="859542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Chaos Continues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4214" y="1752600"/>
            <a:ext cx="84963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300" dirty="0"/>
              <a:t>1336-1573: Ashikaga </a:t>
            </a:r>
            <a:r>
              <a:rPr lang="en-US" sz="2300" dirty="0" err="1"/>
              <a:t>Shogunate</a:t>
            </a:r>
            <a:r>
              <a:rPr lang="en-US" sz="2300" dirty="0"/>
              <a:t> established; collapse of centralized authority as emperor flees upon his refusal to recognize </a:t>
            </a:r>
            <a:r>
              <a:rPr lang="en-US" sz="2300" dirty="0" smtClean="0"/>
              <a:t>shogun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3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Power of emperor and </a:t>
            </a:r>
            <a:r>
              <a:rPr lang="en-US" sz="2300" dirty="0" err="1" smtClean="0"/>
              <a:t>shogunate</a:t>
            </a:r>
            <a:r>
              <a:rPr lang="en-US" sz="2300" dirty="0" smtClean="0"/>
              <a:t> weakens, however.</a:t>
            </a:r>
            <a:endParaRPr lang="en-US" sz="23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14</a:t>
            </a:r>
            <a:r>
              <a:rPr lang="en-US" sz="2300" baseline="30000" dirty="0" smtClean="0"/>
              <a:t>th</a:t>
            </a:r>
            <a:r>
              <a:rPr lang="en-US" sz="2300" dirty="0" smtClean="0"/>
              <a:t> c: Period of civil war between aristocratic families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err="1" smtClean="0"/>
              <a:t>Bushi</a:t>
            </a:r>
            <a:r>
              <a:rPr lang="en-US" sz="2300" dirty="0" smtClean="0"/>
              <a:t> vassals acquire more land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300" dirty="0" smtClean="0"/>
              <a:t>Land then divided among samurai upon pledging loyalty to vassals to give military assistance when needed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300" dirty="0" smtClean="0"/>
              <a:t>1467-1477: Court rebellions continue, and Japan fragments into 300 small kingdoms led by warlords called </a:t>
            </a:r>
            <a:r>
              <a:rPr lang="en-US" sz="2300" i="1" dirty="0" smtClean="0"/>
              <a:t>daimyos</a:t>
            </a: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1394993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79457"/>
            <a:ext cx="6871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Violence and Centralization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5462" y="1143000"/>
            <a:ext cx="559492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i="1" dirty="0" smtClean="0"/>
              <a:t>Bushido </a:t>
            </a:r>
            <a:r>
              <a:rPr lang="en-US" sz="2200" dirty="0" smtClean="0"/>
              <a:t>era deteriorates and an era of barbarism emerges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Military division, social change, peasant violence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Warfare becomes more brutal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Battles determined more by size and organization of warlord’s forces than the outcome of ritualized samurai combat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Poorly trained peasant armies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Construction of castles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/>
              <a:t>Japan moves towards greater centralization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/>
              <a:t>Taxes are collected to fund public works projects (irrigation; roads)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77" y="1295400"/>
            <a:ext cx="3243897" cy="243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426" y="4114800"/>
            <a:ext cx="31496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977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2264</TotalTime>
  <Words>826</Words>
  <Application>Microsoft Macintosh PowerPoint</Application>
  <PresentationFormat>On-screen Show (4:3)</PresentationFormat>
  <Paragraphs>105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Foundry</vt:lpstr>
      <vt:lpstr>Chapter 13: The Spread of Civilization - Japan, Korea, Vietnam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Whitney</dc:creator>
  <cp:lastModifiedBy>Cherry Creek</cp:lastModifiedBy>
  <cp:revision>224</cp:revision>
  <dcterms:created xsi:type="dcterms:W3CDTF">2012-11-05T23:32:13Z</dcterms:created>
  <dcterms:modified xsi:type="dcterms:W3CDTF">2014-11-07T13:58:47Z</dcterms:modified>
</cp:coreProperties>
</file>