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4" r:id="rId8"/>
    <p:sldId id="261" r:id="rId9"/>
    <p:sldId id="262" r:id="rId10"/>
    <p:sldId id="269" r:id="rId11"/>
    <p:sldId id="263" r:id="rId12"/>
    <p:sldId id="265" r:id="rId13"/>
    <p:sldId id="280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87459F-905D-4C73-8705-8F1F00964277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D4A7-11B5-4465-89C9-1B0D2A41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862B-6FF3-4782-A938-3CDE09B7AE91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0E4E-5302-45E6-AF66-C857B4931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F1E4-B553-4B20-B753-15F8C5ABC573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875A-A9C3-4E94-9E01-CE74F5C89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E814-66DD-4BBD-A2E5-0A58FEA6962D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016-56F4-4D89-BC7F-5F2788CC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E60DC9A-C06F-420A-91D9-FDEDD6FBF8A3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8EC9-D1C1-483E-A9B6-516A69D8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06B6-EBC9-495B-8D4A-B1DB1129BE7B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1CCA-FFB9-4FC4-B17D-351D03B26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2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E77C-396F-465F-A0C1-E3ED81800874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B51A-DEB0-48A7-BAB1-F2204568B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FC40-1114-4A84-B20E-738C6BB0AD2A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C68E-8093-455B-BB82-EEE255FCD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BEB2-D277-454C-9F04-3F8740FC8826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177B-6673-4FBA-B7AE-A6E7DBA07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AB462E-D9A7-48EC-A8D0-9802853BBD15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3B05-9D56-406A-9743-8D2E97E4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68F99A-ACE8-4C80-8CC2-1B41467C6CFF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872E-70EA-4BA2-81B0-CB89FCF9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64AABE-6538-4262-B4C0-E8BC8D94B7BE}" type="datetime1">
              <a:rPr lang="en-US"/>
              <a:pPr>
                <a:defRPr/>
              </a:pPr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3BC71-CA9B-4676-9753-828AEFA78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793" r:id="rId4"/>
    <p:sldLayoutId id="2147483794" r:id="rId5"/>
    <p:sldLayoutId id="2147483795" r:id="rId6"/>
    <p:sldLayoutId id="2147483796" r:id="rId7"/>
    <p:sldLayoutId id="2147483802" r:id="rId8"/>
    <p:sldLayoutId id="2147483803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90550" y="304800"/>
            <a:ext cx="77724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500" b="1" smtClean="0">
                <a:cs typeface="Tunga" pitchFamily="34" charset="0"/>
              </a:rPr>
              <a:t>Chapter 21: </a:t>
            </a:r>
            <a:br>
              <a:rPr lang="en-US" sz="4500" b="1" smtClean="0">
                <a:cs typeface="Tunga" pitchFamily="34" charset="0"/>
              </a:rPr>
            </a:br>
            <a:r>
              <a:rPr lang="en-US" sz="4500" b="1" smtClean="0">
                <a:cs typeface="Tunga" pitchFamily="34" charset="0"/>
              </a:rPr>
              <a:t>The Muslim Empires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401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cs typeface="Tunga" pitchFamily="34" charset="0"/>
              </a:rPr>
              <a:t>Ottoman Society and Gender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387475"/>
            <a:ext cx="5422900" cy="5211763"/>
          </a:xfrm>
        </p:spPr>
        <p:txBody>
          <a:bodyPr>
            <a:normAutofit fontScale="925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Socially dominated by warrior aristocracies who originated as Turkish horsemen.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Ottoman sultans promoted public works projects, the arts, and promoted trade.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Ottoman women faced legal and social disadvantages.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Unable to become educated or participate in politics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Elite wives and concubines exerted influences over sultans, but most women lived unenviable lives</a:t>
            </a:r>
            <a:endParaRPr lang="en-US" sz="27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Subordinate to husbands and fathers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Many restricted to harems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7300"/>
            <a:ext cx="2879725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Decline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Empire lasted for over 600 years (1299-1923) during which time the Ottomans were able to fight </a:t>
            </a:r>
            <a:r>
              <a:rPr lang="en-US" sz="3000" smtClean="0"/>
              <a:t>off many </a:t>
            </a:r>
            <a:r>
              <a:rPr lang="en-US" sz="3000" dirty="0" smtClean="0"/>
              <a:t>rivals.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Ultimately, the empire was too large to maintain.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Unable to expand against other Muslim and Christian groups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The effectiveness of the administration diminished as the bureaucracy became corrupt.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Local officials squeezed peasants for taxes and services.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Officials become corrupt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Peasant uprisings and abandonment of lands 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Silver from Peru and Mexico led to </a:t>
            </a:r>
            <a:r>
              <a:rPr lang="en-US" sz="3200" dirty="0" smtClean="0"/>
              <a:t>inflation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Civil strife increased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34975" y="1524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The Shi’a </a:t>
            </a:r>
            <a:r>
              <a:rPr lang="en-US" b="1" dirty="0" err="1" smtClean="0">
                <a:cs typeface="Tunga" pitchFamily="34" charset="0"/>
              </a:rPr>
              <a:t>Safavids</a:t>
            </a:r>
            <a:endParaRPr lang="en-US" b="1" dirty="0" smtClean="0">
              <a:cs typeface="Tung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8751" y="1022350"/>
            <a:ext cx="8832850" cy="5016500"/>
          </a:xfrm>
        </p:spPr>
        <p:txBody>
          <a:bodyPr>
            <a:noAutofit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Rose from Turkic nomadic groups after Mongol invasions. 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Practice Shi’a Islam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Sail </a:t>
            </a:r>
            <a:r>
              <a:rPr lang="en-US" sz="2400" dirty="0" smtClean="0"/>
              <a:t>al-Din, Shi’ite Sufi mystic, began a militant campaign to purify and reform Islam</a:t>
            </a:r>
            <a:endParaRPr lang="en-US" dirty="0" smtClean="0"/>
          </a:p>
          <a:p>
            <a:pPr marL="666750" lvl="1" indent="-173736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Spread Shi’a Islam throughout Turkish tribes of region (Persia and Afghanistan)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492500"/>
            <a:ext cx="4737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cs typeface="Tunga" pitchFamily="34" charset="0"/>
              </a:rPr>
              <a:t>Isma’il</a:t>
            </a:r>
            <a:r>
              <a:rPr lang="en-US" b="1" dirty="0" smtClean="0">
                <a:cs typeface="Tunga" pitchFamily="34" charset="0"/>
              </a:rPr>
              <a:t> and the Battle of </a:t>
            </a:r>
            <a:r>
              <a:rPr lang="en-US" b="1" dirty="0" err="1" smtClean="0">
                <a:cs typeface="Tunga" pitchFamily="34" charset="0"/>
              </a:rPr>
              <a:t>Chaldiran</a:t>
            </a:r>
            <a:endParaRPr lang="en-US" b="1" dirty="0" smtClean="0">
              <a:cs typeface="Tung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981200"/>
            <a:ext cx="4800599" cy="3505200"/>
          </a:xfrm>
        </p:spPr>
        <p:txBody>
          <a:bodyPr>
            <a:noAutofit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1501: </a:t>
            </a:r>
            <a:r>
              <a:rPr lang="en-US" sz="2800" dirty="0" err="1" smtClean="0"/>
              <a:t>Isma’il</a:t>
            </a:r>
            <a:r>
              <a:rPr lang="en-US" sz="2800" dirty="0" smtClean="0"/>
              <a:t> won territory victories and was declared </a:t>
            </a:r>
            <a:r>
              <a:rPr lang="en-US" sz="2800" i="1" dirty="0" smtClean="0"/>
              <a:t>shah</a:t>
            </a:r>
            <a:r>
              <a:rPr lang="en-US" sz="2800" dirty="0" smtClean="0"/>
              <a:t> (emperor) of </a:t>
            </a:r>
            <a:r>
              <a:rPr lang="en-US" sz="2800" dirty="0" err="1" smtClean="0"/>
              <a:t>Safavid</a:t>
            </a:r>
            <a:r>
              <a:rPr lang="en-US" sz="2800" dirty="0" smtClean="0"/>
              <a:t> Empire. 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1514: Battle of </a:t>
            </a:r>
            <a:r>
              <a:rPr lang="en-US" sz="2800" dirty="0" err="1" smtClean="0"/>
              <a:t>Chaldiran</a:t>
            </a:r>
            <a:endParaRPr lang="en-US" sz="2800" dirty="0" smtClean="0"/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Conflict with Ottoman Empire and Ottoman victory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Shi’ism</a:t>
            </a:r>
            <a:r>
              <a:rPr lang="en-US" sz="2400" dirty="0" smtClean="0"/>
              <a:t> was blocked from westward advancement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972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4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8591550" cy="1066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Politics and War Under the </a:t>
            </a:r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Shahs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399"/>
            <a:ext cx="5410200" cy="5715001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1534 CE- After civil war, </a:t>
            </a:r>
            <a:r>
              <a:rPr lang="en-US" sz="2500" dirty="0" err="1" smtClean="0"/>
              <a:t>Isma’il’s</a:t>
            </a:r>
            <a:r>
              <a:rPr lang="en-US" sz="2500" dirty="0" smtClean="0"/>
              <a:t> son </a:t>
            </a:r>
            <a:r>
              <a:rPr lang="en-US" sz="2500" dirty="0" err="1" smtClean="0"/>
              <a:t>Tasmaph</a:t>
            </a:r>
            <a:r>
              <a:rPr lang="en-US" sz="2500" dirty="0" smtClean="0"/>
              <a:t> I won the throne.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1587 CE- Abbas I (Abbas the Great), empire reached height of its strength and prosperity 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Used youths captured in Russia, educated and converted to Islam, in the army and bureaucracy</a:t>
            </a:r>
          </a:p>
          <a:p>
            <a:pPr marL="8382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Controlled firearm use</a:t>
            </a:r>
          </a:p>
          <a:p>
            <a:pPr marL="8382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Received training from Europeans in efforts against Ottomans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90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76200"/>
            <a:ext cx="8591550" cy="68580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State and Religion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74638" y="914401"/>
            <a:ext cx="5831692" cy="53213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Abbas I wanted </a:t>
            </a:r>
            <a:r>
              <a:rPr lang="en-US" sz="2500" dirty="0" smtClean="0"/>
              <a:t>empire </a:t>
            </a:r>
            <a:r>
              <a:rPr lang="en-US" sz="2500" dirty="0"/>
              <a:t>to be </a:t>
            </a:r>
            <a:r>
              <a:rPr lang="en-US" sz="2500" dirty="0" smtClean="0"/>
              <a:t>center </a:t>
            </a:r>
            <a:r>
              <a:rPr lang="en-US" sz="2500" dirty="0"/>
              <a:t>for international trade and Islamic culture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Creates </a:t>
            </a:r>
            <a:r>
              <a:rPr lang="en-US" sz="2300" dirty="0"/>
              <a:t>capital in </a:t>
            </a:r>
            <a:r>
              <a:rPr lang="en-US" sz="2300" dirty="0" smtClean="0"/>
              <a:t>Isfahan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Special </a:t>
            </a:r>
            <a:r>
              <a:rPr lang="en-US" sz="2300" dirty="0"/>
              <a:t>building projects </a:t>
            </a:r>
            <a:r>
              <a:rPr lang="en-US" sz="2300" dirty="0" smtClean="0"/>
              <a:t>(elaborate palaces for shahs; mosques)</a:t>
            </a:r>
            <a:endParaRPr lang="en-US" sz="23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Originally used Turkish but switched to Persian after Battle of </a:t>
            </a:r>
            <a:r>
              <a:rPr lang="en-US" sz="2500" dirty="0" err="1" smtClean="0"/>
              <a:t>Chaldiran</a:t>
            </a:r>
            <a:endParaRPr lang="en-US" sz="25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Mullahs (educated in Islamic theology and law) were used as mosque officials, pray leaders and bureaucrats.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Indicates move away from militant Shi’a ideology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Bulk of Iranian population was converted to </a:t>
            </a:r>
            <a:r>
              <a:rPr lang="en-US" sz="2500" dirty="0" err="1" smtClean="0"/>
              <a:t>Shi’ism</a:t>
            </a:r>
            <a:r>
              <a:rPr lang="en-US" sz="2500" dirty="0" smtClean="0"/>
              <a:t> 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30" y="1447800"/>
            <a:ext cx="2885269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The Rapid Demise of the </a:t>
            </a:r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Empire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74638" y="1298575"/>
            <a:ext cx="4983162" cy="4937125"/>
          </a:xfrm>
        </p:spPr>
        <p:txBody>
          <a:bodyPr>
            <a:normAutofit fontScale="92500"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err="1"/>
              <a:t>Safavids</a:t>
            </a:r>
            <a:r>
              <a:rPr lang="en-US" sz="2700" dirty="0"/>
              <a:t> reigned from 1501-1736.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The collapse </a:t>
            </a:r>
            <a:r>
              <a:rPr lang="en-US" sz="2500" dirty="0" smtClean="0"/>
              <a:t>was </a:t>
            </a:r>
            <a:r>
              <a:rPr lang="en-US" sz="2500" dirty="0"/>
              <a:t>rapid.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Abbas I, fearing assassinations, removed all suitable heirs.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Weak grandsons followed; led to decline.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Imperial administration collapsed.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1722: Isfahan fell to Afghani invaders.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Nadir Khan </a:t>
            </a:r>
            <a:r>
              <a:rPr lang="en-US" sz="2500" dirty="0" err="1" smtClean="0"/>
              <a:t>Afshar</a:t>
            </a:r>
            <a:r>
              <a:rPr lang="en-US" sz="2500" dirty="0" smtClean="0"/>
              <a:t> from northern Persia declared himself shah in 1736.</a:t>
            </a:r>
            <a:endParaRPr lang="en-US" sz="25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Unable to restore long-lasting authority. </a:t>
            </a:r>
          </a:p>
        </p:txBody>
      </p:sp>
      <p:pic>
        <p:nvPicPr>
          <p:cNvPr id="21508" name="Picture 5" descr="http://upload.wikimedia.org/wikipedia/commons/thumb/3/35/Nader_Shah_Afshar.jpg/220px-Nader_Shah_Afs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352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cs typeface="Tunga" pitchFamily="34" charset="0"/>
              </a:rPr>
              <a:t>The Mughals in India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208087"/>
            <a:ext cx="5514730" cy="5394325"/>
          </a:xfrm>
        </p:spPr>
        <p:txBody>
          <a:bodyPr>
            <a:normAutofit fontScale="925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Founded by Babur in 1528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Traced his lineage back to Turkic conqueror </a:t>
            </a:r>
            <a:r>
              <a:rPr lang="en-US" sz="2300" dirty="0" err="1" smtClean="0"/>
              <a:t>Timur</a:t>
            </a:r>
            <a:r>
              <a:rPr lang="en-US" sz="2300" dirty="0"/>
              <a:t> </a:t>
            </a:r>
            <a:r>
              <a:rPr lang="en-US" sz="2300" dirty="0" smtClean="0"/>
              <a:t>the Lame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Used gunpowder and military strategies to assert power over rivals in northern India.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More interested in territorial expansion and riches than spreading of Islam.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Interested in art and war, but a poor administrative leader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Sudden death in 1530; successor is son </a:t>
            </a:r>
            <a:r>
              <a:rPr lang="en-US" sz="2500" dirty="0" err="1" smtClean="0"/>
              <a:t>Humayan</a:t>
            </a:r>
            <a:r>
              <a:rPr lang="en-US" sz="2500" dirty="0" smtClean="0"/>
              <a:t>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Invasions in time of weakness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Humayan</a:t>
            </a:r>
            <a:r>
              <a:rPr lang="en-US" sz="2300" dirty="0" smtClean="0"/>
              <a:t> dies in 1556; leaves empire to Akbar.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30" y="1676400"/>
            <a:ext cx="32101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304800"/>
            <a:ext cx="8591550" cy="685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Akbar and the Basis for a Lasting Empire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74638" y="1066800"/>
            <a:ext cx="4297362" cy="55626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Akbar rules 1560-1605</a:t>
            </a:r>
            <a:r>
              <a:rPr lang="en-US" sz="2300" dirty="0" smtClean="0"/>
              <a:t>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Comes to throne during period of invasions.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Akbar had a vision for the empire and wanted to united all of India.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Extended the empire throughout north and central India.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Brilliant military leader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Used warrior aristocrats to run villages in newly established bureaucracy.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Administrative talents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886200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Akbar’s Social Reform and Cultural Change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838200"/>
            <a:ext cx="5181600" cy="57150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Encouraged widow remarriage; discouraged child marriages; legally prohibited sati; special market days.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Encourages good relationships </a:t>
            </a:r>
            <a:r>
              <a:rPr lang="en-US" sz="2400" dirty="0" smtClean="0"/>
              <a:t> and intermarriages between </a:t>
            </a:r>
            <a:r>
              <a:rPr lang="en-US" sz="2400" dirty="0"/>
              <a:t>Muslims and Hindus</a:t>
            </a:r>
            <a:r>
              <a:rPr lang="en-US" sz="2400" dirty="0" smtClean="0"/>
              <a:t>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Respected Hindu customs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Utilize Hindus in bureaucracy</a:t>
            </a:r>
            <a:endParaRPr lang="en-US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Great patron of </a:t>
            </a:r>
            <a:r>
              <a:rPr lang="en-US" sz="2400" dirty="0" smtClean="0"/>
              <a:t>arts</a:t>
            </a:r>
            <a:endParaRPr lang="en-US" sz="24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Invented a new faith: </a:t>
            </a:r>
            <a:r>
              <a:rPr lang="en-US" sz="2400" dirty="0" smtClean="0"/>
              <a:t>Din-</a:t>
            </a:r>
            <a:r>
              <a:rPr lang="en-US" sz="2400" dirty="0" err="1" smtClean="0"/>
              <a:t>i</a:t>
            </a:r>
            <a:r>
              <a:rPr lang="en-US" sz="2400" dirty="0" smtClean="0"/>
              <a:t>-</a:t>
            </a:r>
            <a:r>
              <a:rPr lang="en-US" sz="2400" dirty="0" err="1" smtClean="0"/>
              <a:t>Ilahi</a:t>
            </a:r>
            <a:endParaRPr lang="en-US" sz="24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Incorporates Islam and Hinduism to unify subjects</a:t>
            </a:r>
            <a:endParaRPr lang="en-US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Mughal India reached its peak at the end of Akbar’s reign</a:t>
            </a:r>
            <a:r>
              <a:rPr lang="en-US" sz="2400" dirty="0"/>
              <a:t> </a:t>
            </a:r>
            <a:r>
              <a:rPr lang="en-US" sz="2400" dirty="0" smtClean="0"/>
              <a:t>and was an overseas destination for traders.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4286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609600"/>
            <a:ext cx="9144000" cy="60960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c. Mongol invasions destroyed Muslim (Abbasid) unity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The Gunpowder Empires: New Muslim empires emerge to bring a new growth of Islamic civilization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Ottomans (1299-1923, Sunni)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err="1" smtClean="0"/>
              <a:t>Safavids</a:t>
            </a:r>
            <a:r>
              <a:rPr lang="en-US" sz="2200" dirty="0" smtClean="0"/>
              <a:t> (1501-1736, Shi’a)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Mughals(1528-1857, Sunni)</a:t>
            </a:r>
          </a:p>
          <a:p>
            <a:pPr marL="344488" lvl="2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200" dirty="0" smtClean="0"/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Similarities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Great military and political powers; effective use of gunpowder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Islamic Renaissance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Spread of Islam to new territories; religious zeal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Originate from Turkish nomadic cultures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Ruled by absolute monarchs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Tax agrarian populations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Differences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Mughals: rule mostly non-Muslims (Hindus in India)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err="1" smtClean="0"/>
              <a:t>Safavids</a:t>
            </a:r>
            <a:r>
              <a:rPr lang="en-US" sz="2200" dirty="0" smtClean="0"/>
              <a:t>: rule mostly Muslims (Shi’a)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Ottomans: rule mixture of Muslims (Sunni) and Christians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3 New Muslim Empires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152400" y="1295400"/>
            <a:ext cx="5410200" cy="5214937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After Akbar’s death in 1605, Jahangir (1605-1627) and Shah </a:t>
            </a:r>
            <a:r>
              <a:rPr lang="en-US" sz="2500" dirty="0" err="1" smtClean="0"/>
              <a:t>Jahan</a:t>
            </a:r>
            <a:r>
              <a:rPr lang="en-US" sz="2500" dirty="0" smtClean="0"/>
              <a:t> (1627-1658) reigned.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Both retained tolerance toward Hindus, kept alliances, and fought wars against enemies.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Both great patrons of the arts.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Famous for cotton textiles and have a large market in Europe.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Little new territory added.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Majority of population in poverty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India fell behind Europe in innovations and sciences.</a:t>
            </a:r>
          </a:p>
        </p:txBody>
      </p:sp>
      <p:pic>
        <p:nvPicPr>
          <p:cNvPr id="2560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36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152400"/>
            <a:ext cx="8591550" cy="838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Mughal Splendor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400"/>
            <a:ext cx="4419600" cy="5214937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 architecture blends Persian and Hindu traditions.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Painting workshops for miniatures.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 architecture: mix of traditional Indian white marble with Islamic arches and domes.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Taj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r>
              <a:rPr lang="en-US" sz="2300" dirty="0" smtClean="0"/>
              <a:t>: constructed by Shah </a:t>
            </a:r>
            <a:r>
              <a:rPr lang="en-US" sz="2300" dirty="0" err="1" smtClean="0"/>
              <a:t>Jahan</a:t>
            </a:r>
            <a:r>
              <a:rPr lang="en-US" sz="2300" dirty="0" smtClean="0"/>
              <a:t> as tomb for </a:t>
            </a:r>
            <a:r>
              <a:rPr lang="en-US" sz="2300" dirty="0" err="1" smtClean="0"/>
              <a:t>Mumtaz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r>
              <a:rPr lang="en-US" sz="2300" dirty="0" smtClean="0"/>
              <a:t>, his most beloved wife.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Mughals considered one of the peaks in Indian cultural production.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498157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Mughal Art and Architecture</a:t>
            </a:r>
          </a:p>
        </p:txBody>
      </p:sp>
      <p:pic>
        <p:nvPicPr>
          <p:cNvPr id="1026" name="Picture 2" descr="http://cathrynysl.files.wordpress.com/2011/07/tajmah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5" y="33718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52400"/>
            <a:ext cx="224428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87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457200" y="1066800"/>
            <a:ext cx="5143500" cy="54102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Jahangir </a:t>
            </a:r>
            <a:r>
              <a:rPr lang="en-US" sz="2500" dirty="0" smtClean="0"/>
              <a:t>and </a:t>
            </a:r>
            <a:r>
              <a:rPr lang="en-US" sz="2500" dirty="0"/>
              <a:t>Shah </a:t>
            </a:r>
            <a:r>
              <a:rPr lang="en-US" sz="2500" dirty="0" err="1"/>
              <a:t>Jahan</a:t>
            </a:r>
            <a:r>
              <a:rPr lang="en-US" sz="2500" dirty="0"/>
              <a:t> </a:t>
            </a:r>
            <a:r>
              <a:rPr lang="en-US" sz="2500" dirty="0" smtClean="0"/>
              <a:t>left the administration to subordinates; thus, their wives took control of decisions.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Elsewhere, women became more secluded; reforms of Akbar die out.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Aurangzeb, Shah </a:t>
            </a:r>
            <a:r>
              <a:rPr lang="en-US" sz="2500" dirty="0" err="1" smtClean="0"/>
              <a:t>Jahan’s</a:t>
            </a:r>
            <a:r>
              <a:rPr lang="en-US" sz="2500" dirty="0" smtClean="0"/>
              <a:t> son, came to power with two foolish goals:  </a:t>
            </a:r>
          </a:p>
          <a:p>
            <a:pPr marL="912114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Determined to extend Mughal control over all India.</a:t>
            </a:r>
          </a:p>
          <a:p>
            <a:pPr marL="912114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Wanted to purify Indian Islam</a:t>
            </a:r>
            <a:r>
              <a:rPr lang="en-US" sz="2500" dirty="0"/>
              <a:t> </a:t>
            </a:r>
            <a:r>
              <a:rPr lang="en-US" sz="2500" dirty="0" smtClean="0"/>
              <a:t>and rid it of Hinduism</a:t>
            </a:r>
          </a:p>
          <a:p>
            <a:pPr marL="8001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685800" y="366500"/>
            <a:ext cx="789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Mughal Mistakes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+mj-lt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048000" cy="40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304799" y="914400"/>
            <a:ext cx="5565191" cy="59436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By the time of his death (1707), Aurangzeb conquered most of India but drained treasury protecting borders.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Became involved in long wars and failed to complete administrative tasks and reforms.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 </a:t>
            </a:r>
            <a:r>
              <a:rPr lang="en-US" dirty="0"/>
              <a:t>religious policies weakened internal </a:t>
            </a:r>
            <a:r>
              <a:rPr lang="en-US" dirty="0" smtClean="0"/>
              <a:t>alliances</a:t>
            </a:r>
            <a:r>
              <a:rPr lang="en-US" dirty="0"/>
              <a:t> </a:t>
            </a:r>
            <a:r>
              <a:rPr lang="en-US" dirty="0" smtClean="0"/>
              <a:t>with Hindus.</a:t>
            </a: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progress had been abandoned and halted.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Britain and France grow increasingly interested in India as a colony.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Central government declines; India returns to local governments by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Sikhs became an anti-Muslim threat.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482600" y="228600"/>
            <a:ext cx="8153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Imperial Decline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1" y="1371600"/>
            <a:ext cx="3248988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3 New Muslim Empires</a:t>
            </a:r>
          </a:p>
        </p:txBody>
      </p:sp>
    </p:spTree>
    <p:extLst>
      <p:ext uri="{BB962C8B-B14F-4D97-AF65-F5344CB8AC3E}">
        <p14:creationId xmlns:p14="http://schemas.microsoft.com/office/powerpoint/2010/main" val="32074005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991600" cy="8239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The Ottoman Rise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838200"/>
            <a:ext cx="8610600" cy="6019800"/>
          </a:xfrm>
        </p:spPr>
        <p:txBody>
          <a:bodyPr>
            <a:normAutofit lnSpcReduction="1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1243 CE: Seljuk Turks fell to the Mongols. 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1350s: Sunni Ottomans were driven to expand and began building an empire based in Anatolia, Turkey. 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Named after Osman </a:t>
            </a:r>
            <a:r>
              <a:rPr lang="en-US" sz="2400" dirty="0" err="1" smtClean="0"/>
              <a:t>Bey</a:t>
            </a:r>
            <a:r>
              <a:rPr lang="en-US" sz="2400" dirty="0" smtClean="0"/>
              <a:t>, leader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Rapidly expand territory into Balkans 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1453: </a:t>
            </a:r>
            <a:r>
              <a:rPr lang="en-US" sz="2800" dirty="0" err="1" smtClean="0"/>
              <a:t>Mehmed</a:t>
            </a:r>
            <a:r>
              <a:rPr lang="en-US" sz="2800" dirty="0" smtClean="0"/>
              <a:t> II leads the Ottomans to conquer Constantinople with 100,000 soldiers.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Extended empire into Syria, Egypt, north Africa, Hungary, Black and Red Seas. 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Powerful army: build up firearms, cannons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Threat to Western Europe: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/17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 sieges on Vienna, Austria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Powerful navy throughout Mediterranean until defeat at Battle of Lepanto in 1571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Height of Ottoman Empire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47713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Military: Janissaries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1" y="990600"/>
            <a:ext cx="5399086" cy="5867400"/>
          </a:xfrm>
        </p:spPr>
        <p:txBody>
          <a:bodyPr>
            <a:normAutofit fontScale="92500" lnSpcReduction="2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Ottomans are focused on </a:t>
            </a:r>
            <a:r>
              <a:rPr lang="en-US" sz="2400" dirty="0" smtClean="0"/>
              <a:t>warfare; desire to create a class of warriors that are loyal to Sultan only</a:t>
            </a:r>
            <a:endParaRPr lang="en-US" sz="2400" dirty="0"/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Janissaries were captured conscripted Christian boys that made up the bulk of the Ottoman infantry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Legal slaves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Highly educated and placed with Ottoman families to be converted to Islam 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Selection process: </a:t>
            </a:r>
            <a:r>
              <a:rPr lang="en-US" sz="2400" dirty="0" err="1" smtClean="0"/>
              <a:t>devshirme</a:t>
            </a:r>
            <a:endParaRPr lang="en-US" sz="2400" dirty="0" smtClean="0"/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Janissaries controlled the artillery and firearms so they were the most powerful component of the military. 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Ultimately, will block much needed reform as empire begins to decline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Eventually tried to translate military service into political influence. 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1714500"/>
            <a:ext cx="347821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823912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Military: Navy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2400" y="838200"/>
            <a:ext cx="4953000" cy="6019800"/>
          </a:xfrm>
        </p:spPr>
        <p:txBody>
          <a:bodyPr>
            <a:normAutofit fontScale="92500" lnSpcReduction="2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Ottoman internal military problems led them to fall behind in improvements to military.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1571- Battle of Lepanto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Signals end of Ottoman naval dominance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Try to rebuild fleet a year after battle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Portuguese naval victories in Indian Ocean weaken Ottoman presence in Indian Ocean trade.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Ottomans fell behind in technology by ignoring Western technological innovations.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41227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7713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Sultans and Their Court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4802188" cy="5638800"/>
          </a:xfrm>
        </p:spPr>
        <p:txBody>
          <a:bodyPr>
            <a:normAutofit lnSpcReduction="10000"/>
          </a:bodyPr>
          <a:lstStyle/>
          <a:p>
            <a:pPr marL="304800" indent="-3048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Absolute monarchs (sultans) who were skilled at controlling different religious and legal factions.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Ottoman conquest often meant effective administration and tax relief for areas annexed to the empire.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As the empire grew, sultans lost contact with their subjects. </a:t>
            </a:r>
          </a:p>
          <a:p>
            <a:pPr marL="477838" lvl="1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Administration was carried out by a grand vizier and bureaucracy.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Islamic principles of succession are problematic.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70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The Flourishing of Ottoman Culture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143000"/>
            <a:ext cx="4953000" cy="5715000"/>
          </a:xfrm>
        </p:spPr>
        <p:txBody>
          <a:bodyPr>
            <a:normAutofit fontScale="92500" lnSpcReduction="1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Ottomans restored capital of Constantinople.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Each Sultan tried to beautify the capital</a:t>
            </a:r>
            <a:r>
              <a:rPr lang="en-US" sz="2800" dirty="0" smtClean="0"/>
              <a:t>.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Sultans </a:t>
            </a:r>
            <a:r>
              <a:rPr lang="en-US" sz="2800" dirty="0"/>
              <a:t>and administrators built mansion, religious schools, hospitals, rest houses, gardens. 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Hagia</a:t>
            </a:r>
            <a:r>
              <a:rPr lang="en-US" sz="2800" dirty="0" smtClean="0"/>
              <a:t> Sophia  was converted into a mosque. 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Commercial center: great bazaars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Merchant and artisan classes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Turkish, then Persian, Arabic</a:t>
            </a:r>
            <a:endParaRPr lang="en-US" sz="3000" u="sng" dirty="0" smtClean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687513"/>
            <a:ext cx="3667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267200"/>
            <a:ext cx="35433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4095</TotalTime>
  <Pages>0</Pages>
  <Words>1496</Words>
  <Characters>0</Characters>
  <Application>Microsoft Macintosh PowerPoint</Application>
  <PresentationFormat>On-screen Show (4:3)</PresentationFormat>
  <Lines>0</Lines>
  <Paragraphs>168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Soho</vt:lpstr>
      <vt:lpstr>Chapter 21:  The Muslim Empires</vt:lpstr>
      <vt:lpstr>3 New Muslim Empires</vt:lpstr>
      <vt:lpstr>3 New Muslim Empires</vt:lpstr>
      <vt:lpstr>The Ottoman Rise</vt:lpstr>
      <vt:lpstr>Height of Ottoman Empire</vt:lpstr>
      <vt:lpstr>Ottoman Military: Janissaries</vt:lpstr>
      <vt:lpstr>Ottoman Military: Navy</vt:lpstr>
      <vt:lpstr>Ottoman Sultans and Their Court</vt:lpstr>
      <vt:lpstr>The Flourishing of Ottoman Culture</vt:lpstr>
      <vt:lpstr>Ottoman Society and Gender</vt:lpstr>
      <vt:lpstr>Ottoman Decline</vt:lpstr>
      <vt:lpstr>The Shi’a Safavids</vt:lpstr>
      <vt:lpstr>Isma’il and the Battle of Chaldiran</vt:lpstr>
      <vt:lpstr>Politics and War Under the Safavid Shahs</vt:lpstr>
      <vt:lpstr>Safavid State and Religion</vt:lpstr>
      <vt:lpstr>The Rapid Demise of the Safavid Empire</vt:lpstr>
      <vt:lpstr>The Mughals in India</vt:lpstr>
      <vt:lpstr>Akbar and the Basis for a Lasting Empire</vt:lpstr>
      <vt:lpstr>Akbar’s Social Reform and Cultural Change</vt:lpstr>
      <vt:lpstr>Mughal Splendor</vt:lpstr>
      <vt:lpstr>Mughal Art and Architecture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The Muslim Empires</dc:title>
  <dc:creator>026922</dc:creator>
  <cp:lastModifiedBy>Cherry Creek</cp:lastModifiedBy>
  <cp:revision>195</cp:revision>
  <dcterms:modified xsi:type="dcterms:W3CDTF">2014-12-02T18:24:41Z</dcterms:modified>
</cp:coreProperties>
</file>