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04" y="-2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361787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842075" y="1242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>
                <a:solidFill>
                  <a:srgbClr val="FFFFFF"/>
                </a:solidFill>
              </a:rPr>
              <a:t>UNIT 2 REVIEW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917975" y="3276928"/>
            <a:ext cx="7772400" cy="7847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buNone/>
            </a:pPr>
            <a:r>
              <a:rPr lang="en-GB" sz="3600" b="1">
                <a:solidFill>
                  <a:srgbClr val="FFFFFF"/>
                </a:solidFill>
              </a:rPr>
              <a:t>Sam, Vishnu, and Dohi</a:t>
            </a:r>
          </a:p>
          <a:p>
            <a:endParaRPr lang="en-GB" sz="3600" b="1">
              <a:solidFill>
                <a:srgbClr val="FFFFFF"/>
              </a:solidFill>
            </a:endParaRPr>
          </a:p>
          <a:p>
            <a:endParaRPr lang="en-GB" sz="3600" b="1">
              <a:solidFill>
                <a:srgbClr val="FFFFFF"/>
              </a:solidFill>
            </a:endParaRPr>
          </a:p>
          <a:p>
            <a:endParaRPr lang="en-GB" sz="36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97425" y="60525"/>
            <a:ext cx="8229600" cy="65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/>
              <a:t>Politics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x="83100" y="656400"/>
            <a:ext cx="1713299" cy="4300200"/>
          </a:xfrm>
          <a:prstGeom prst="rect">
            <a:avLst/>
          </a:prstGeom>
          <a:solidFill>
            <a:srgbClr val="FF00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Rome</a:t>
            </a:r>
          </a:p>
          <a:p>
            <a:pPr lvl="0" rtl="0">
              <a:buNone/>
            </a:pPr>
            <a:r>
              <a:rPr lang="en-GB" sz="1200" b="1"/>
              <a:t>-Usually ran by Senate and two consuls who shared power and control</a:t>
            </a:r>
          </a:p>
          <a:p>
            <a:pPr lvl="0" rtl="0">
              <a:buNone/>
            </a:pPr>
            <a:r>
              <a:rPr lang="en-GB" sz="1200" b="1"/>
              <a:t>-Established a sense of patriotism and</a:t>
            </a:r>
          </a:p>
          <a:p>
            <a:pPr lvl="0" rtl="0">
              <a:buNone/>
            </a:pPr>
            <a:r>
              <a:rPr lang="en-GB" sz="1200" b="1"/>
              <a:t>duty to the country</a:t>
            </a:r>
          </a:p>
          <a:p>
            <a:pPr lvl="0" rtl="0">
              <a:buNone/>
            </a:pPr>
            <a:r>
              <a:rPr lang="en-GB" sz="1200" b="1"/>
              <a:t>-Several transitions to dictatorships in times of crisis</a:t>
            </a:r>
          </a:p>
          <a:p>
            <a:pPr lvl="0" rtl="0">
              <a:buNone/>
            </a:pPr>
            <a:r>
              <a:rPr lang="en-GB" sz="1200" b="1"/>
              <a:t>-Aristocratic government</a:t>
            </a:r>
            <a:br>
              <a:rPr lang="en-GB" sz="1200" b="1"/>
            </a:br>
            <a:r>
              <a:rPr lang="en-GB" sz="1200" b="1"/>
              <a:t>-Considerable tolerance for local customs</a:t>
            </a:r>
          </a:p>
          <a:p>
            <a:pPr lvl="0" rtl="0">
              <a:buNone/>
            </a:pPr>
            <a:r>
              <a:rPr lang="en-GB" sz="1200" b="1"/>
              <a:t>- Strong military organization</a:t>
            </a:r>
          </a:p>
          <a:p>
            <a:pPr lvl="0" rtl="0">
              <a:buNone/>
            </a:pPr>
            <a:r>
              <a:rPr lang="en-GB" sz="1200" b="1"/>
              <a:t>-Equitable law</a:t>
            </a:r>
          </a:p>
          <a:p>
            <a:pPr lvl="0" rtl="0">
              <a:buNone/>
            </a:pPr>
            <a:r>
              <a:rPr lang="en-GB" sz="1200" b="1"/>
              <a:t>-A established branch of commerce</a:t>
            </a:r>
          </a:p>
          <a:p>
            <a:endParaRPr lang="en-GB" sz="1200" b="1"/>
          </a:p>
        </p:txBody>
      </p:sp>
      <p:sp>
        <p:nvSpPr>
          <p:cNvPr id="31" name="Shape 31"/>
          <p:cNvSpPr txBox="1"/>
          <p:nvPr/>
        </p:nvSpPr>
        <p:spPr>
          <a:xfrm>
            <a:off x="3273000" y="656225"/>
            <a:ext cx="1402799" cy="4300200"/>
          </a:xfrm>
          <a:prstGeom prst="rect">
            <a:avLst/>
          </a:prstGeom>
          <a:solidFill>
            <a:srgbClr val="9900FF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Persia</a:t>
            </a:r>
          </a:p>
          <a:p>
            <a:pPr lvl="0" rtl="0">
              <a:buNone/>
            </a:pPr>
            <a:r>
              <a:rPr lang="en-GB" sz="1200" b="1"/>
              <a:t>-Ruled by Powerful Emperor</a:t>
            </a:r>
          </a:p>
          <a:p>
            <a:pPr lvl="0" rtl="0">
              <a:buNone/>
            </a:pPr>
            <a:r>
              <a:rPr lang="en-GB" sz="1200" b="1"/>
              <a:t>-Had a strong authoritarian government</a:t>
            </a:r>
          </a:p>
          <a:p>
            <a:pPr lvl="0" rtl="0">
              <a:buNone/>
            </a:pPr>
            <a:r>
              <a:rPr lang="en-GB" sz="1200" b="1"/>
              <a:t>-Very Tolerant Rulers</a:t>
            </a:r>
          </a:p>
          <a:p>
            <a:pPr lvl="0" rtl="0">
              <a:buNone/>
            </a:pPr>
            <a:r>
              <a:rPr lang="en-GB" sz="1200" b="1"/>
              <a:t>-Persian rulers developed a vital infrastructure -Centralized law and tax collection</a:t>
            </a:r>
          </a:p>
          <a:p>
            <a:endParaRPr lang="en-GB" sz="1200" b="1"/>
          </a:p>
          <a:p>
            <a:endParaRPr lang="en-GB" sz="1200" b="1"/>
          </a:p>
          <a:p>
            <a:endParaRPr lang="en-GB" sz="1200" b="1"/>
          </a:p>
          <a:p>
            <a:endParaRPr lang="en-GB" sz="1200" b="1"/>
          </a:p>
        </p:txBody>
      </p:sp>
      <p:sp>
        <p:nvSpPr>
          <p:cNvPr id="32" name="Shape 32"/>
          <p:cNvSpPr txBox="1"/>
          <p:nvPr/>
        </p:nvSpPr>
        <p:spPr>
          <a:xfrm>
            <a:off x="4647287" y="656225"/>
            <a:ext cx="1340399" cy="4300200"/>
          </a:xfrm>
          <a:prstGeom prst="rect">
            <a:avLst/>
          </a:prstGeom>
          <a:solidFill>
            <a:srgbClr val="FF99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Africa</a:t>
            </a:r>
          </a:p>
          <a:p>
            <a:pPr lvl="0" rtl="0">
              <a:buNone/>
            </a:pPr>
            <a:r>
              <a:rPr lang="en-GB" sz="1200" b="1"/>
              <a:t>-Carthage was a </a:t>
            </a:r>
            <a:r>
              <a:rPr lang="en-GB" sz="1100" b="1"/>
              <a:t>Oligarchic Republic</a:t>
            </a:r>
          </a:p>
          <a:p>
            <a:pPr lvl="0" rtl="0">
              <a:buNone/>
            </a:pPr>
            <a:r>
              <a:rPr lang="en-GB" sz="1200" b="1"/>
              <a:t>-Kingdoms ruled by wealthy kings and warlords.</a:t>
            </a:r>
          </a:p>
          <a:p>
            <a:pPr lvl="0" rtl="0">
              <a:buNone/>
            </a:pPr>
            <a:r>
              <a:rPr lang="en-GB" sz="1200" b="1"/>
              <a:t>-Rulers often considered godlike/divine</a:t>
            </a:r>
          </a:p>
          <a:p>
            <a:pPr>
              <a:buNone/>
            </a:pPr>
            <a:r>
              <a:rPr lang="en-GB" sz="1200" b="1"/>
              <a:t>-Fragile Kingdoms often led to invasions and rebellions.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7207225" y="656275"/>
            <a:ext cx="1713299" cy="4300200"/>
          </a:xfrm>
          <a:prstGeom prst="rect">
            <a:avLst/>
          </a:prstGeom>
          <a:solidFill>
            <a:srgbClr val="FFCA22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China</a:t>
            </a:r>
          </a:p>
          <a:p>
            <a:pPr lvl="0" rtl="0">
              <a:buNone/>
            </a:pPr>
            <a:r>
              <a:rPr lang="en-GB" sz="1200" b="1"/>
              <a:t>-Ruled by Qin and Han Dynasties</a:t>
            </a:r>
            <a:br>
              <a:rPr lang="en-GB" sz="1200" b="1"/>
            </a:br>
            <a:r>
              <a:rPr lang="en-GB" sz="1200" b="1"/>
              <a:t>-Emperors ruled, supported by a large bureaucracy.</a:t>
            </a:r>
          </a:p>
          <a:p>
            <a:pPr lvl="0" rtl="0">
              <a:buNone/>
            </a:pPr>
            <a:r>
              <a:rPr lang="en-GB" sz="1200" b="1"/>
              <a:t>-Laws were harsh (especially under the Qin)</a:t>
            </a:r>
          </a:p>
          <a:p>
            <a:pPr lvl="0" rtl="0">
              <a:buNone/>
            </a:pPr>
            <a:r>
              <a:rPr lang="en-GB" sz="1200" b="1"/>
              <a:t>-Large Army, usually crushed regional resistance and rebellion</a:t>
            </a:r>
          </a:p>
          <a:p>
            <a:pPr lvl="0" rtl="0">
              <a:buNone/>
            </a:pPr>
            <a:r>
              <a:rPr lang="en-GB" sz="1200" b="1"/>
              <a:t>-Often taxed peasants heavily</a:t>
            </a:r>
          </a:p>
          <a:p>
            <a:pPr lvl="0" rtl="0">
              <a:buNone/>
            </a:pPr>
            <a:r>
              <a:rPr lang="en-GB" sz="1200" b="1"/>
              <a:t>-In moments of weakness, massive peasant revolts occurred</a:t>
            </a:r>
          </a:p>
          <a:p>
            <a:pPr lvl="0" rtl="0">
              <a:buNone/>
            </a:pPr>
            <a:r>
              <a:rPr lang="en-GB" sz="1200" b="1"/>
              <a:t>-Scholar Gentry played a central and powerful role in China</a:t>
            </a:r>
          </a:p>
        </p:txBody>
      </p:sp>
      <p:sp>
        <p:nvSpPr>
          <p:cNvPr id="34" name="Shape 34"/>
          <p:cNvSpPr txBox="1"/>
          <p:nvPr/>
        </p:nvSpPr>
        <p:spPr>
          <a:xfrm>
            <a:off x="1757025" y="656225"/>
            <a:ext cx="1515899" cy="4300200"/>
          </a:xfrm>
          <a:prstGeom prst="rect">
            <a:avLst/>
          </a:prstGeom>
          <a:solidFill>
            <a:srgbClr val="3C78D8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Greece</a:t>
            </a:r>
          </a:p>
          <a:p>
            <a:pPr lvl="0" rtl="0">
              <a:buNone/>
            </a:pPr>
            <a:r>
              <a:rPr lang="en-GB" sz="1200" b="1"/>
              <a:t>-Divided into many city-states, with different governments</a:t>
            </a:r>
          </a:p>
          <a:p>
            <a:pPr lvl="0" rtl="0">
              <a:buNone/>
            </a:pPr>
            <a:r>
              <a:rPr lang="en-GB" sz="1200" b="1"/>
              <a:t>-Direct Democracy in Athens</a:t>
            </a:r>
          </a:p>
          <a:p>
            <a:pPr lvl="0" rtl="0">
              <a:buNone/>
            </a:pPr>
            <a:r>
              <a:rPr lang="en-GB" sz="1200" b="1"/>
              <a:t>-Warrior Caste and Society supported by slaves in Sparta</a:t>
            </a:r>
          </a:p>
          <a:p>
            <a:pPr lvl="0" rtl="0">
              <a:buNone/>
            </a:pPr>
            <a:r>
              <a:rPr lang="en-GB" sz="1200" b="1"/>
              <a:t>-Aristocratic rule</a:t>
            </a:r>
          </a:p>
          <a:p>
            <a:pPr lvl="0" rtl="0">
              <a:buNone/>
            </a:pPr>
            <a:r>
              <a:rPr lang="en-GB" sz="1200" b="1"/>
              <a:t>-Many officials were elected by the people</a:t>
            </a:r>
          </a:p>
          <a:p>
            <a:pPr lvl="0" rtl="0">
              <a:buNone/>
            </a:pPr>
            <a:r>
              <a:rPr lang="en-GB" sz="1200" b="1"/>
              <a:t>-Women had almost no rights</a:t>
            </a:r>
          </a:p>
          <a:p>
            <a:endParaRPr lang="en-GB" sz="1200" b="1"/>
          </a:p>
        </p:txBody>
      </p:sp>
      <p:sp>
        <p:nvSpPr>
          <p:cNvPr id="35" name="Shape 35"/>
          <p:cNvSpPr txBox="1"/>
          <p:nvPr/>
        </p:nvSpPr>
        <p:spPr>
          <a:xfrm>
            <a:off x="5911800" y="656225"/>
            <a:ext cx="1311899" cy="4300200"/>
          </a:xfrm>
          <a:prstGeom prst="rect">
            <a:avLst/>
          </a:prstGeom>
          <a:solidFill>
            <a:srgbClr val="38761D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Japan</a:t>
            </a:r>
          </a:p>
          <a:p>
            <a:pPr lvl="0" rtl="0">
              <a:buNone/>
            </a:pPr>
            <a:r>
              <a:rPr lang="en-GB" sz="1200" b="1"/>
              <a:t>-Early Japan dominated by tribal chiefs and warlords.</a:t>
            </a:r>
          </a:p>
          <a:p>
            <a:pPr>
              <a:buNone/>
            </a:pPr>
            <a:r>
              <a:rPr lang="en-GB" sz="1200" b="1"/>
              <a:t>-After contact established with China, tried to copy/mimic them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97425" y="60525"/>
            <a:ext cx="8229600" cy="65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GB"/>
              <a:t>Economic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145450" y="656325"/>
            <a:ext cx="1620900" cy="4300200"/>
          </a:xfrm>
          <a:prstGeom prst="rect">
            <a:avLst/>
          </a:prstGeom>
          <a:solidFill>
            <a:srgbClr val="FF00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Rome</a:t>
            </a:r>
          </a:p>
          <a:p>
            <a:pPr lvl="0" rtl="0">
              <a:buNone/>
            </a:pPr>
            <a:r>
              <a:rPr lang="en-GB" sz="1200" b="1"/>
              <a:t>-Slaves were used for mining and precious metals</a:t>
            </a:r>
          </a:p>
          <a:p>
            <a:pPr lvl="0" rtl="0">
              <a:buNone/>
            </a:pPr>
            <a:r>
              <a:rPr lang="en-GB" sz="1200" b="1"/>
              <a:t>- Good roads and urban amenities fostered trade</a:t>
            </a:r>
          </a:p>
          <a:p>
            <a:pPr lvl="0" rtl="0">
              <a:buNone/>
            </a:pPr>
            <a:r>
              <a:rPr lang="en-GB" sz="1200" b="1"/>
              <a:t>-Grants of land and rank were often used as payment to military/soldiers</a:t>
            </a:r>
          </a:p>
          <a:p>
            <a:pPr lvl="0" rtl="0">
              <a:buNone/>
            </a:pPr>
            <a:r>
              <a:rPr lang="en-GB" sz="1200" b="1"/>
              <a:t>-Relient on continuous conquest of new regions</a:t>
            </a:r>
          </a:p>
          <a:p>
            <a:pPr lvl="0" rtl="0">
              <a:buNone/>
            </a:pPr>
            <a:r>
              <a:rPr lang="en-GB" sz="1200" b="1"/>
              <a:t>-Little technology discovered to improve the agricultural or manufactured goods</a:t>
            </a:r>
          </a:p>
          <a:p>
            <a:endParaRPr lang="en-GB" sz="1200" b="1"/>
          </a:p>
          <a:p>
            <a:endParaRPr lang="en-GB" sz="1200" b="1"/>
          </a:p>
        </p:txBody>
      </p:sp>
      <p:sp>
        <p:nvSpPr>
          <p:cNvPr id="42" name="Shape 42"/>
          <p:cNvSpPr txBox="1"/>
          <p:nvPr/>
        </p:nvSpPr>
        <p:spPr>
          <a:xfrm>
            <a:off x="3335350" y="656225"/>
            <a:ext cx="1340399" cy="4300200"/>
          </a:xfrm>
          <a:prstGeom prst="rect">
            <a:avLst/>
          </a:prstGeom>
          <a:solidFill>
            <a:srgbClr val="9900FF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Persia</a:t>
            </a:r>
          </a:p>
          <a:p>
            <a:pPr lvl="0" rtl="0">
              <a:buNone/>
            </a:pPr>
            <a:r>
              <a:rPr lang="en-GB" sz="1200" b="1"/>
              <a:t>-Persia made roads from the west to china, this enabled them to trade with china and india, and gave them a lot of luxury goods.</a:t>
            </a:r>
          </a:p>
          <a:p>
            <a:pPr lvl="0" rtl="0">
              <a:buNone/>
            </a:pPr>
            <a:r>
              <a:rPr lang="en-GB" sz="1200" b="1"/>
              <a:t>-They were a link between Asia, Europe, and Africa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x="4647287" y="656225"/>
            <a:ext cx="1340399" cy="4300200"/>
          </a:xfrm>
          <a:prstGeom prst="rect">
            <a:avLst/>
          </a:prstGeom>
          <a:solidFill>
            <a:srgbClr val="FF99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Africa</a:t>
            </a:r>
          </a:p>
          <a:p>
            <a:pPr lvl="0" rtl="0">
              <a:buNone/>
            </a:pPr>
            <a:r>
              <a:rPr lang="en-GB" sz="1200" b="1"/>
              <a:t>-Usually through the sub saharan trade routes, the Africans mainly traded gold, ivory, and slaves.</a:t>
            </a:r>
          </a:p>
          <a:p>
            <a:pPr lvl="0" rtl="0">
              <a:buNone/>
            </a:pPr>
            <a:r>
              <a:rPr lang="en-GB" sz="1200" b="1"/>
              <a:t>-Carthage was an important port in the Mediterranean, many African goods were traded through Carthage to the rest of the world.</a:t>
            </a:r>
          </a:p>
        </p:txBody>
      </p:sp>
      <p:sp>
        <p:nvSpPr>
          <p:cNvPr id="44" name="Shape 44"/>
          <p:cNvSpPr txBox="1"/>
          <p:nvPr/>
        </p:nvSpPr>
        <p:spPr>
          <a:xfrm>
            <a:off x="7299625" y="656275"/>
            <a:ext cx="1620900" cy="4300200"/>
          </a:xfrm>
          <a:prstGeom prst="rect">
            <a:avLst/>
          </a:prstGeom>
          <a:solidFill>
            <a:srgbClr val="FFCA22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China</a:t>
            </a:r>
          </a:p>
          <a:p>
            <a:pPr lvl="0" rtl="0">
              <a:buNone/>
            </a:pPr>
            <a:r>
              <a:rPr lang="en-GB" sz="1200" b="1"/>
              <a:t>-The Chinese economy was supported by a massive rural peasant class.</a:t>
            </a:r>
          </a:p>
          <a:p>
            <a:pPr lvl="0" rtl="0">
              <a:buNone/>
            </a:pPr>
            <a:r>
              <a:rPr lang="en-GB" sz="1200" b="1"/>
              <a:t>-China discovered how to make silk, a luxury that they often traded</a:t>
            </a:r>
          </a:p>
          <a:p>
            <a:pPr lvl="0" rtl="0">
              <a:buNone/>
            </a:pPr>
            <a:r>
              <a:rPr lang="en-GB" sz="1200" b="1"/>
              <a:t>-Do to many, many unique natural resources and land, the Chinese almost never had to import goods from surrounding peoples.</a:t>
            </a:r>
          </a:p>
          <a:p>
            <a:endParaRPr lang="en-GB" sz="1200" b="1"/>
          </a:p>
        </p:txBody>
      </p:sp>
      <p:sp>
        <p:nvSpPr>
          <p:cNvPr id="45" name="Shape 45"/>
          <p:cNvSpPr txBox="1"/>
          <p:nvPr/>
        </p:nvSpPr>
        <p:spPr>
          <a:xfrm>
            <a:off x="1766350" y="656275"/>
            <a:ext cx="1569000" cy="4300200"/>
          </a:xfrm>
          <a:prstGeom prst="rect">
            <a:avLst/>
          </a:prstGeom>
          <a:solidFill>
            <a:srgbClr val="3C78D8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Greece</a:t>
            </a:r>
          </a:p>
          <a:p>
            <a:pPr lvl="0" rtl="0">
              <a:buClr>
                <a:srgbClr val="000000"/>
              </a:buClr>
              <a:buSzPct val="91666"/>
              <a:buFont typeface="Arial"/>
              <a:buNone/>
            </a:pPr>
            <a:r>
              <a:rPr lang="en-GB" sz="1200" b="1"/>
              <a:t>-Farming was not </a:t>
            </a:r>
          </a:p>
          <a:p>
            <a:pPr lvl="0" rtl="0">
              <a:buNone/>
            </a:pPr>
            <a:r>
              <a:rPr lang="en-GB" sz="1200" b="1"/>
              <a:t>efficient because soil conditions weren’t ideal</a:t>
            </a:r>
          </a:p>
          <a:p>
            <a:pPr lvl="0" rtl="0">
              <a:buNone/>
            </a:pPr>
            <a:r>
              <a:rPr lang="en-GB" sz="1200" b="1"/>
              <a:t>-Great position in Mediterranean allowed for extensive trade</a:t>
            </a:r>
          </a:p>
          <a:p>
            <a:pPr lvl="0" rtl="0">
              <a:buNone/>
            </a:pPr>
            <a:r>
              <a:rPr lang="en-GB" sz="1200" b="1"/>
              <a:t>-They traded with India and China and got products and luxury goods.</a:t>
            </a:r>
          </a:p>
          <a:p>
            <a:pPr lvl="0" rtl="0">
              <a:buNone/>
            </a:pPr>
            <a:r>
              <a:rPr lang="en-GB" sz="1200" b="1"/>
              <a:t>-Slaves were very important because they were used to work many manual jobs, supporting Greek specialists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5987700" y="656400"/>
            <a:ext cx="1311899" cy="4300200"/>
          </a:xfrm>
          <a:prstGeom prst="rect">
            <a:avLst/>
          </a:prstGeom>
          <a:solidFill>
            <a:srgbClr val="38761D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Japan</a:t>
            </a:r>
          </a:p>
          <a:p>
            <a:pPr lvl="0" rtl="0">
              <a:buNone/>
            </a:pPr>
            <a:r>
              <a:rPr lang="en-GB" sz="1200" b="1"/>
              <a:t>-Lack of centralization led to a primarily agricultural society. </a:t>
            </a:r>
          </a:p>
          <a:p>
            <a:pPr lvl="0" rtl="0">
              <a:buNone/>
            </a:pPr>
            <a:r>
              <a:rPr lang="en-GB" sz="1200" b="1"/>
              <a:t>-Fishing and Luxuries (like silver) were also economic focuses, though on a smaller scale.</a:t>
            </a:r>
          </a:p>
          <a:p>
            <a:endParaRPr lang="en-GB" sz="1200" b="1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197425" y="60525"/>
            <a:ext cx="8229600" cy="65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GB"/>
              <a:t>Religion/Belief Systems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145450" y="656325"/>
            <a:ext cx="1620900" cy="4300200"/>
          </a:xfrm>
          <a:prstGeom prst="rect">
            <a:avLst/>
          </a:prstGeom>
          <a:solidFill>
            <a:srgbClr val="FF00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Rome</a:t>
            </a:r>
          </a:p>
          <a:p>
            <a:pPr lvl="0" rtl="0">
              <a:buNone/>
            </a:pPr>
            <a:r>
              <a:rPr lang="en-GB" sz="1200" b="1"/>
              <a:t>-Originally has a Pantheon almost identical to the Greeks</a:t>
            </a:r>
          </a:p>
          <a:p>
            <a:pPr lvl="0" rtl="0">
              <a:buNone/>
            </a:pPr>
            <a:r>
              <a:rPr lang="en-GB" sz="1200" b="1"/>
              <a:t>-Toward the end of the Roman Empire, Christianity is established and eventually embraced</a:t>
            </a:r>
          </a:p>
          <a:p>
            <a:endParaRPr lang="en-GB" sz="1200" b="1"/>
          </a:p>
        </p:txBody>
      </p:sp>
      <p:sp>
        <p:nvSpPr>
          <p:cNvPr id="53" name="Shape 53"/>
          <p:cNvSpPr txBox="1"/>
          <p:nvPr/>
        </p:nvSpPr>
        <p:spPr>
          <a:xfrm>
            <a:off x="3335350" y="656400"/>
            <a:ext cx="1377900" cy="4300200"/>
          </a:xfrm>
          <a:prstGeom prst="rect">
            <a:avLst/>
          </a:prstGeom>
          <a:solidFill>
            <a:srgbClr val="9900FF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Persia</a:t>
            </a:r>
          </a:p>
          <a:p>
            <a:pPr lvl="0" rtl="0">
              <a:buNone/>
            </a:pPr>
            <a:r>
              <a:rPr lang="en-GB" sz="1200" b="1"/>
              <a:t>-Believed in Zoroastrianism</a:t>
            </a:r>
          </a:p>
          <a:p>
            <a:pPr lvl="0" rtl="0">
              <a:buNone/>
            </a:pPr>
            <a:r>
              <a:rPr lang="en-GB" sz="1200" b="1"/>
              <a:t>-Belief in a single supreme god, </a:t>
            </a:r>
            <a:r>
              <a:rPr lang="en-GB" sz="1100" b="1">
                <a:solidFill>
                  <a:schemeClr val="dk1"/>
                </a:solidFill>
              </a:rPr>
              <a:t>Ahura Mazda </a:t>
            </a:r>
          </a:p>
          <a:p>
            <a:pPr lvl="0" rtl="0">
              <a:buNone/>
            </a:pPr>
            <a:r>
              <a:rPr lang="en-GB" sz="1200" b="1"/>
              <a:t>-Established a concept of “good and evil”</a:t>
            </a:r>
          </a:p>
          <a:p>
            <a:pPr lvl="0" rtl="0">
              <a:buNone/>
            </a:pPr>
            <a:r>
              <a:rPr lang="en-GB" sz="1200" b="1"/>
              <a:t>-Emphasis on Fire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4713237" y="656400"/>
            <a:ext cx="1340399" cy="4300200"/>
          </a:xfrm>
          <a:prstGeom prst="rect">
            <a:avLst/>
          </a:prstGeom>
          <a:solidFill>
            <a:srgbClr val="FF99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Africa</a:t>
            </a:r>
          </a:p>
          <a:p>
            <a:pPr lvl="0" rtl="0">
              <a:buNone/>
            </a:pPr>
            <a:r>
              <a:rPr lang="en-GB" sz="1200" b="1"/>
              <a:t>-Had many polytheistic tribal religions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7299625" y="656275"/>
            <a:ext cx="1620900" cy="4300200"/>
          </a:xfrm>
          <a:prstGeom prst="rect">
            <a:avLst/>
          </a:prstGeom>
          <a:solidFill>
            <a:srgbClr val="FFCA22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China</a:t>
            </a:r>
          </a:p>
          <a:p>
            <a:pPr lvl="0" rtl="0">
              <a:buNone/>
            </a:pPr>
            <a:r>
              <a:rPr lang="en-GB" sz="1200" b="1"/>
              <a:t>-Confucian ideas and traditions dominate Chinese culture</a:t>
            </a:r>
          </a:p>
          <a:p>
            <a:pPr lvl="0" rtl="0">
              <a:buNone/>
            </a:pPr>
            <a:r>
              <a:rPr lang="en-GB" sz="1200" b="1"/>
              <a:t>-Buddhism also introduced from India, adapted for Chinese values</a:t>
            </a:r>
          </a:p>
          <a:p>
            <a:pPr lvl="0" rtl="0">
              <a:buNone/>
            </a:pPr>
            <a:r>
              <a:rPr lang="en-GB" sz="1200" b="1"/>
              <a:t>-Confucian Ideas established a Patriarchal, hardworking, and dutiful society</a:t>
            </a:r>
          </a:p>
          <a:p>
            <a:endParaRPr lang="en-GB" sz="1200" b="1"/>
          </a:p>
          <a:p>
            <a:endParaRPr lang="en-GB" sz="1200" b="1"/>
          </a:p>
        </p:txBody>
      </p:sp>
      <p:sp>
        <p:nvSpPr>
          <p:cNvPr id="56" name="Shape 56"/>
          <p:cNvSpPr txBox="1"/>
          <p:nvPr/>
        </p:nvSpPr>
        <p:spPr>
          <a:xfrm>
            <a:off x="1766350" y="656275"/>
            <a:ext cx="1569000" cy="4300200"/>
          </a:xfrm>
          <a:prstGeom prst="rect">
            <a:avLst/>
          </a:prstGeom>
          <a:solidFill>
            <a:srgbClr val="3C78D8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Greece</a:t>
            </a:r>
          </a:p>
          <a:p>
            <a:pPr lvl="0" rtl="0">
              <a:buNone/>
            </a:pPr>
            <a:r>
              <a:rPr lang="en-GB" sz="1200" b="1"/>
              <a:t>- Had a Pantheon of Greek Gods, who were usually associated with emotion or nature</a:t>
            </a:r>
          </a:p>
          <a:p>
            <a:pPr lvl="0" rtl="0">
              <a:buNone/>
            </a:pPr>
            <a:r>
              <a:rPr lang="en-GB" sz="1200" b="1"/>
              <a:t>-Very Human-like and relatable unlike many gods at the time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5987700" y="656400"/>
            <a:ext cx="1311899" cy="4300200"/>
          </a:xfrm>
          <a:prstGeom prst="rect">
            <a:avLst/>
          </a:prstGeom>
          <a:solidFill>
            <a:srgbClr val="38761D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Japan</a:t>
            </a:r>
          </a:p>
          <a:p>
            <a:pPr lvl="0" rtl="0">
              <a:buNone/>
            </a:pPr>
            <a:r>
              <a:rPr lang="en-GB" sz="1200" b="1"/>
              <a:t>-Shinto dominated early Japan</a:t>
            </a:r>
          </a:p>
          <a:p>
            <a:pPr lvl="0" rtl="0">
              <a:buNone/>
            </a:pPr>
            <a:r>
              <a:rPr lang="en-GB" sz="1200" b="1"/>
              <a:t>-Worship of Kami spirits and powers</a:t>
            </a:r>
          </a:p>
          <a:p>
            <a:pPr lvl="0" rtl="0">
              <a:buNone/>
            </a:pPr>
            <a:r>
              <a:rPr lang="en-GB" sz="1200" b="1"/>
              <a:t>-Does not explain the world like other religion, but is more based around happiness and rituals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97425" y="60525"/>
            <a:ext cx="8229600" cy="65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GB"/>
              <a:t>Cultural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145450" y="656325"/>
            <a:ext cx="1620900" cy="4300200"/>
          </a:xfrm>
          <a:prstGeom prst="rect">
            <a:avLst/>
          </a:prstGeom>
          <a:solidFill>
            <a:srgbClr val="FF00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Rome</a:t>
            </a:r>
          </a:p>
          <a:p>
            <a:pPr lvl="0" rtl="0">
              <a:buNone/>
            </a:pPr>
            <a:r>
              <a:rPr lang="en-GB" sz="1200" b="1"/>
              <a:t>-The Romans created a distinct Roman culture (Much like the Greeks), and did all they could to recreate it in the nations that they conquered.</a:t>
            </a:r>
          </a:p>
          <a:p>
            <a:pPr lvl="0" rtl="0">
              <a:buNone/>
            </a:pPr>
            <a:r>
              <a:rPr lang="en-GB" sz="1200" b="1"/>
              <a:t>-Created a patriotic attitude and duty to the further “Glory of Rome”</a:t>
            </a:r>
          </a:p>
          <a:p>
            <a:pPr lvl="0" rtl="0">
              <a:buNone/>
            </a:pPr>
            <a:r>
              <a:rPr lang="en-GB" sz="1200" b="1"/>
              <a:t>-In times of unease, “bread and games” were used to keep people entertained and preoccupied</a:t>
            </a:r>
          </a:p>
          <a:p>
            <a:endParaRPr lang="en-GB" sz="1200" b="1"/>
          </a:p>
          <a:p>
            <a:endParaRPr lang="en-GB" sz="1200" b="1"/>
          </a:p>
        </p:txBody>
      </p:sp>
      <p:sp>
        <p:nvSpPr>
          <p:cNvPr id="64" name="Shape 64"/>
          <p:cNvSpPr txBox="1"/>
          <p:nvPr/>
        </p:nvSpPr>
        <p:spPr>
          <a:xfrm>
            <a:off x="3567650" y="656400"/>
            <a:ext cx="1259400" cy="4300200"/>
          </a:xfrm>
          <a:prstGeom prst="rect">
            <a:avLst/>
          </a:prstGeom>
          <a:solidFill>
            <a:srgbClr val="9900FF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Persia</a:t>
            </a:r>
          </a:p>
          <a:p>
            <a:pPr lvl="0" rtl="0">
              <a:buNone/>
            </a:pPr>
            <a:r>
              <a:rPr lang="en-GB" sz="1200" b="1"/>
              <a:t>-Were very cultured for their time, building massive temples and palaces filled with art.</a:t>
            </a:r>
          </a:p>
          <a:p>
            <a:pPr lvl="0" rtl="0">
              <a:buNone/>
            </a:pPr>
            <a:r>
              <a:rPr lang="en-GB" sz="1200" b="1"/>
              <a:t>-The core of the empire practiced Zoroastrianism, but were tolerant of other faiths in conquered places. 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4827175" y="656225"/>
            <a:ext cx="1106999" cy="4300200"/>
          </a:xfrm>
          <a:prstGeom prst="rect">
            <a:avLst/>
          </a:prstGeom>
          <a:solidFill>
            <a:srgbClr val="FF99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Africa</a:t>
            </a:r>
          </a:p>
          <a:p>
            <a:pPr lvl="0" rtl="0">
              <a:buNone/>
            </a:pPr>
            <a:r>
              <a:rPr lang="en-GB" sz="1200" b="1"/>
              <a:t>-Dominated by a variety of Tribal traditions and beliefs dominated African culture until the introduction of Islam. 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7193800" y="656225"/>
            <a:ext cx="1720200" cy="4300200"/>
          </a:xfrm>
          <a:prstGeom prst="rect">
            <a:avLst/>
          </a:prstGeom>
          <a:solidFill>
            <a:srgbClr val="FFCA22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China</a:t>
            </a:r>
          </a:p>
          <a:p>
            <a:pPr lvl="0" rtl="0">
              <a:buNone/>
            </a:pPr>
            <a:r>
              <a:rPr lang="en-GB" sz="1200" b="1"/>
              <a:t>-Chinese culture dominated by Confucian ideals and beliefs</a:t>
            </a:r>
          </a:p>
          <a:p>
            <a:pPr lvl="0" rtl="0">
              <a:buNone/>
            </a:pPr>
            <a:r>
              <a:rPr lang="en-GB" sz="1200" b="1"/>
              <a:t>-Everyone was part of a social hierarchy with set superiors and inferiors</a:t>
            </a:r>
          </a:p>
          <a:p>
            <a:pPr lvl="0" rtl="0">
              <a:buNone/>
            </a:pPr>
            <a:r>
              <a:rPr lang="en-GB" sz="1200" b="1"/>
              <a:t>-Distrust and xenophobia caused a lot of disdain for outside cultures</a:t>
            </a:r>
          </a:p>
          <a:p>
            <a:pPr lvl="0" rtl="0">
              <a:buNone/>
            </a:pPr>
            <a:r>
              <a:rPr lang="en-GB" sz="1200" b="1"/>
              <a:t>-The elite scholar gentry of China held a lot of power</a:t>
            </a:r>
          </a:p>
          <a:p>
            <a:pPr lvl="0" rtl="0">
              <a:buNone/>
            </a:pPr>
            <a:r>
              <a:rPr lang="en-GB" sz="1200" b="1"/>
              <a:t>-Very patriarchal, woman were reduced to playing almost no role in society outside of being wives. </a:t>
            </a:r>
          </a:p>
          <a:p>
            <a:endParaRPr lang="en-GB" sz="1200" b="1"/>
          </a:p>
        </p:txBody>
      </p:sp>
      <p:sp>
        <p:nvSpPr>
          <p:cNvPr id="67" name="Shape 67"/>
          <p:cNvSpPr txBox="1"/>
          <p:nvPr/>
        </p:nvSpPr>
        <p:spPr>
          <a:xfrm>
            <a:off x="1766350" y="656275"/>
            <a:ext cx="1801199" cy="4300200"/>
          </a:xfrm>
          <a:prstGeom prst="rect">
            <a:avLst/>
          </a:prstGeom>
          <a:solidFill>
            <a:srgbClr val="3C78D8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Greece</a:t>
            </a:r>
          </a:p>
          <a:p>
            <a:pPr lvl="0" rtl="0">
              <a:buNone/>
            </a:pPr>
            <a:r>
              <a:rPr lang="en-GB" sz="1200" b="1"/>
              <a:t>-Athens was a center of cultural advances.</a:t>
            </a:r>
          </a:p>
          <a:p>
            <a:pPr lvl="0" rtl="0">
              <a:buNone/>
            </a:pPr>
            <a:r>
              <a:rPr lang="en-GB" sz="1200" b="1"/>
              <a:t>-Fostered great thinkers such as Aristotle and Socrates. </a:t>
            </a:r>
          </a:p>
          <a:p>
            <a:pPr lvl="0" rtl="0">
              <a:buNone/>
            </a:pPr>
            <a:r>
              <a:rPr lang="en-GB" sz="1200" b="1"/>
              <a:t>-Athens was one of the first cities to operate like a democracy, individual freedom and voice were highly valued</a:t>
            </a:r>
          </a:p>
          <a:p>
            <a:pPr lvl="0" rtl="0">
              <a:buNone/>
            </a:pPr>
            <a:r>
              <a:rPr lang="en-GB" sz="1200" b="1"/>
              <a:t>-Alexander the Great’s Conquests led to the formation of true Hellenic culture, a mix of Greek, African, and Persian Cultures</a:t>
            </a:r>
          </a:p>
          <a:p>
            <a:pPr lvl="0" rtl="0">
              <a:buNone/>
            </a:pPr>
            <a:r>
              <a:rPr lang="en-GB" sz="1200" b="1"/>
              <a:t>-Woman were very objectified and sidelined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5903987" y="656400"/>
            <a:ext cx="1311899" cy="4300200"/>
          </a:xfrm>
          <a:prstGeom prst="rect">
            <a:avLst/>
          </a:prstGeom>
          <a:solidFill>
            <a:srgbClr val="38761D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Japan</a:t>
            </a:r>
          </a:p>
          <a:p>
            <a:pPr lvl="0" rtl="0">
              <a:buNone/>
            </a:pPr>
            <a:r>
              <a:rPr lang="en-GB" sz="1200" b="1"/>
              <a:t>-Shinto led to the reverence of nature and spirits. </a:t>
            </a:r>
          </a:p>
          <a:p>
            <a:pPr lvl="0" rtl="0">
              <a:buNone/>
            </a:pPr>
            <a:r>
              <a:rPr lang="en-GB" sz="1200" b="1"/>
              <a:t>-Often concerned with personal glory and honor as well as power.</a:t>
            </a:r>
          </a:p>
          <a:p>
            <a:pPr lvl="0" rtl="0">
              <a:buNone/>
            </a:pPr>
            <a:r>
              <a:rPr lang="en-GB" sz="1200" b="1"/>
              <a:t>-Often mimicked the Chinese culture, though they were selective in what they adopted.</a:t>
            </a:r>
          </a:p>
          <a:p>
            <a:endParaRPr lang="en-GB" sz="1200" b="1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97425" y="60525"/>
            <a:ext cx="8229600" cy="65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GB"/>
              <a:t>Declines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145450" y="656325"/>
            <a:ext cx="1983599" cy="4300200"/>
          </a:xfrm>
          <a:prstGeom prst="rect">
            <a:avLst/>
          </a:prstGeom>
          <a:solidFill>
            <a:srgbClr val="FF00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Rome</a:t>
            </a:r>
          </a:p>
          <a:p>
            <a:pPr lvl="0" rtl="0">
              <a:buNone/>
            </a:pPr>
            <a:r>
              <a:rPr lang="en-GB" sz="1200" b="1"/>
              <a:t>-The Romans over extended their empire into too many regions.</a:t>
            </a:r>
          </a:p>
          <a:p>
            <a:pPr lvl="0" rtl="0">
              <a:buNone/>
            </a:pPr>
            <a:r>
              <a:rPr lang="en-GB" sz="1200" b="1"/>
              <a:t>-Toward the empire’s decline, many mercenaries were recruited into the army, meaning their forces fought for money instead of Rome</a:t>
            </a:r>
          </a:p>
          <a:p>
            <a:pPr lvl="0" rtl="0">
              <a:buNone/>
            </a:pPr>
            <a:r>
              <a:rPr lang="en-GB" sz="1200" b="1"/>
              <a:t>-Cultural difference and assimilation of many different conquered people led to unrest</a:t>
            </a:r>
          </a:p>
          <a:p>
            <a:pPr lvl="0" rtl="0">
              <a:buNone/>
            </a:pPr>
            <a:r>
              <a:rPr lang="en-GB" sz="1200" b="1"/>
              <a:t>-Due to its many problems Rome eventually broke apart</a:t>
            </a:r>
          </a:p>
          <a:p>
            <a:pPr lvl="0" rtl="0">
              <a:buNone/>
            </a:pPr>
            <a:r>
              <a:rPr lang="en-GB" sz="1200" b="1"/>
              <a:t>-Promises of land and estates made the Romans dependent on more new conquests</a:t>
            </a:r>
          </a:p>
          <a:p>
            <a:endParaRPr lang="en-GB" sz="1200" b="1"/>
          </a:p>
          <a:p>
            <a:endParaRPr lang="en-GB" sz="1200" b="1"/>
          </a:p>
        </p:txBody>
      </p:sp>
      <p:sp>
        <p:nvSpPr>
          <p:cNvPr id="75" name="Shape 75"/>
          <p:cNvSpPr txBox="1"/>
          <p:nvPr/>
        </p:nvSpPr>
        <p:spPr>
          <a:xfrm>
            <a:off x="3399850" y="656400"/>
            <a:ext cx="1125899" cy="4300200"/>
          </a:xfrm>
          <a:prstGeom prst="rect">
            <a:avLst/>
          </a:prstGeom>
          <a:solidFill>
            <a:srgbClr val="9900FF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Persia</a:t>
            </a:r>
          </a:p>
          <a:p>
            <a:pPr lvl="0" rtl="0">
              <a:buNone/>
            </a:pPr>
            <a:r>
              <a:rPr lang="en-GB" sz="1200" b="1"/>
              <a:t>-Though Persia continued to exist for a long time, most of the power at its height was lost due to many invasions, especially from Alexander the Great</a:t>
            </a:r>
          </a:p>
          <a:p>
            <a:endParaRPr lang="en-GB" sz="1200" b="1"/>
          </a:p>
          <a:p>
            <a:endParaRPr lang="en-GB" sz="1200" b="1"/>
          </a:p>
        </p:txBody>
      </p:sp>
      <p:sp>
        <p:nvSpPr>
          <p:cNvPr id="76" name="Shape 76"/>
          <p:cNvSpPr txBox="1"/>
          <p:nvPr/>
        </p:nvSpPr>
        <p:spPr>
          <a:xfrm>
            <a:off x="4525050" y="656275"/>
            <a:ext cx="1270200" cy="4300200"/>
          </a:xfrm>
          <a:prstGeom prst="rect">
            <a:avLst/>
          </a:prstGeom>
          <a:solidFill>
            <a:srgbClr val="FF99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Africa</a:t>
            </a:r>
          </a:p>
          <a:p>
            <a:pPr lvl="0" rtl="0">
              <a:buNone/>
            </a:pPr>
            <a:r>
              <a:rPr lang="en-GB" sz="1200" b="1"/>
              <a:t>-Carthage was sacked by the Romans at the end of the 3rd Punic War.</a:t>
            </a:r>
          </a:p>
          <a:p>
            <a:pPr lvl="0" rtl="0">
              <a:buNone/>
            </a:pPr>
            <a:r>
              <a:rPr lang="en-GB" sz="1200" b="1"/>
              <a:t>-Many African Kingdoms fell to internal power struggles between war lords/nobles.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6921150" y="656275"/>
            <a:ext cx="2050800" cy="4300200"/>
          </a:xfrm>
          <a:prstGeom prst="rect">
            <a:avLst/>
          </a:prstGeom>
          <a:solidFill>
            <a:srgbClr val="FFCA22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China</a:t>
            </a:r>
          </a:p>
          <a:p>
            <a:pPr lvl="0" rtl="0">
              <a:buNone/>
            </a:pPr>
            <a:r>
              <a:rPr lang="en-GB" sz="1200" b="1"/>
              <a:t>-Nomadic Steppe raiders raided and attacked China throughout the Classical Period</a:t>
            </a:r>
          </a:p>
          <a:p>
            <a:pPr lvl="0" rtl="0">
              <a:buNone/>
            </a:pPr>
            <a:r>
              <a:rPr lang="en-GB" sz="1200" b="1"/>
              <a:t>-With the death of the powerful Xi Huang Di, the Qin dynasty quickly collapsed under a series of peasant uprising</a:t>
            </a:r>
          </a:p>
          <a:p>
            <a:pPr lvl="0" rtl="0">
              <a:buNone/>
            </a:pPr>
            <a:r>
              <a:rPr lang="en-GB" sz="1200" b="1"/>
              <a:t>-After years of peace under the Han Dynasty, more internal power struggles, unrest, weak leadership, and corruption all contributed to the collapse of the dynasty and a long period of Warring States within China.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2128950" y="656400"/>
            <a:ext cx="1270200" cy="4300200"/>
          </a:xfrm>
          <a:prstGeom prst="rect">
            <a:avLst/>
          </a:prstGeom>
          <a:solidFill>
            <a:srgbClr val="3C78D8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Greece</a:t>
            </a:r>
          </a:p>
          <a:p>
            <a:pPr lvl="0" rtl="0">
              <a:buNone/>
            </a:pPr>
            <a:r>
              <a:rPr lang="en-GB" sz="1200" b="1"/>
              <a:t>-After the breakup Alexander the Great's kingdom, Greek City-States  returned to fighting each other, before being conquered by the Romans.</a:t>
            </a:r>
          </a:p>
          <a:p>
            <a:endParaRPr lang="en-GB" sz="1200" b="1"/>
          </a:p>
        </p:txBody>
      </p:sp>
      <p:sp>
        <p:nvSpPr>
          <p:cNvPr id="79" name="Shape 79"/>
          <p:cNvSpPr txBox="1"/>
          <p:nvPr/>
        </p:nvSpPr>
        <p:spPr>
          <a:xfrm>
            <a:off x="5795250" y="656275"/>
            <a:ext cx="1125899" cy="4300200"/>
          </a:xfrm>
          <a:prstGeom prst="rect">
            <a:avLst/>
          </a:prstGeom>
          <a:solidFill>
            <a:srgbClr val="38761D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Japan</a:t>
            </a:r>
          </a:p>
          <a:p>
            <a:pPr lvl="0" rtl="0">
              <a:buNone/>
            </a:pPr>
            <a:r>
              <a:rPr lang="en-GB" sz="1200" b="1"/>
              <a:t>-Japanese tribal lords and shoguns were rarely able to remain in power for long due to constant power struggles between the higher class.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97425" y="60525"/>
            <a:ext cx="8229600" cy="65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GB"/>
              <a:t>Summary 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101225" y="656325"/>
            <a:ext cx="1665000" cy="4300200"/>
          </a:xfrm>
          <a:prstGeom prst="rect">
            <a:avLst/>
          </a:prstGeom>
          <a:solidFill>
            <a:srgbClr val="FF00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Rome</a:t>
            </a:r>
          </a:p>
          <a:p>
            <a:pPr lvl="0" rtl="0">
              <a:buNone/>
            </a:pPr>
            <a:r>
              <a:rPr lang="en-GB" sz="1200" b="1"/>
              <a:t>-Rome had an aristocratic government that was centralized on a strong military, patriotism, and infrastructure</a:t>
            </a:r>
          </a:p>
          <a:p>
            <a:pPr lvl="0" rtl="0">
              <a:buNone/>
            </a:pPr>
            <a:r>
              <a:rPr lang="en-GB" sz="1200" b="1"/>
              <a:t>-Considerable tolerance for other customs</a:t>
            </a:r>
          </a:p>
          <a:p>
            <a:pPr lvl="0" rtl="0">
              <a:buNone/>
            </a:pPr>
            <a:r>
              <a:rPr lang="en-GB" sz="1200" b="1"/>
              <a:t>-Roads and Slaves helped supported economy</a:t>
            </a:r>
          </a:p>
          <a:p>
            <a:pPr lvl="0" rtl="0">
              <a:buNone/>
            </a:pPr>
            <a:r>
              <a:rPr lang="en-GB" sz="1200" b="1">
                <a:solidFill>
                  <a:schemeClr val="dk1"/>
                </a:solidFill>
              </a:rPr>
              <a:t>-Originally the Romans followed a Pantheon, but eventually became Christian</a:t>
            </a:r>
          </a:p>
          <a:p>
            <a:pPr lvl="0" rtl="0">
              <a:buNone/>
            </a:pPr>
            <a:r>
              <a:rPr lang="en-GB" sz="1200" b="1">
                <a:solidFill>
                  <a:schemeClr val="dk1"/>
                </a:solidFill>
              </a:rPr>
              <a:t>-Over extension led to many problems and the fall of Rome </a:t>
            </a:r>
          </a:p>
          <a:p>
            <a:endParaRPr lang="en-GB" sz="1200" b="1">
              <a:solidFill>
                <a:schemeClr val="dk1"/>
              </a:solidFill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3335350" y="656225"/>
            <a:ext cx="1340399" cy="4300200"/>
          </a:xfrm>
          <a:prstGeom prst="rect">
            <a:avLst/>
          </a:prstGeom>
          <a:solidFill>
            <a:srgbClr val="9900FF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Persia</a:t>
            </a:r>
          </a:p>
          <a:p>
            <a:pPr lvl="0" rtl="0"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</a:rPr>
              <a:t>-Strong Authoritarian Government</a:t>
            </a:r>
          </a:p>
          <a:p>
            <a:pPr lvl="0" rtl="0">
              <a:buNone/>
            </a:pPr>
            <a:r>
              <a:rPr lang="en-GB" sz="1200" b="1">
                <a:solidFill>
                  <a:schemeClr val="dk1"/>
                </a:solidFill>
              </a:rPr>
              <a:t>-Tolerant of conquered cultures</a:t>
            </a:r>
          </a:p>
          <a:p>
            <a:pPr lvl="0" rtl="0"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</a:rPr>
              <a:t> -Traded with the West and Eastern Civilizations</a:t>
            </a:r>
          </a:p>
          <a:p>
            <a:pPr lvl="0" rtl="0"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</a:rPr>
              <a:t>-Zoroastrianism</a:t>
            </a:r>
          </a:p>
          <a:p>
            <a:pPr lvl="0" rtl="0"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</a:rPr>
              <a:t>-Belief in a single god</a:t>
            </a:r>
          </a:p>
          <a:p>
            <a:pPr lvl="0" rtl="0"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</a:rPr>
              <a:t>-Persia faded due to foreign invasion</a:t>
            </a:r>
          </a:p>
          <a:p>
            <a:endParaRPr lang="en-GB" sz="1200" b="1">
              <a:solidFill>
                <a:schemeClr val="dk1"/>
              </a:solidFill>
            </a:endParaRPr>
          </a:p>
          <a:p>
            <a:endParaRPr lang="en-GB" sz="1200" b="1">
              <a:solidFill>
                <a:schemeClr val="dk1"/>
              </a:solidFill>
            </a:endParaRPr>
          </a:p>
          <a:p>
            <a:endParaRPr lang="en-GB" sz="1200" b="1">
              <a:solidFill>
                <a:schemeClr val="dk1"/>
              </a:solidFill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4647287" y="656225"/>
            <a:ext cx="1340399" cy="4300200"/>
          </a:xfrm>
          <a:prstGeom prst="rect">
            <a:avLst/>
          </a:prstGeom>
          <a:solidFill>
            <a:srgbClr val="FF99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Africa</a:t>
            </a:r>
          </a:p>
          <a:p>
            <a:pPr lvl="0" rtl="0"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</a:rPr>
              <a:t>-Carthage was a </a:t>
            </a:r>
            <a:r>
              <a:rPr lang="en-GB" sz="1100" b="1">
                <a:solidFill>
                  <a:schemeClr val="dk1"/>
                </a:solidFill>
              </a:rPr>
              <a:t>Oligarchic Republic</a:t>
            </a:r>
          </a:p>
          <a:p>
            <a:pPr lvl="0" rtl="0"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</a:rPr>
              <a:t>-Many small scale kingdoms ruled by warlords/kings</a:t>
            </a:r>
          </a:p>
          <a:p>
            <a:pPr lvl="0" rtl="0">
              <a:buNone/>
            </a:pPr>
            <a:r>
              <a:rPr lang="en-GB" sz="1200" b="1">
                <a:solidFill>
                  <a:schemeClr val="dk1"/>
                </a:solidFill>
              </a:rPr>
              <a:t>-Traded Gold, Ivory, and Slaves</a:t>
            </a:r>
          </a:p>
          <a:p>
            <a:pPr lvl="0" rtl="0"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</a:rPr>
              <a:t>-Had many polytheistic tribal religions</a:t>
            </a:r>
          </a:p>
          <a:p>
            <a:endParaRPr lang="en-GB" sz="1200" b="1">
              <a:solidFill>
                <a:schemeClr val="dk1"/>
              </a:solidFill>
            </a:endParaRPr>
          </a:p>
          <a:p>
            <a:endParaRPr lang="en-GB" sz="1200" b="1">
              <a:solidFill>
                <a:schemeClr val="dk1"/>
              </a:solidFill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7299625" y="656275"/>
            <a:ext cx="1620900" cy="4300200"/>
          </a:xfrm>
          <a:prstGeom prst="rect">
            <a:avLst/>
          </a:prstGeom>
          <a:solidFill>
            <a:srgbClr val="FFCA22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China</a:t>
            </a:r>
          </a:p>
          <a:p>
            <a:pPr lvl="0" rtl="0"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</a:rPr>
              <a:t>-Emperors ruled, supported by a large bureaucracy.</a:t>
            </a:r>
          </a:p>
          <a:p>
            <a:pPr lvl="0" rtl="0"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</a:rPr>
              <a:t>-The Chinese economy was supported by a massive rural peasant class.</a:t>
            </a:r>
          </a:p>
          <a:p>
            <a:pPr lvl="0" rtl="0"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</a:rPr>
              <a:t>-Confucian ideas and traditions dominate Chinese culture</a:t>
            </a:r>
          </a:p>
          <a:p>
            <a:pPr lvl="0" rtl="0"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</a:rPr>
              <a:t>-Everyone was part of a social hierarchy with set superiors and inferiors</a:t>
            </a:r>
          </a:p>
          <a:p>
            <a:pPr lvl="0" rtl="0"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</a:rPr>
              <a:t>-Distrust and Xenophobia caused a lot of disdain for outside cultures</a:t>
            </a:r>
          </a:p>
          <a:p>
            <a:endParaRPr lang="en-GB" sz="1200" b="1">
              <a:solidFill>
                <a:schemeClr val="dk1"/>
              </a:solidFill>
            </a:endParaRPr>
          </a:p>
          <a:p>
            <a:endParaRPr lang="en-GB" sz="1200" b="1">
              <a:solidFill>
                <a:schemeClr val="dk1"/>
              </a:solidFill>
            </a:endParaRPr>
          </a:p>
          <a:p>
            <a:endParaRPr lang="en-GB" sz="1200" b="1">
              <a:solidFill>
                <a:schemeClr val="dk1"/>
              </a:solidFill>
            </a:endParaRPr>
          </a:p>
          <a:p>
            <a:endParaRPr lang="en-GB" sz="1200" b="1">
              <a:solidFill>
                <a:schemeClr val="dk1"/>
              </a:solidFill>
            </a:endParaRPr>
          </a:p>
          <a:p>
            <a:endParaRPr lang="en-GB" sz="1200" b="1">
              <a:solidFill>
                <a:schemeClr val="dk1"/>
              </a:solidFill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1766350" y="656275"/>
            <a:ext cx="1569000" cy="4300200"/>
          </a:xfrm>
          <a:prstGeom prst="rect">
            <a:avLst/>
          </a:prstGeom>
          <a:solidFill>
            <a:srgbClr val="3C78D8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Greece</a:t>
            </a:r>
          </a:p>
          <a:p>
            <a:pPr lvl="0" rtl="0">
              <a:buNone/>
            </a:pPr>
            <a:r>
              <a:rPr lang="en-GB" sz="1200" b="1"/>
              <a:t>-Was divided into many city states</a:t>
            </a:r>
          </a:p>
          <a:p>
            <a:pPr lvl="0" rtl="0">
              <a:buNone/>
            </a:pPr>
            <a:r>
              <a:rPr lang="en-GB" sz="1200" b="1">
                <a:solidFill>
                  <a:schemeClr val="dk1"/>
                </a:solidFill>
              </a:rPr>
              <a:t>-Farming was hard and unreliable</a:t>
            </a:r>
          </a:p>
          <a:p>
            <a:pPr lvl="0" rtl="0"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</a:rPr>
              <a:t>-Relatable and Human-like Gods</a:t>
            </a:r>
          </a:p>
          <a:p>
            <a:pPr lvl="0" rtl="0"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</a:rPr>
              <a:t>-After the break up of Alexander’s kingdom, Greek </a:t>
            </a:r>
          </a:p>
          <a:p>
            <a:pPr lvl="0" rtl="0"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</a:rPr>
              <a:t>city states fought each other, and were weakened and conquered by the Romans.</a:t>
            </a:r>
          </a:p>
          <a:p>
            <a:pPr lvl="0" rtl="0"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</a:rPr>
              <a:t>i und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5987675" y="656325"/>
            <a:ext cx="1311899" cy="4300200"/>
          </a:xfrm>
          <a:prstGeom prst="rect">
            <a:avLst/>
          </a:prstGeom>
          <a:solidFill>
            <a:srgbClr val="38761D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/>
              <a:t>Japan</a:t>
            </a:r>
          </a:p>
          <a:p>
            <a:pPr lvl="0" rtl="0">
              <a:buNone/>
            </a:pPr>
            <a:r>
              <a:rPr lang="en-GB" sz="1200" b="1">
                <a:solidFill>
                  <a:schemeClr val="dk1"/>
                </a:solidFill>
              </a:rPr>
              <a:t>-Many warlords and chiefs struggling for power</a:t>
            </a:r>
          </a:p>
          <a:p>
            <a:pPr lvl="0" rtl="0"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</a:rPr>
              <a:t>-Shinto, the worship of Kami spirits</a:t>
            </a:r>
          </a:p>
          <a:p>
            <a:pPr lvl="0" rtl="0"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 b="1">
                <a:solidFill>
                  <a:schemeClr val="dk1"/>
                </a:solidFill>
              </a:rPr>
              <a:t>-Often mimicked Chinese culture, though somewhat selective</a:t>
            </a:r>
          </a:p>
          <a:p>
            <a:endParaRPr lang="en-GB" sz="1200" b="1">
              <a:solidFill>
                <a:schemeClr val="dk1"/>
              </a:solidFill>
            </a:endParaRPr>
          </a:p>
          <a:p>
            <a:endParaRPr lang="en-GB" sz="1200" b="1">
              <a:solidFill>
                <a:schemeClr val="dk1"/>
              </a:solidFill>
            </a:endParaRPr>
          </a:p>
          <a:p>
            <a:endParaRPr lang="en-GB" sz="1200" b="1">
              <a:solidFill>
                <a:schemeClr val="dk1"/>
              </a:solidFill>
            </a:endParaRPr>
          </a:p>
          <a:p>
            <a:endParaRPr lang="en-GB" sz="1200" b="1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1439</Words>
  <Application>Microsoft Macintosh PowerPoint</Application>
  <PresentationFormat>On-screen Show (16:9)</PresentationFormat>
  <Paragraphs>178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simple-light</vt:lpstr>
      <vt:lpstr>UNIT 2 REVIEW</vt:lpstr>
      <vt:lpstr>Politics</vt:lpstr>
      <vt:lpstr>Economic</vt:lpstr>
      <vt:lpstr>Religion/Belief Systems</vt:lpstr>
      <vt:lpstr>Cultural</vt:lpstr>
      <vt:lpstr>Declines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REVIEW</dc:title>
  <cp:lastModifiedBy>Cherry Creek</cp:lastModifiedBy>
  <cp:revision>1</cp:revision>
  <dcterms:modified xsi:type="dcterms:W3CDTF">2014-01-14T02:06:25Z</dcterms:modified>
</cp:coreProperties>
</file>