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69" r:id="rId16"/>
    <p:sldId id="273" r:id="rId17"/>
    <p:sldId id="274" r:id="rId18"/>
    <p:sldId id="275" r:id="rId19"/>
    <p:sldId id="276" r:id="rId20"/>
    <p:sldId id="277" r:id="rId21"/>
    <p:sldId id="272"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3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B18B6E6-FA41-4EF5-A0FF-BD4176129EE7}" type="datetimeFigureOut">
              <a:rPr lang="en-US" smtClean="0"/>
              <a:pPr/>
              <a:t>11/5/13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A9B3EE7-F485-421B-B53B-C113ECD811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18B6E6-FA41-4EF5-A0FF-BD4176129EE7}"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B3EE7-F485-421B-B53B-C113ECD811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18B6E6-FA41-4EF5-A0FF-BD4176129EE7}"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B3EE7-F485-421B-B53B-C113ECD811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B18B6E6-FA41-4EF5-A0FF-BD4176129EE7}" type="datetimeFigureOut">
              <a:rPr lang="en-US" smtClean="0"/>
              <a:pPr/>
              <a:t>11/5/13</a:t>
            </a:fld>
            <a:endParaRPr lang="en-US"/>
          </a:p>
        </p:txBody>
      </p:sp>
      <p:sp>
        <p:nvSpPr>
          <p:cNvPr id="9" name="Slide Number Placeholder 8"/>
          <p:cNvSpPr>
            <a:spLocks noGrp="1"/>
          </p:cNvSpPr>
          <p:nvPr>
            <p:ph type="sldNum" sz="quarter" idx="15"/>
          </p:nvPr>
        </p:nvSpPr>
        <p:spPr/>
        <p:txBody>
          <a:bodyPr rtlCol="0"/>
          <a:lstStyle/>
          <a:p>
            <a:fld id="{AA9B3EE7-F485-421B-B53B-C113ECD811B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B18B6E6-FA41-4EF5-A0FF-BD4176129EE7}" type="datetimeFigureOut">
              <a:rPr lang="en-US" smtClean="0"/>
              <a:pPr/>
              <a:t>11/5/13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A9B3EE7-F485-421B-B53B-C113ECD811B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18B6E6-FA41-4EF5-A0FF-BD4176129EE7}"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B3EE7-F485-421B-B53B-C113ECD811B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B18B6E6-FA41-4EF5-A0FF-BD4176129EE7}" type="datetimeFigureOut">
              <a:rPr lang="en-US" smtClean="0"/>
              <a:pPr/>
              <a:t>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B3EE7-F485-421B-B53B-C113ECD811B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B18B6E6-FA41-4EF5-A0FF-BD4176129EE7}" type="datetimeFigureOut">
              <a:rPr lang="en-US" smtClean="0"/>
              <a:pPr/>
              <a:t>11/5/13</a:t>
            </a:fld>
            <a:endParaRPr lang="en-US"/>
          </a:p>
        </p:txBody>
      </p:sp>
      <p:sp>
        <p:nvSpPr>
          <p:cNvPr id="7" name="Slide Number Placeholder 6"/>
          <p:cNvSpPr>
            <a:spLocks noGrp="1"/>
          </p:cNvSpPr>
          <p:nvPr>
            <p:ph type="sldNum" sz="quarter" idx="11"/>
          </p:nvPr>
        </p:nvSpPr>
        <p:spPr/>
        <p:txBody>
          <a:bodyPr rtlCol="0"/>
          <a:lstStyle/>
          <a:p>
            <a:fld id="{AA9B3EE7-F485-421B-B53B-C113ECD811B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8B6E6-FA41-4EF5-A0FF-BD4176129EE7}" type="datetimeFigureOut">
              <a:rPr lang="en-US" smtClean="0"/>
              <a:pPr/>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B3EE7-F485-421B-B53B-C113ECD811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B18B6E6-FA41-4EF5-A0FF-BD4176129EE7}" type="datetimeFigureOut">
              <a:rPr lang="en-US" smtClean="0"/>
              <a:pPr/>
              <a:t>11/5/13</a:t>
            </a:fld>
            <a:endParaRPr lang="en-US"/>
          </a:p>
        </p:txBody>
      </p:sp>
      <p:sp>
        <p:nvSpPr>
          <p:cNvPr id="22" name="Slide Number Placeholder 21"/>
          <p:cNvSpPr>
            <a:spLocks noGrp="1"/>
          </p:cNvSpPr>
          <p:nvPr>
            <p:ph type="sldNum" sz="quarter" idx="15"/>
          </p:nvPr>
        </p:nvSpPr>
        <p:spPr/>
        <p:txBody>
          <a:bodyPr rtlCol="0"/>
          <a:lstStyle/>
          <a:p>
            <a:fld id="{AA9B3EE7-F485-421B-B53B-C113ECD811B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B18B6E6-FA41-4EF5-A0FF-BD4176129EE7}" type="datetimeFigureOut">
              <a:rPr lang="en-US" smtClean="0"/>
              <a:pPr/>
              <a:t>11/5/13</a:t>
            </a:fld>
            <a:endParaRPr lang="en-US"/>
          </a:p>
        </p:txBody>
      </p:sp>
      <p:sp>
        <p:nvSpPr>
          <p:cNvPr id="18" name="Slide Number Placeholder 17"/>
          <p:cNvSpPr>
            <a:spLocks noGrp="1"/>
          </p:cNvSpPr>
          <p:nvPr>
            <p:ph type="sldNum" sz="quarter" idx="11"/>
          </p:nvPr>
        </p:nvSpPr>
        <p:spPr/>
        <p:txBody>
          <a:bodyPr rtlCol="0"/>
          <a:lstStyle/>
          <a:p>
            <a:fld id="{AA9B3EE7-F485-421B-B53B-C113ECD811B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B18B6E6-FA41-4EF5-A0FF-BD4176129EE7}" type="datetimeFigureOut">
              <a:rPr lang="en-US" smtClean="0"/>
              <a:pPr/>
              <a:t>11/5/13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A9B3EE7-F485-421B-B53B-C113ECD811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hawaii.edu/~kjolly/151/images/mencius.jpg"/>
          <p:cNvPicPr>
            <a:picLocks noChangeAspect="1" noChangeArrowheads="1"/>
          </p:cNvPicPr>
          <p:nvPr/>
        </p:nvPicPr>
        <p:blipFill>
          <a:blip r:embed="rId2"/>
          <a:srcRect/>
          <a:stretch>
            <a:fillRect/>
          </a:stretch>
        </p:blipFill>
        <p:spPr bwMode="auto">
          <a:xfrm>
            <a:off x="457200" y="2590800"/>
            <a:ext cx="2638425" cy="4000500"/>
          </a:xfrm>
          <a:prstGeom prst="rect">
            <a:avLst/>
          </a:prstGeom>
          <a:noFill/>
        </p:spPr>
      </p:pic>
      <p:sp>
        <p:nvSpPr>
          <p:cNvPr id="5" name="Cloud Callout 4"/>
          <p:cNvSpPr/>
          <p:nvPr/>
        </p:nvSpPr>
        <p:spPr>
          <a:xfrm>
            <a:off x="3581400" y="838200"/>
            <a:ext cx="4267200" cy="2895600"/>
          </a:xfrm>
          <a:prstGeom prst="cloudCallout">
            <a:avLst>
              <a:gd name="adj1" fmla="val -52976"/>
              <a:gd name="adj2" fmla="val 66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a:p>
            <a:pPr algn="ctr"/>
            <a:r>
              <a:rPr lang="en-US" sz="2000" b="1" dirty="0" smtClean="0"/>
              <a:t>"There are three unfilial acts: the greatest of these is the failure to produce sons."</a:t>
            </a:r>
            <a:br>
              <a:rPr lang="en-US" sz="2000" b="1" dirty="0" smtClean="0"/>
            </a:br>
            <a:endParaRPr lang="en-US" sz="2000" dirty="0"/>
          </a:p>
        </p:txBody>
      </p:sp>
      <p:sp>
        <p:nvSpPr>
          <p:cNvPr id="6" name="TextBox 5"/>
          <p:cNvSpPr txBox="1"/>
          <p:nvPr/>
        </p:nvSpPr>
        <p:spPr>
          <a:xfrm>
            <a:off x="3581400" y="6172200"/>
            <a:ext cx="3449983" cy="369332"/>
          </a:xfrm>
          <a:prstGeom prst="rect">
            <a:avLst/>
          </a:prstGeom>
          <a:noFill/>
        </p:spPr>
        <p:txBody>
          <a:bodyPr wrap="none" rtlCol="0">
            <a:spAutoFit/>
          </a:bodyPr>
          <a:lstStyle/>
          <a:p>
            <a:r>
              <a:rPr lang="en-US" dirty="0" smtClean="0"/>
              <a:t>Mencius, Disciple of Confucius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Supplying cities with food was possible due to the immense network of internal waterways, stretching perhaps 30,000 miles</a:t>
            </a:r>
          </a:p>
          <a:p>
            <a:r>
              <a:rPr lang="en-US" dirty="0" smtClean="0"/>
              <a:t>Industrial production soared</a:t>
            </a:r>
          </a:p>
          <a:p>
            <a:pPr>
              <a:buNone/>
            </a:pPr>
            <a:r>
              <a:rPr lang="en-US" dirty="0" smtClean="0"/>
              <a:t>   -China’s iron industry increased its output dramatically</a:t>
            </a:r>
          </a:p>
          <a:p>
            <a:r>
              <a:rPr lang="en-US" dirty="0" smtClean="0"/>
              <a:t>Inventions in printing, both woodblock and movable type, generated the world’s first printed books</a:t>
            </a:r>
          </a:p>
          <a:p>
            <a:r>
              <a:rPr lang="en-US" dirty="0" smtClean="0"/>
              <a:t>China’s navigational and shipbuilding technologies led the world</a:t>
            </a:r>
          </a:p>
          <a:p>
            <a:r>
              <a:rPr lang="en-US" dirty="0" smtClean="0"/>
              <a:t>The Chinese invention of gunpowder would soon revolutionize military affairs </a:t>
            </a:r>
          </a:p>
          <a:p>
            <a:r>
              <a:rPr lang="en-US" dirty="0" smtClean="0"/>
              <a:t>Most highly commercialized society, producing for the market rather than local consumption</a:t>
            </a:r>
            <a:endParaRPr lang="en-US" dirty="0"/>
          </a:p>
        </p:txBody>
      </p:sp>
      <p:pic>
        <p:nvPicPr>
          <p:cNvPr id="15362" name="Picture 2" descr="http://twistedphysics.typepad.com/cocktail_party_physics/images/2008/06/22/print4.jpg"/>
          <p:cNvPicPr>
            <a:picLocks noChangeAspect="1" noChangeArrowheads="1"/>
          </p:cNvPicPr>
          <p:nvPr/>
        </p:nvPicPr>
        <p:blipFill>
          <a:blip r:embed="rId2"/>
          <a:srcRect/>
          <a:stretch>
            <a:fillRect/>
          </a:stretch>
        </p:blipFill>
        <p:spPr bwMode="auto">
          <a:xfrm>
            <a:off x="7010400" y="1828800"/>
            <a:ext cx="1754242" cy="12191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In addition, government demands for taxes paid in cash rather than in kind required peasants to sell something in order to meet their obligations.  The growing use of paper money as well as financial instruments such as letters of credit and promissory notes further contributed to the commercialization of Chinese society.</a:t>
            </a:r>
            <a:endParaRPr lang="en-US" dirty="0"/>
          </a:p>
        </p:txBody>
      </p:sp>
      <p:pic>
        <p:nvPicPr>
          <p:cNvPr id="14338" name="Picture 2" descr="http://www.numismondo.com/articles/Chn%20P.UNL%20Tang%20Dynasty%20-%20flying%20money%20-%20Wu%20Tsung%20(841-846%20AD).jpg"/>
          <p:cNvPicPr>
            <a:picLocks noChangeAspect="1" noChangeArrowheads="1"/>
          </p:cNvPicPr>
          <p:nvPr/>
        </p:nvPicPr>
        <p:blipFill>
          <a:blip r:embed="rId2"/>
          <a:srcRect/>
          <a:stretch>
            <a:fillRect/>
          </a:stretch>
        </p:blipFill>
        <p:spPr bwMode="auto">
          <a:xfrm>
            <a:off x="1524000" y="3124200"/>
            <a:ext cx="2247900" cy="3343275"/>
          </a:xfrm>
          <a:prstGeom prst="rect">
            <a:avLst/>
          </a:prstGeom>
          <a:noFill/>
        </p:spPr>
      </p:pic>
      <p:pic>
        <p:nvPicPr>
          <p:cNvPr id="14340" name="Picture 4" descr="http://www.marketoracle.co.uk/images/KuanNoteLarge.jpg"/>
          <p:cNvPicPr>
            <a:picLocks noChangeAspect="1" noChangeArrowheads="1"/>
          </p:cNvPicPr>
          <p:nvPr/>
        </p:nvPicPr>
        <p:blipFill>
          <a:blip r:embed="rId3"/>
          <a:srcRect/>
          <a:stretch>
            <a:fillRect/>
          </a:stretch>
        </p:blipFill>
        <p:spPr bwMode="auto">
          <a:xfrm>
            <a:off x="4419600" y="2895601"/>
            <a:ext cx="2639586" cy="39623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the Song Dynasty</a:t>
            </a:r>
            <a:endParaRPr lang="en-US" dirty="0"/>
          </a:p>
        </p:txBody>
      </p:sp>
      <p:sp>
        <p:nvSpPr>
          <p:cNvPr id="3" name="Content Placeholder 2"/>
          <p:cNvSpPr>
            <a:spLocks noGrp="1"/>
          </p:cNvSpPr>
          <p:nvPr>
            <p:ph sz="quarter" idx="1"/>
          </p:nvPr>
        </p:nvSpPr>
        <p:spPr/>
        <p:txBody>
          <a:bodyPr/>
          <a:lstStyle/>
          <a:p>
            <a:r>
              <a:rPr lang="en-US" dirty="0" smtClean="0"/>
              <a:t>But this “golden age” was less “golden” for women</a:t>
            </a:r>
          </a:p>
          <a:p>
            <a:r>
              <a:rPr lang="en-US" dirty="0" smtClean="0"/>
              <a:t>Under the influence of steppe nomads, women led less restricted lives</a:t>
            </a:r>
            <a:br>
              <a:rPr lang="en-US" dirty="0" smtClean="0"/>
            </a:br>
            <a:r>
              <a:rPr lang="en-US" dirty="0" smtClean="0"/>
              <a:t>-Elite women of the Tang dynasty had participated in social life with greater freedom than in classical times</a:t>
            </a:r>
          </a:p>
          <a:p>
            <a:r>
              <a:rPr lang="en-US" dirty="0" smtClean="0"/>
              <a:t>But by the Song dynasty, a reviving Confucianism and rapid economic growth seemed to tighten patriarchal restrictions on women and to restore some of the earlier Han dynasty images of female submission and passivity </a:t>
            </a:r>
            <a:endParaRPr lang="en-US" dirty="0"/>
          </a:p>
        </p:txBody>
      </p:sp>
      <p:pic>
        <p:nvPicPr>
          <p:cNvPr id="4" name="Picture 2" descr="http://www.asianresearch.org/news_images/2003-8-22-china_women2.jpg"/>
          <p:cNvPicPr>
            <a:picLocks noChangeAspect="1" noChangeArrowheads="1"/>
          </p:cNvPicPr>
          <p:nvPr/>
        </p:nvPicPr>
        <p:blipFill>
          <a:blip r:embed="rId2"/>
          <a:srcRect/>
          <a:stretch>
            <a:fillRect/>
          </a:stretch>
        </p:blipFill>
        <p:spPr bwMode="auto">
          <a:xfrm>
            <a:off x="7467600" y="2971800"/>
            <a:ext cx="1250156" cy="1600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495800"/>
          </a:xfrm>
        </p:spPr>
        <p:txBody>
          <a:bodyPr/>
          <a:lstStyle/>
          <a:p>
            <a:pPr>
              <a:buNone/>
            </a:pPr>
            <a:r>
              <a:rPr lang="en-US" dirty="0" smtClean="0"/>
              <a:t>Once again Confucian writers highlighted the subordination of women to men and the need to keep males and females separate.  But the most compelling expression of a tightening patriarchy lay in foot binding.</a:t>
            </a:r>
            <a:endParaRPr lang="en-US" dirty="0"/>
          </a:p>
        </p:txBody>
      </p:sp>
      <p:pic>
        <p:nvPicPr>
          <p:cNvPr id="11266" name="Picture 2" descr="http://factsanddetails.com/media/2/20080225-chinese%20girls%20lottie%20moon.jpg"/>
          <p:cNvPicPr>
            <a:picLocks noChangeAspect="1" noChangeArrowheads="1"/>
          </p:cNvPicPr>
          <p:nvPr/>
        </p:nvPicPr>
        <p:blipFill>
          <a:blip r:embed="rId2"/>
          <a:srcRect/>
          <a:stretch>
            <a:fillRect/>
          </a:stretch>
        </p:blipFill>
        <p:spPr bwMode="auto">
          <a:xfrm>
            <a:off x="4648200" y="3981450"/>
            <a:ext cx="3409950" cy="2876550"/>
          </a:xfrm>
          <a:prstGeom prst="rect">
            <a:avLst/>
          </a:prstGeom>
          <a:noFill/>
        </p:spPr>
      </p:pic>
      <p:pic>
        <p:nvPicPr>
          <p:cNvPr id="11268" name="Picture 4" descr="http://caasc.net/images/Confucius.jpg"/>
          <p:cNvPicPr>
            <a:picLocks noChangeAspect="1" noChangeArrowheads="1"/>
          </p:cNvPicPr>
          <p:nvPr/>
        </p:nvPicPr>
        <p:blipFill>
          <a:blip r:embed="rId3" cstate="print"/>
          <a:srcRect/>
          <a:stretch>
            <a:fillRect/>
          </a:stretch>
        </p:blipFill>
        <p:spPr bwMode="auto">
          <a:xfrm>
            <a:off x="685800" y="2133600"/>
            <a:ext cx="3052916" cy="41624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400800"/>
          </a:xfrm>
        </p:spPr>
        <p:txBody>
          <a:bodyPr/>
          <a:lstStyle/>
          <a:p>
            <a:r>
              <a:rPr lang="en-US" dirty="0" smtClean="0"/>
              <a:t>Beginning apparently among dancers and courtesans in the tenth or eleventh century CE, this practice involved the tight wrapping of young girls’ feet, usually breaking the bones of the foot and causing intense pain  </a:t>
            </a:r>
          </a:p>
          <a:p>
            <a:r>
              <a:rPr lang="en-US" dirty="0" smtClean="0"/>
              <a:t>During the Tang dynasty, foot binding spread widely among elite families and later became even more widespread in Chinese society</a:t>
            </a:r>
          </a:p>
          <a:p>
            <a:r>
              <a:rPr lang="en-US" dirty="0" smtClean="0"/>
              <a:t>It was associated with new images of female beauty and eroticism that emphasized small size, delicacy, and reticence</a:t>
            </a:r>
          </a:p>
          <a:p>
            <a:r>
              <a:rPr lang="en-US" dirty="0" smtClean="0"/>
              <a:t>And a rapidly commercializing economy undermined the position of women in the textile industry as urban workshops and state factories, run by men, increasingly took over the skilled tasks of weaving textiles, especially silk</a:t>
            </a:r>
            <a:endParaRPr lang="en-US" dirty="0"/>
          </a:p>
        </p:txBody>
      </p:sp>
      <p:pic>
        <p:nvPicPr>
          <p:cNvPr id="10242" name="Picture 2" descr="http://naisinpo.files.wordpress.com/2009/07/foot-binding.jpg"/>
          <p:cNvPicPr>
            <a:picLocks noChangeAspect="1" noChangeArrowheads="1"/>
          </p:cNvPicPr>
          <p:nvPr/>
        </p:nvPicPr>
        <p:blipFill>
          <a:blip r:embed="rId2"/>
          <a:srcRect/>
          <a:stretch>
            <a:fillRect/>
          </a:stretch>
        </p:blipFill>
        <p:spPr bwMode="auto">
          <a:xfrm>
            <a:off x="7315200" y="2595644"/>
            <a:ext cx="1447800" cy="106195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library.thinkquest.org/J0111742/boundfoot.gif"/>
          <p:cNvPicPr>
            <a:picLocks noChangeAspect="1" noChangeArrowheads="1"/>
          </p:cNvPicPr>
          <p:nvPr/>
        </p:nvPicPr>
        <p:blipFill>
          <a:blip r:embed="rId2"/>
          <a:srcRect/>
          <a:stretch>
            <a:fillRect/>
          </a:stretch>
        </p:blipFill>
        <p:spPr bwMode="auto">
          <a:xfrm>
            <a:off x="381000" y="457200"/>
            <a:ext cx="3429000" cy="2314575"/>
          </a:xfrm>
          <a:prstGeom prst="rect">
            <a:avLst/>
          </a:prstGeom>
          <a:noFill/>
        </p:spPr>
      </p:pic>
      <p:pic>
        <p:nvPicPr>
          <p:cNvPr id="12292" name="Picture 4" descr="http://bp0.blogger.com/_NOXa1CXNsxg/RoqQ14xFOSI/AAAAAAAAAO0/EET4IfpkCZY/s400/binding.jpg"/>
          <p:cNvPicPr>
            <a:picLocks noChangeAspect="1" noChangeArrowheads="1"/>
          </p:cNvPicPr>
          <p:nvPr/>
        </p:nvPicPr>
        <p:blipFill>
          <a:blip r:embed="rId3"/>
          <a:srcRect/>
          <a:stretch>
            <a:fillRect/>
          </a:stretch>
        </p:blipFill>
        <p:spPr bwMode="auto">
          <a:xfrm>
            <a:off x="3454400" y="3200400"/>
            <a:ext cx="4622800" cy="3467100"/>
          </a:xfrm>
          <a:prstGeom prst="rect">
            <a:avLst/>
          </a:prstGeom>
          <a:noFill/>
        </p:spPr>
      </p:pic>
      <p:pic>
        <p:nvPicPr>
          <p:cNvPr id="12294" name="Picture 6" descr="http://www.dailycognition.com/content/image/14/boundfeet.jpg"/>
          <p:cNvPicPr>
            <a:picLocks noChangeAspect="1" noChangeArrowheads="1"/>
          </p:cNvPicPr>
          <p:nvPr/>
        </p:nvPicPr>
        <p:blipFill>
          <a:blip r:embed="rId4"/>
          <a:srcRect/>
          <a:stretch>
            <a:fillRect/>
          </a:stretch>
        </p:blipFill>
        <p:spPr bwMode="auto">
          <a:xfrm>
            <a:off x="4495800" y="304800"/>
            <a:ext cx="3733800" cy="2683669"/>
          </a:xfrm>
          <a:prstGeom prst="rect">
            <a:avLst/>
          </a:prstGeom>
          <a:noFill/>
        </p:spPr>
      </p:pic>
      <p:pic>
        <p:nvPicPr>
          <p:cNvPr id="12296" name="Picture 8" descr="http://7uncle.files.wordpress.com/2009/01/footbinding.jpg"/>
          <p:cNvPicPr>
            <a:picLocks noChangeAspect="1" noChangeArrowheads="1"/>
          </p:cNvPicPr>
          <p:nvPr/>
        </p:nvPicPr>
        <p:blipFill>
          <a:blip r:embed="rId5"/>
          <a:srcRect/>
          <a:stretch>
            <a:fillRect/>
          </a:stretch>
        </p:blipFill>
        <p:spPr bwMode="auto">
          <a:xfrm>
            <a:off x="533399" y="3048000"/>
            <a:ext cx="2666255" cy="304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3276600"/>
          </a:xfrm>
        </p:spPr>
        <p:txBody>
          <a:bodyPr/>
          <a:lstStyle/>
          <a:p>
            <a:pPr>
              <a:buNone/>
            </a:pPr>
            <a:r>
              <a:rPr lang="en-US" dirty="0" smtClean="0"/>
              <a:t>Foot binding restricted women to the “inner quarters” due to the pain that now accompanied walking.</a:t>
            </a:r>
            <a:endParaRPr lang="en-US" dirty="0"/>
          </a:p>
        </p:txBody>
      </p:sp>
      <p:pic>
        <p:nvPicPr>
          <p:cNvPr id="9218" name="Picture 2" descr="http://library.thinkquest.org/05aug/01257/Bound_feet_(X-ray).jpg"/>
          <p:cNvPicPr>
            <a:picLocks noChangeAspect="1" noChangeArrowheads="1"/>
          </p:cNvPicPr>
          <p:nvPr/>
        </p:nvPicPr>
        <p:blipFill>
          <a:blip r:embed="rId2"/>
          <a:srcRect/>
          <a:stretch>
            <a:fillRect/>
          </a:stretch>
        </p:blipFill>
        <p:spPr bwMode="auto">
          <a:xfrm>
            <a:off x="533400" y="1524000"/>
            <a:ext cx="3083286" cy="2346325"/>
          </a:xfrm>
          <a:prstGeom prst="rect">
            <a:avLst/>
          </a:prstGeom>
          <a:noFill/>
        </p:spPr>
      </p:pic>
      <p:pic>
        <p:nvPicPr>
          <p:cNvPr id="9220" name="Picture 4" descr="http://www.biocrawler.com/w/images/9/91/BoundFeet.jpg"/>
          <p:cNvPicPr>
            <a:picLocks noChangeAspect="1" noChangeArrowheads="1"/>
          </p:cNvPicPr>
          <p:nvPr/>
        </p:nvPicPr>
        <p:blipFill>
          <a:blip r:embed="rId3"/>
          <a:srcRect/>
          <a:stretch>
            <a:fillRect/>
          </a:stretch>
        </p:blipFill>
        <p:spPr bwMode="auto">
          <a:xfrm>
            <a:off x="4038600" y="1143000"/>
            <a:ext cx="4638675" cy="2247900"/>
          </a:xfrm>
          <a:prstGeom prst="rect">
            <a:avLst/>
          </a:prstGeom>
          <a:noFill/>
        </p:spPr>
      </p:pic>
      <p:pic>
        <p:nvPicPr>
          <p:cNvPr id="9222" name="Picture 6" descr="http://ssil.uoregon.edu/hum399/gallery/week5/1920s_bound-feet.jpg"/>
          <p:cNvPicPr>
            <a:picLocks noChangeAspect="1" noChangeArrowheads="1"/>
          </p:cNvPicPr>
          <p:nvPr/>
        </p:nvPicPr>
        <p:blipFill>
          <a:blip r:embed="rId4"/>
          <a:srcRect/>
          <a:stretch>
            <a:fillRect/>
          </a:stretch>
        </p:blipFill>
        <p:spPr bwMode="auto">
          <a:xfrm>
            <a:off x="3886200" y="3581400"/>
            <a:ext cx="4172204" cy="3032125"/>
          </a:xfrm>
          <a:prstGeom prst="rect">
            <a:avLst/>
          </a:prstGeom>
          <a:noFill/>
        </p:spPr>
      </p:pic>
      <p:pic>
        <p:nvPicPr>
          <p:cNvPr id="9224" name="Picture 8" descr="http://www.readingonthetoilet.com/wp-content/uploads/2009/05/bound-feet-291x300.jpg"/>
          <p:cNvPicPr>
            <a:picLocks noChangeAspect="1" noChangeArrowheads="1"/>
          </p:cNvPicPr>
          <p:nvPr/>
        </p:nvPicPr>
        <p:blipFill>
          <a:blip r:embed="rId5"/>
          <a:srcRect/>
          <a:stretch>
            <a:fillRect/>
          </a:stretch>
        </p:blipFill>
        <p:spPr bwMode="auto">
          <a:xfrm>
            <a:off x="907542" y="4038600"/>
            <a:ext cx="2550033" cy="26289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and Northern Nomads</a:t>
            </a:r>
            <a:endParaRPr lang="en-US" dirty="0"/>
          </a:p>
        </p:txBody>
      </p:sp>
      <p:sp>
        <p:nvSpPr>
          <p:cNvPr id="3" name="Content Placeholder 2"/>
          <p:cNvSpPr>
            <a:spLocks noGrp="1"/>
          </p:cNvSpPr>
          <p:nvPr>
            <p:ph sz="quarter" idx="1"/>
          </p:nvPr>
        </p:nvSpPr>
        <p:spPr/>
        <p:txBody>
          <a:bodyPr/>
          <a:lstStyle/>
          <a:p>
            <a:r>
              <a:rPr lang="en-US" dirty="0" smtClean="0"/>
              <a:t>From early times to the nineteenth century, China’s most enduring and intense interaction with foreigners lay to the north, involving nomadic pastoral or semi-agricultural peoples of the steppes</a:t>
            </a:r>
          </a:p>
          <a:p>
            <a:pPr>
              <a:buNone/>
            </a:pPr>
            <a:r>
              <a:rPr lang="en-US" dirty="0" smtClean="0"/>
              <a:t>   -Mastery of horse riding</a:t>
            </a:r>
          </a:p>
          <a:p>
            <a:pPr>
              <a:buNone/>
            </a:pPr>
            <a:r>
              <a:rPr lang="en-US" dirty="0" smtClean="0"/>
              <a:t>   -Emphasis on raising livestock</a:t>
            </a:r>
          </a:p>
          <a:p>
            <a:r>
              <a:rPr lang="en-US" dirty="0" smtClean="0"/>
              <a:t>Nomads were drawn to China through trading, raiding, and extorting in order to obtain resources vital to their way of life like grain and other agricultural products as well as a desire for China’s luxury goods</a:t>
            </a:r>
          </a:p>
          <a:p>
            <a:endParaRPr lang="en-US" dirty="0"/>
          </a:p>
        </p:txBody>
      </p:sp>
      <p:pic>
        <p:nvPicPr>
          <p:cNvPr id="8194" name="Picture 2" descr="click to zoom"/>
          <p:cNvPicPr>
            <a:picLocks noChangeAspect="1" noChangeArrowheads="1"/>
          </p:cNvPicPr>
          <p:nvPr/>
        </p:nvPicPr>
        <p:blipFill>
          <a:blip r:embed="rId2" cstate="print"/>
          <a:srcRect/>
          <a:stretch>
            <a:fillRect/>
          </a:stretch>
        </p:blipFill>
        <p:spPr bwMode="auto">
          <a:xfrm>
            <a:off x="7086600" y="0"/>
            <a:ext cx="1676400" cy="19013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But from the nomads’ point of view, the threat often came from the Chinese, who periodically directed their own military forces deep into the steppes, built the Great Wall to keep nomads out, and often proved unwilling to allow pastoral peoples easy access to trading opportunities within China.</a:t>
            </a:r>
            <a:endParaRPr lang="en-US" dirty="0"/>
          </a:p>
        </p:txBody>
      </p:sp>
      <p:pic>
        <p:nvPicPr>
          <p:cNvPr id="7170" name="Picture 2" descr="http://www.mybeijingchina.com/beijing-map/images/greatwall1.jpg"/>
          <p:cNvPicPr>
            <a:picLocks noChangeAspect="1" noChangeArrowheads="1"/>
          </p:cNvPicPr>
          <p:nvPr/>
        </p:nvPicPr>
        <p:blipFill>
          <a:blip r:embed="rId2"/>
          <a:srcRect/>
          <a:stretch>
            <a:fillRect/>
          </a:stretch>
        </p:blipFill>
        <p:spPr bwMode="auto">
          <a:xfrm>
            <a:off x="457200" y="3733800"/>
            <a:ext cx="3381375" cy="2867025"/>
          </a:xfrm>
          <a:prstGeom prst="rect">
            <a:avLst/>
          </a:prstGeom>
          <a:noFill/>
        </p:spPr>
      </p:pic>
      <p:pic>
        <p:nvPicPr>
          <p:cNvPr id="7172" name="Picture 4" descr="http://www.theodora.com/wfb/photos/china/great_wall_china_photo_gov.jpg"/>
          <p:cNvPicPr>
            <a:picLocks noChangeAspect="1" noChangeArrowheads="1"/>
          </p:cNvPicPr>
          <p:nvPr/>
        </p:nvPicPr>
        <p:blipFill>
          <a:blip r:embed="rId3"/>
          <a:srcRect/>
          <a:stretch>
            <a:fillRect/>
          </a:stretch>
        </p:blipFill>
        <p:spPr bwMode="auto">
          <a:xfrm>
            <a:off x="4114800" y="2512932"/>
            <a:ext cx="4648200" cy="306490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And yet China needed the nomads, particularly its horses, horses that were essential for the Chinese military</a:t>
            </a:r>
          </a:p>
          <a:p>
            <a:r>
              <a:rPr lang="en-US" dirty="0" smtClean="0"/>
              <a:t>Nomads also controlled much of the Silk Road trading network</a:t>
            </a:r>
          </a:p>
          <a:p>
            <a:r>
              <a:rPr lang="en-US" dirty="0" smtClean="0"/>
              <a:t>The Chinese came to view China as the “middle kingdom” or the center of the world, infinitely superior to the “barbarians” beyond its borders</a:t>
            </a:r>
          </a:p>
          <a:p>
            <a:r>
              <a:rPr lang="en-US" dirty="0" smtClean="0"/>
              <a:t>That worldview took shape as a practical system for managing China’s relations with its northern nomads and other non-Chinese peoples</a:t>
            </a:r>
          </a:p>
          <a:p>
            <a:pPr>
              <a:buNone/>
            </a:pPr>
            <a:r>
              <a:rPr lang="en-US" dirty="0" smtClean="0"/>
              <a:t>   -A “tribute system”</a:t>
            </a:r>
          </a:p>
          <a:p>
            <a:pPr>
              <a:buNone/>
            </a:pPr>
            <a:r>
              <a:rPr lang="en-US" dirty="0" smtClean="0"/>
              <a:t>   -A set of practices that required non-Chinese to acknowledge Chinese superiority and their own subordinate place in the world</a:t>
            </a:r>
            <a:endParaRPr lang="en-US" dirty="0"/>
          </a:p>
        </p:txBody>
      </p:sp>
      <p:pic>
        <p:nvPicPr>
          <p:cNvPr id="6146" name="Picture 2" descr="http://asiancorrespondent.com/lonnie-images/wp-content/uploads/2007/05/fotolia_1684848.jpg"/>
          <p:cNvPicPr>
            <a:picLocks noChangeAspect="1" noChangeArrowheads="1"/>
          </p:cNvPicPr>
          <p:nvPr/>
        </p:nvPicPr>
        <p:blipFill>
          <a:blip r:embed="rId2" cstate="print"/>
          <a:srcRect/>
          <a:stretch>
            <a:fillRect/>
          </a:stretch>
        </p:blipFill>
        <p:spPr bwMode="auto">
          <a:xfrm>
            <a:off x="7391400" y="4191000"/>
            <a:ext cx="1371600" cy="9149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The Reemergence of A Unified China</a:t>
            </a:r>
            <a:endParaRPr lang="en-US" dirty="0"/>
          </a:p>
        </p:txBody>
      </p:sp>
      <p:sp>
        <p:nvSpPr>
          <p:cNvPr id="3" name="Content Placeholder 2"/>
          <p:cNvSpPr>
            <a:spLocks noGrp="1"/>
          </p:cNvSpPr>
          <p:nvPr>
            <p:ph sz="quarter" idx="1"/>
          </p:nvPr>
        </p:nvSpPr>
        <p:spPr>
          <a:xfrm>
            <a:off x="457200" y="1600200"/>
            <a:ext cx="7467600" cy="5105400"/>
          </a:xfrm>
        </p:spPr>
        <p:txBody>
          <a:bodyPr>
            <a:normAutofit/>
          </a:bodyPr>
          <a:lstStyle/>
          <a:p>
            <a:r>
              <a:rPr lang="en-US" dirty="0" smtClean="0"/>
              <a:t>The collapse of the Han dynasty around 220 CE gave rise to more than three centuries of political fragmentation in China and the rise of powerful aristocratic families</a:t>
            </a:r>
          </a:p>
          <a:p>
            <a:r>
              <a:rPr lang="en-US" dirty="0" smtClean="0"/>
              <a:t>It also meant the incursion of northern nomads, many of whom adopted Chinese customs</a:t>
            </a:r>
          </a:p>
          <a:p>
            <a:r>
              <a:rPr lang="en-US" dirty="0" smtClean="0"/>
              <a:t>Disunity was considered unnatural in the eyes of many Chinese and weakened Confucianism’s hold on China, allowing greater acceptance of Buddhism  and Daoism among the elite</a:t>
            </a:r>
          </a:p>
          <a:p>
            <a:r>
              <a:rPr lang="en-US" dirty="0" smtClean="0"/>
              <a:t>During this period, the beginning of a Chinese migration southward toward the Yangzi River began</a:t>
            </a:r>
          </a:p>
          <a:p>
            <a:endParaRPr lang="en-US" dirty="0"/>
          </a:p>
        </p:txBody>
      </p:sp>
      <p:pic>
        <p:nvPicPr>
          <p:cNvPr id="23554" name="Picture 2" descr="http://history.cultural-china.com/chinaWH/upload/upfiles/2009-08/28/the_collapse_of_the_han_dynastyffef711b067d39e5b7e5.jpg"/>
          <p:cNvPicPr>
            <a:picLocks noChangeAspect="1" noChangeArrowheads="1"/>
          </p:cNvPicPr>
          <p:nvPr/>
        </p:nvPicPr>
        <p:blipFill>
          <a:blip r:embed="rId2" cstate="print"/>
          <a:srcRect/>
          <a:stretch>
            <a:fillRect/>
          </a:stretch>
        </p:blipFill>
        <p:spPr bwMode="auto">
          <a:xfrm>
            <a:off x="7467600" y="4724400"/>
            <a:ext cx="1295400" cy="97017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Foreigners had to perform the kowtow, a series of ritual bowings and prostrations, and present their tribute, produce of value from their countries, to the Chinese emperor.  In return, the emperor would grant permission for foreigners to trade.</a:t>
            </a:r>
            <a:endParaRPr lang="en-US" dirty="0"/>
          </a:p>
        </p:txBody>
      </p:sp>
      <p:pic>
        <p:nvPicPr>
          <p:cNvPr id="5122" name="Picture 2" descr="http://romancatholicblog.typepad.com/.a/6a00d834515d1e69e20120a95cb9a8970b-800wi"/>
          <p:cNvPicPr>
            <a:picLocks noChangeAspect="1" noChangeArrowheads="1"/>
          </p:cNvPicPr>
          <p:nvPr/>
        </p:nvPicPr>
        <p:blipFill>
          <a:blip r:embed="rId2"/>
          <a:srcRect/>
          <a:stretch>
            <a:fillRect/>
          </a:stretch>
        </p:blipFill>
        <p:spPr bwMode="auto">
          <a:xfrm>
            <a:off x="5105400" y="2212975"/>
            <a:ext cx="2933700" cy="4645025"/>
          </a:xfrm>
          <a:prstGeom prst="rect">
            <a:avLst/>
          </a:prstGeom>
          <a:noFill/>
        </p:spPr>
      </p:pic>
      <p:pic>
        <p:nvPicPr>
          <p:cNvPr id="5124" name="Picture 4" descr="http://www.show.me.uk/dbimages/chunked_image/2007_3731.jpg"/>
          <p:cNvPicPr>
            <a:picLocks noChangeAspect="1" noChangeArrowheads="1"/>
          </p:cNvPicPr>
          <p:nvPr/>
        </p:nvPicPr>
        <p:blipFill>
          <a:blip r:embed="rId3"/>
          <a:srcRect/>
          <a:stretch>
            <a:fillRect/>
          </a:stretch>
        </p:blipFill>
        <p:spPr bwMode="auto">
          <a:xfrm>
            <a:off x="914400" y="2667000"/>
            <a:ext cx="3790950" cy="400522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But sometimes China was confronting large and powerful nomadic empires like the Xiongnu, established about the same time as the Han dynasty.  Rather than tribute, the Chinese were forced to pay a kind of “protection money” to the Xiongnu.  Then the Xiongnu refrained from military incursions into China.</a:t>
            </a:r>
            <a:endParaRPr lang="en-US" dirty="0"/>
          </a:p>
        </p:txBody>
      </p:sp>
      <p:pic>
        <p:nvPicPr>
          <p:cNvPr id="4098" name="Picture 2" descr="http://www.taiwandna.com/ProfileRachelXiongnu.jpg"/>
          <p:cNvPicPr>
            <a:picLocks noChangeAspect="1" noChangeArrowheads="1"/>
          </p:cNvPicPr>
          <p:nvPr/>
        </p:nvPicPr>
        <p:blipFill>
          <a:blip r:embed="rId2"/>
          <a:srcRect/>
          <a:stretch>
            <a:fillRect/>
          </a:stretch>
        </p:blipFill>
        <p:spPr bwMode="auto">
          <a:xfrm>
            <a:off x="695826" y="2895600"/>
            <a:ext cx="7403432" cy="3962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But the founders of the Sui and Tang dynasties were of mixed nomad and Chinese ancestry and came from the borderland regions where a blended Chinese/Turkic culture had evolved.  So, the boundaries between Chinese and nomadic cultures were rarely culturally fixed boundaries. </a:t>
            </a:r>
            <a:endParaRPr lang="en-US" dirty="0"/>
          </a:p>
        </p:txBody>
      </p:sp>
      <p:pic>
        <p:nvPicPr>
          <p:cNvPr id="3074" name="Picture 2" descr="http://www.archaemongolia.com/wimg/mission/xiongnu.jpg"/>
          <p:cNvPicPr>
            <a:picLocks noChangeAspect="1" noChangeArrowheads="1"/>
          </p:cNvPicPr>
          <p:nvPr/>
        </p:nvPicPr>
        <p:blipFill>
          <a:blip r:embed="rId2"/>
          <a:srcRect/>
          <a:stretch>
            <a:fillRect/>
          </a:stretch>
        </p:blipFill>
        <p:spPr bwMode="auto">
          <a:xfrm>
            <a:off x="2895600" y="3265714"/>
            <a:ext cx="5181600" cy="3592286"/>
          </a:xfrm>
          <a:prstGeom prst="rect">
            <a:avLst/>
          </a:prstGeom>
          <a:noFill/>
        </p:spPr>
      </p:pic>
      <p:pic>
        <p:nvPicPr>
          <p:cNvPr id="3076" name="Picture 4" descr="http://fineartamerica.com/images-medium/steppe-horses-kathryn-gordon.jpg"/>
          <p:cNvPicPr>
            <a:picLocks noChangeAspect="1" noChangeArrowheads="1"/>
          </p:cNvPicPr>
          <p:nvPr/>
        </p:nvPicPr>
        <p:blipFill>
          <a:blip r:embed="rId3"/>
          <a:srcRect/>
          <a:stretch>
            <a:fillRect/>
          </a:stretch>
        </p:blipFill>
        <p:spPr bwMode="auto">
          <a:xfrm>
            <a:off x="304800" y="2590800"/>
            <a:ext cx="2451100" cy="266951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Why are the centuries of the Tang and Song dynasties in China sometimes referred to as a "golden age"? </a:t>
            </a:r>
          </a:p>
          <a:p>
            <a:r>
              <a:rPr lang="en-US" dirty="0" smtClean="0"/>
              <a:t>In what ways did women's lives change during the Tang and Song dynasties? </a:t>
            </a:r>
          </a:p>
          <a:p>
            <a:r>
              <a:rPr lang="en-US" dirty="0" smtClean="0"/>
              <a:t>How did the Chinese and their nomadic neighbors to the north view each other? </a:t>
            </a:r>
          </a:p>
          <a:p>
            <a:r>
              <a:rPr lang="en-US" dirty="0" smtClean="0"/>
              <a:t>What assumptions underlie the tribute system?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2050" name="Picture 2" descr="http://img.en.china.cn/0/0,0,25,716,360,360,46a0a4aa.jpg"/>
          <p:cNvPicPr>
            <a:picLocks noChangeAspect="1" noChangeArrowheads="1"/>
          </p:cNvPicPr>
          <p:nvPr/>
        </p:nvPicPr>
        <p:blipFill>
          <a:blip r:embed="rId2"/>
          <a:srcRect/>
          <a:stretch>
            <a:fillRect/>
          </a:stretch>
        </p:blipFill>
        <p:spPr bwMode="auto">
          <a:xfrm>
            <a:off x="6019800" y="4953000"/>
            <a:ext cx="1905000" cy="1905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How did the tribute system in practice differ from the ideal Chinese understanding of its operation? </a:t>
            </a:r>
          </a:p>
          <a:p>
            <a:r>
              <a:rPr lang="en-US" dirty="0" smtClean="0"/>
              <a:t>In what ways did China and the nomads influence each other? </a:t>
            </a:r>
            <a:br>
              <a:rPr lang="en-US" dirty="0" smtClean="0"/>
            </a:br>
            <a:r>
              <a:rPr lang="en-US" dirty="0" smtClean="0"/>
              <a:t> </a:t>
            </a:r>
            <a:br>
              <a:rPr lang="en-US" dirty="0" smtClean="0"/>
            </a:br>
            <a:endParaRPr lang="en-US" dirty="0"/>
          </a:p>
        </p:txBody>
      </p:sp>
      <p:pic>
        <p:nvPicPr>
          <p:cNvPr id="1028" name="Picture 4" descr="http://farm1.static.flickr.com/231/515509897_202255556c_o.jpg"/>
          <p:cNvPicPr>
            <a:picLocks noChangeAspect="1" noChangeArrowheads="1"/>
          </p:cNvPicPr>
          <p:nvPr/>
        </p:nvPicPr>
        <p:blipFill>
          <a:blip r:embed="rId2"/>
          <a:srcRect/>
          <a:stretch>
            <a:fillRect/>
          </a:stretch>
        </p:blipFill>
        <p:spPr bwMode="auto">
          <a:xfrm>
            <a:off x="838200" y="2060290"/>
            <a:ext cx="7086600" cy="47977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2286000"/>
          </a:xfrm>
        </p:spPr>
        <p:txBody>
          <a:bodyPr/>
          <a:lstStyle/>
          <a:p>
            <a:pPr>
              <a:buNone/>
            </a:pPr>
            <a:r>
              <a:rPr lang="en-US" dirty="0" smtClean="0"/>
              <a:t>This southward migration toward the Yangzi River Valley gave southern China some 60% of the country’s population by 1000 CE.</a:t>
            </a:r>
            <a:endParaRPr lang="en-US" dirty="0"/>
          </a:p>
        </p:txBody>
      </p:sp>
      <p:pic>
        <p:nvPicPr>
          <p:cNvPr id="22530" name="Picture 2" descr="http://chinauniquetour.com/seradmin/htmledit/uploadfile/20090831/20090831142536628.jpg"/>
          <p:cNvPicPr>
            <a:picLocks noChangeAspect="1" noChangeArrowheads="1"/>
          </p:cNvPicPr>
          <p:nvPr/>
        </p:nvPicPr>
        <p:blipFill>
          <a:blip r:embed="rId2"/>
          <a:srcRect/>
          <a:stretch>
            <a:fillRect/>
          </a:stretch>
        </p:blipFill>
        <p:spPr bwMode="auto">
          <a:xfrm>
            <a:off x="1313411" y="1449545"/>
            <a:ext cx="6077989" cy="51036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But unlike the fall of the western Roman Empire where political fragmentation proved a permanent condition, China regained unity under the Sui dynasty (589-618)</a:t>
            </a:r>
          </a:p>
          <a:p>
            <a:r>
              <a:rPr lang="en-US" dirty="0" smtClean="0"/>
              <a:t>Sui emperors solidified that unity by a vast extension of the country’s canal system, stretching some 1,200 miles in length</a:t>
            </a:r>
          </a:p>
          <a:p>
            <a:pPr>
              <a:buNone/>
            </a:pPr>
            <a:r>
              <a:rPr lang="en-US" dirty="0" smtClean="0"/>
              <a:t>   -Canals linked northern and southern China</a:t>
            </a:r>
          </a:p>
          <a:p>
            <a:r>
              <a:rPr lang="en-US" dirty="0" smtClean="0"/>
              <a:t>Ruthlessness of Sui emperors and a futile military campaign to conquer Korea exhausted the state’s resources and alienate many people</a:t>
            </a:r>
          </a:p>
          <a:p>
            <a:pPr>
              <a:buNone/>
            </a:pPr>
            <a:r>
              <a:rPr lang="en-US" dirty="0" smtClean="0"/>
              <a:t>   -The Dynasty was overthrown</a:t>
            </a:r>
          </a:p>
          <a:p>
            <a:pPr>
              <a:buNone/>
            </a:pPr>
            <a:endParaRPr lang="en-US" dirty="0"/>
          </a:p>
        </p:txBody>
      </p:sp>
      <p:pic>
        <p:nvPicPr>
          <p:cNvPr id="21506" name="Picture 2" descr="http://aboutjapan.japansociety.org/resources/content/3/1/0/1/images/705px-China_610.svg.png"/>
          <p:cNvPicPr>
            <a:picLocks noChangeAspect="1" noChangeArrowheads="1"/>
          </p:cNvPicPr>
          <p:nvPr/>
        </p:nvPicPr>
        <p:blipFill>
          <a:blip r:embed="rId2" cstate="print"/>
          <a:srcRect/>
          <a:stretch>
            <a:fillRect/>
          </a:stretch>
        </p:blipFill>
        <p:spPr bwMode="auto">
          <a:xfrm>
            <a:off x="5334000" y="4572000"/>
            <a:ext cx="2690534" cy="2286000"/>
          </a:xfrm>
          <a:prstGeom prst="rect">
            <a:avLst/>
          </a:prstGeom>
          <a:noFill/>
        </p:spPr>
      </p:pic>
      <p:pic>
        <p:nvPicPr>
          <p:cNvPr id="21508" name="Picture 4" descr="http://www.mnsu.edu/emuseum/prehistory/china/images/sui2.jpg"/>
          <p:cNvPicPr>
            <a:picLocks noChangeAspect="1" noChangeArrowheads="1"/>
          </p:cNvPicPr>
          <p:nvPr/>
        </p:nvPicPr>
        <p:blipFill>
          <a:blip r:embed="rId3"/>
          <a:srcRect/>
          <a:stretch>
            <a:fillRect/>
          </a:stretch>
        </p:blipFill>
        <p:spPr bwMode="auto">
          <a:xfrm>
            <a:off x="2514600" y="4979670"/>
            <a:ext cx="2590800" cy="18783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hinatour.com/attraction/attraction.photos/grand_canal_map.jpg"/>
          <p:cNvPicPr>
            <a:picLocks noChangeAspect="1" noChangeArrowheads="1"/>
          </p:cNvPicPr>
          <p:nvPr/>
        </p:nvPicPr>
        <p:blipFill>
          <a:blip r:embed="rId2"/>
          <a:srcRect/>
          <a:stretch>
            <a:fillRect/>
          </a:stretch>
        </p:blipFill>
        <p:spPr bwMode="auto">
          <a:xfrm>
            <a:off x="533400" y="228600"/>
            <a:ext cx="3114675" cy="6248400"/>
          </a:xfrm>
          <a:prstGeom prst="rect">
            <a:avLst/>
          </a:prstGeom>
          <a:noFill/>
        </p:spPr>
      </p:pic>
      <p:pic>
        <p:nvPicPr>
          <p:cNvPr id="20484" name="Picture 4" descr="http://www.chinatouristmaps.com/assets/images/travelmapiq/Sketch-Map-of-the-Grand-Canal.jpg"/>
          <p:cNvPicPr>
            <a:picLocks noChangeAspect="1" noChangeArrowheads="1"/>
          </p:cNvPicPr>
          <p:nvPr/>
        </p:nvPicPr>
        <p:blipFill>
          <a:blip r:embed="rId3"/>
          <a:srcRect/>
          <a:stretch>
            <a:fillRect/>
          </a:stretch>
        </p:blipFill>
        <p:spPr bwMode="auto">
          <a:xfrm>
            <a:off x="3886200" y="304800"/>
            <a:ext cx="4248150" cy="6248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However, no prolonged disintegration of the Chinese state</a:t>
            </a:r>
          </a:p>
          <a:p>
            <a:r>
              <a:rPr lang="en-US" dirty="0" smtClean="0"/>
              <a:t>The Tang 9618-907) and the Song (960-1279) dynasties that followed built on the Sui foundations of renewed unity</a:t>
            </a:r>
          </a:p>
          <a:p>
            <a:r>
              <a:rPr lang="en-US" dirty="0" smtClean="0"/>
              <a:t>Together they established patterns of Chinese life that endured into the twentieth century, despite a fifty-year period of disunity between the two dynasties</a:t>
            </a:r>
          </a:p>
          <a:p>
            <a:r>
              <a:rPr lang="en-US" dirty="0" smtClean="0"/>
              <a:t>Culturally, this period has been regarded as a “golden age” of arts and literature</a:t>
            </a:r>
          </a:p>
          <a:p>
            <a:pPr>
              <a:buNone/>
            </a:pPr>
            <a:r>
              <a:rPr lang="en-US" dirty="0" smtClean="0"/>
              <a:t>   -And particularly during the Song dynasty, an explosion of scholarship gave rise to Neo-Confucianism, reviving it while incorporating some insights from Buddhism and Daoism</a:t>
            </a:r>
            <a:endParaRPr lang="en-US" dirty="0"/>
          </a:p>
        </p:txBody>
      </p:sp>
      <p:pic>
        <p:nvPicPr>
          <p:cNvPr id="19458" name="Picture 2" descr="http://arts.cultural-china.com/chinaWH/images/arbigimages/a677a2c1a0f268fca64bf157563973da.jpg"/>
          <p:cNvPicPr>
            <a:picLocks noChangeAspect="1" noChangeArrowheads="1"/>
          </p:cNvPicPr>
          <p:nvPr/>
        </p:nvPicPr>
        <p:blipFill>
          <a:blip r:embed="rId2"/>
          <a:srcRect/>
          <a:stretch>
            <a:fillRect/>
          </a:stretch>
        </p:blipFill>
        <p:spPr bwMode="auto">
          <a:xfrm>
            <a:off x="7391400" y="1828800"/>
            <a:ext cx="1357024" cy="1016324"/>
          </a:xfrm>
          <a:prstGeom prst="rect">
            <a:avLst/>
          </a:prstGeom>
          <a:noFill/>
        </p:spPr>
      </p:pic>
      <p:pic>
        <p:nvPicPr>
          <p:cNvPr id="19460" name="Picture 4" descr="http://colorpaintingart.com/wp-content/uploads/2009/12/Summer-Mountains.jpg"/>
          <p:cNvPicPr>
            <a:picLocks noChangeAspect="1" noChangeArrowheads="1"/>
          </p:cNvPicPr>
          <p:nvPr/>
        </p:nvPicPr>
        <p:blipFill>
          <a:blip r:embed="rId3" cstate="print"/>
          <a:srcRect/>
          <a:stretch>
            <a:fillRect/>
          </a:stretch>
        </p:blipFill>
        <p:spPr bwMode="auto">
          <a:xfrm>
            <a:off x="7543800" y="4724400"/>
            <a:ext cx="1243010" cy="795527"/>
          </a:xfrm>
          <a:prstGeom prst="rect">
            <a:avLst/>
          </a:prstGeom>
          <a:noFill/>
        </p:spPr>
      </p:pic>
      <p:pic>
        <p:nvPicPr>
          <p:cNvPr id="19462" name="Picture 6" descr="http://academic.brooklyn.cuny.edu/core9/phalsall/images/yellbird.gif"/>
          <p:cNvPicPr>
            <a:picLocks noChangeAspect="1" noChangeArrowheads="1"/>
          </p:cNvPicPr>
          <p:nvPr/>
        </p:nvPicPr>
        <p:blipFill>
          <a:blip r:embed="rId4"/>
          <a:srcRect/>
          <a:stretch>
            <a:fillRect/>
          </a:stretch>
        </p:blipFill>
        <p:spPr bwMode="auto">
          <a:xfrm>
            <a:off x="7315200" y="304800"/>
            <a:ext cx="1460499" cy="1038504"/>
          </a:xfrm>
          <a:prstGeom prst="rect">
            <a:avLst/>
          </a:prstGeom>
          <a:noFill/>
        </p:spPr>
      </p:pic>
      <p:pic>
        <p:nvPicPr>
          <p:cNvPr id="6" name="Picture 6" descr="http://academic.brooklyn.cuny.edu/core9/phalsall/images/yellbird.gif"/>
          <p:cNvPicPr>
            <a:picLocks noChangeAspect="1" noChangeArrowheads="1"/>
          </p:cNvPicPr>
          <p:nvPr/>
        </p:nvPicPr>
        <p:blipFill>
          <a:blip r:embed="rId4"/>
          <a:srcRect/>
          <a:stretch>
            <a:fillRect/>
          </a:stretch>
        </p:blipFill>
        <p:spPr bwMode="auto">
          <a:xfrm>
            <a:off x="7315200" y="3429000"/>
            <a:ext cx="1460499" cy="10385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homepages.stmartin.edu/Fac_Staff/rlangill/HIS%20217%20maps/Tang%20dynasty%20map.JPG"/>
          <p:cNvPicPr>
            <a:picLocks noChangeAspect="1" noChangeArrowheads="1"/>
          </p:cNvPicPr>
          <p:nvPr/>
        </p:nvPicPr>
        <p:blipFill>
          <a:blip r:embed="rId2"/>
          <a:srcRect/>
          <a:stretch>
            <a:fillRect/>
          </a:stretch>
        </p:blipFill>
        <p:spPr bwMode="auto">
          <a:xfrm>
            <a:off x="304800" y="2532867"/>
            <a:ext cx="4648200" cy="4325133"/>
          </a:xfrm>
          <a:prstGeom prst="rect">
            <a:avLst/>
          </a:prstGeom>
          <a:noFill/>
        </p:spPr>
      </p:pic>
      <p:pic>
        <p:nvPicPr>
          <p:cNvPr id="18436" name="Picture 4" descr="http://homepages.stmartin.edu/Fac_Staff/rlangill/HIS%20217%20maps/So%20Sung%20dynasty%20map.JPG"/>
          <p:cNvPicPr>
            <a:picLocks noChangeAspect="1" noChangeArrowheads="1"/>
          </p:cNvPicPr>
          <p:nvPr/>
        </p:nvPicPr>
        <p:blipFill>
          <a:blip r:embed="rId3" cstate="print"/>
          <a:srcRect/>
          <a:stretch>
            <a:fillRect/>
          </a:stretch>
        </p:blipFill>
        <p:spPr bwMode="auto">
          <a:xfrm>
            <a:off x="4953000" y="752459"/>
            <a:ext cx="3800823" cy="427674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examination system was revived and made more elaborate, encouraged by the ability to print books for the first time in world history</a:t>
            </a:r>
          </a:p>
          <a:p>
            <a:pPr>
              <a:buNone/>
            </a:pPr>
            <a:r>
              <a:rPr lang="en-US" dirty="0" smtClean="0"/>
              <a:t>   -Selecting officials on the basis of merit</a:t>
            </a:r>
          </a:p>
          <a:p>
            <a:r>
              <a:rPr lang="en-US" dirty="0" smtClean="0"/>
              <a:t>Despite state efforts to periodically redistribute land in favor of peasants, families of large landowners continued to encroach on peasant plots</a:t>
            </a:r>
          </a:p>
          <a:p>
            <a:r>
              <a:rPr lang="en-US" dirty="0" smtClean="0"/>
              <a:t>China experienced rapid population growth</a:t>
            </a:r>
          </a:p>
          <a:p>
            <a:r>
              <a:rPr lang="en-US" dirty="0" smtClean="0"/>
              <a:t>Agricultural achievements, particularly with the adoption of a fast-ripening and drought-resistant strain of rice from Vietnam</a:t>
            </a:r>
          </a:p>
          <a:p>
            <a:r>
              <a:rPr lang="en-US" dirty="0" smtClean="0"/>
              <a:t>Most urbanized country in the world</a:t>
            </a:r>
          </a:p>
          <a:p>
            <a:pPr>
              <a:buNone/>
            </a:pPr>
            <a:r>
              <a:rPr lang="en-US" dirty="0" smtClean="0"/>
              <a:t>    -Song capital of Hangzhou was home to more than a million people</a:t>
            </a:r>
            <a:endParaRPr lang="en-US" dirty="0"/>
          </a:p>
        </p:txBody>
      </p:sp>
      <p:pic>
        <p:nvPicPr>
          <p:cNvPr id="17410" name="Picture 2" descr="http://chinatourguide.net/keju.jpg"/>
          <p:cNvPicPr>
            <a:picLocks noChangeAspect="1" noChangeArrowheads="1"/>
          </p:cNvPicPr>
          <p:nvPr/>
        </p:nvPicPr>
        <p:blipFill>
          <a:blip r:embed="rId2"/>
          <a:srcRect/>
          <a:stretch>
            <a:fillRect/>
          </a:stretch>
        </p:blipFill>
        <p:spPr bwMode="auto">
          <a:xfrm>
            <a:off x="7086600" y="4572000"/>
            <a:ext cx="1333500" cy="10001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ater hallway"/>
          <p:cNvPicPr>
            <a:picLocks noChangeAspect="1" noChangeArrowheads="1"/>
          </p:cNvPicPr>
          <p:nvPr/>
        </p:nvPicPr>
        <p:blipFill>
          <a:blip r:embed="rId2"/>
          <a:srcRect/>
          <a:stretch>
            <a:fillRect/>
          </a:stretch>
        </p:blipFill>
        <p:spPr bwMode="auto">
          <a:xfrm>
            <a:off x="4114800" y="3638550"/>
            <a:ext cx="4000500" cy="3000375"/>
          </a:xfrm>
          <a:prstGeom prst="rect">
            <a:avLst/>
          </a:prstGeom>
          <a:noFill/>
        </p:spPr>
      </p:pic>
      <p:pic>
        <p:nvPicPr>
          <p:cNvPr id="16388" name="Picture 4" descr="song dynasty"/>
          <p:cNvPicPr>
            <a:picLocks noChangeAspect="1" noChangeArrowheads="1"/>
          </p:cNvPicPr>
          <p:nvPr/>
        </p:nvPicPr>
        <p:blipFill>
          <a:blip r:embed="rId3"/>
          <a:srcRect/>
          <a:stretch>
            <a:fillRect/>
          </a:stretch>
        </p:blipFill>
        <p:spPr bwMode="auto">
          <a:xfrm>
            <a:off x="381000" y="92805"/>
            <a:ext cx="4495800" cy="3126929"/>
          </a:xfrm>
          <a:prstGeom prst="rect">
            <a:avLst/>
          </a:prstGeom>
          <a:noFill/>
        </p:spPr>
      </p:pic>
      <p:pic>
        <p:nvPicPr>
          <p:cNvPr id="16390" name="Picture 6" descr="poetic"/>
          <p:cNvPicPr>
            <a:picLocks noChangeAspect="1" noChangeArrowheads="1"/>
          </p:cNvPicPr>
          <p:nvPr/>
        </p:nvPicPr>
        <p:blipFill>
          <a:blip r:embed="rId4"/>
          <a:srcRect/>
          <a:stretch>
            <a:fillRect/>
          </a:stretch>
        </p:blipFill>
        <p:spPr bwMode="auto">
          <a:xfrm>
            <a:off x="971550" y="3429000"/>
            <a:ext cx="2381250" cy="3175000"/>
          </a:xfrm>
          <a:prstGeom prst="rect">
            <a:avLst/>
          </a:prstGeom>
          <a:noFill/>
        </p:spPr>
      </p:pic>
      <p:pic>
        <p:nvPicPr>
          <p:cNvPr id="16392" name="Picture 8" descr="Leifeng Pagoda"/>
          <p:cNvPicPr>
            <a:picLocks noChangeAspect="1" noChangeArrowheads="1"/>
          </p:cNvPicPr>
          <p:nvPr/>
        </p:nvPicPr>
        <p:blipFill>
          <a:blip r:embed="rId5"/>
          <a:srcRect/>
          <a:stretch>
            <a:fillRect/>
          </a:stretch>
        </p:blipFill>
        <p:spPr bwMode="auto">
          <a:xfrm>
            <a:off x="5638800" y="533400"/>
            <a:ext cx="2047875" cy="27305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156</TotalTime>
  <Words>1245</Words>
  <Application>Microsoft Macintosh PowerPoint</Application>
  <PresentationFormat>On-screen Show (4:3)</PresentationFormat>
  <Paragraphs>65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PowerPoint Presentation</vt:lpstr>
      <vt:lpstr>The Reemergence of A Unified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 in the Song Dynasty</vt:lpstr>
      <vt:lpstr>PowerPoint Presentation</vt:lpstr>
      <vt:lpstr>PowerPoint Presentation</vt:lpstr>
      <vt:lpstr>PowerPoint Presentation</vt:lpstr>
      <vt:lpstr>PowerPoint Presentation</vt:lpstr>
      <vt:lpstr>China and Northern Nomads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WPCSD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Cherry Creek</cp:lastModifiedBy>
  <cp:revision>28</cp:revision>
  <dcterms:created xsi:type="dcterms:W3CDTF">2010-05-28T10:58:44Z</dcterms:created>
  <dcterms:modified xsi:type="dcterms:W3CDTF">2013-11-05T14:51:32Z</dcterms:modified>
</cp:coreProperties>
</file>