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64"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4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0B27EAF-F331-4D10-B5EB-760EC3D6125C}" type="datetimeFigureOut">
              <a:rPr lang="en-US" smtClean="0"/>
              <a:pPr/>
              <a:t>11/5/13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6782C91-CCF5-4BE0-94AB-28D729C1B48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B27EAF-F331-4D10-B5EB-760EC3D6125C}"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82C91-CCF5-4BE0-94AB-28D729C1B4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B27EAF-F331-4D10-B5EB-760EC3D6125C}"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82C91-CCF5-4BE0-94AB-28D729C1B4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0B27EAF-F331-4D10-B5EB-760EC3D6125C}" type="datetimeFigureOut">
              <a:rPr lang="en-US" smtClean="0"/>
              <a:pPr/>
              <a:t>11/5/13</a:t>
            </a:fld>
            <a:endParaRPr lang="en-US"/>
          </a:p>
        </p:txBody>
      </p:sp>
      <p:sp>
        <p:nvSpPr>
          <p:cNvPr id="9" name="Slide Number Placeholder 8"/>
          <p:cNvSpPr>
            <a:spLocks noGrp="1"/>
          </p:cNvSpPr>
          <p:nvPr>
            <p:ph type="sldNum" sz="quarter" idx="15"/>
          </p:nvPr>
        </p:nvSpPr>
        <p:spPr/>
        <p:txBody>
          <a:bodyPr rtlCol="0"/>
          <a:lstStyle/>
          <a:p>
            <a:fld id="{36782C91-CCF5-4BE0-94AB-28D729C1B48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0B27EAF-F331-4D10-B5EB-760EC3D6125C}" type="datetimeFigureOut">
              <a:rPr lang="en-US" smtClean="0"/>
              <a:pPr/>
              <a:t>11/5/13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6782C91-CCF5-4BE0-94AB-28D729C1B4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B27EAF-F331-4D10-B5EB-760EC3D6125C}"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82C91-CCF5-4BE0-94AB-28D729C1B48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0B27EAF-F331-4D10-B5EB-760EC3D6125C}" type="datetimeFigureOut">
              <a:rPr lang="en-US" smtClean="0"/>
              <a:pPr/>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82C91-CCF5-4BE0-94AB-28D729C1B48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0B27EAF-F331-4D10-B5EB-760EC3D6125C}" type="datetimeFigureOut">
              <a:rPr lang="en-US" smtClean="0"/>
              <a:pPr/>
              <a:t>11/5/13</a:t>
            </a:fld>
            <a:endParaRPr lang="en-US"/>
          </a:p>
        </p:txBody>
      </p:sp>
      <p:sp>
        <p:nvSpPr>
          <p:cNvPr id="7" name="Slide Number Placeholder 6"/>
          <p:cNvSpPr>
            <a:spLocks noGrp="1"/>
          </p:cNvSpPr>
          <p:nvPr>
            <p:ph type="sldNum" sz="quarter" idx="11"/>
          </p:nvPr>
        </p:nvSpPr>
        <p:spPr/>
        <p:txBody>
          <a:bodyPr rtlCol="0"/>
          <a:lstStyle/>
          <a:p>
            <a:fld id="{36782C91-CCF5-4BE0-94AB-28D729C1B48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27EAF-F331-4D10-B5EB-760EC3D6125C}" type="datetimeFigureOut">
              <a:rPr lang="en-US" smtClean="0"/>
              <a:pPr/>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82C91-CCF5-4BE0-94AB-28D729C1B4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0B27EAF-F331-4D10-B5EB-760EC3D6125C}" type="datetimeFigureOut">
              <a:rPr lang="en-US" smtClean="0"/>
              <a:pPr/>
              <a:t>11/5/13</a:t>
            </a:fld>
            <a:endParaRPr lang="en-US"/>
          </a:p>
        </p:txBody>
      </p:sp>
      <p:sp>
        <p:nvSpPr>
          <p:cNvPr id="22" name="Slide Number Placeholder 21"/>
          <p:cNvSpPr>
            <a:spLocks noGrp="1"/>
          </p:cNvSpPr>
          <p:nvPr>
            <p:ph type="sldNum" sz="quarter" idx="15"/>
          </p:nvPr>
        </p:nvSpPr>
        <p:spPr/>
        <p:txBody>
          <a:bodyPr rtlCol="0"/>
          <a:lstStyle/>
          <a:p>
            <a:fld id="{36782C91-CCF5-4BE0-94AB-28D729C1B48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0B27EAF-F331-4D10-B5EB-760EC3D6125C}" type="datetimeFigureOut">
              <a:rPr lang="en-US" smtClean="0"/>
              <a:pPr/>
              <a:t>11/5/13</a:t>
            </a:fld>
            <a:endParaRPr lang="en-US"/>
          </a:p>
        </p:txBody>
      </p:sp>
      <p:sp>
        <p:nvSpPr>
          <p:cNvPr id="18" name="Slide Number Placeholder 17"/>
          <p:cNvSpPr>
            <a:spLocks noGrp="1"/>
          </p:cNvSpPr>
          <p:nvPr>
            <p:ph type="sldNum" sz="quarter" idx="11"/>
          </p:nvPr>
        </p:nvSpPr>
        <p:spPr/>
        <p:txBody>
          <a:bodyPr rtlCol="0"/>
          <a:lstStyle/>
          <a:p>
            <a:fld id="{36782C91-CCF5-4BE0-94AB-28D729C1B48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0B27EAF-F331-4D10-B5EB-760EC3D6125C}" type="datetimeFigureOut">
              <a:rPr lang="en-US" smtClean="0"/>
              <a:pPr/>
              <a:t>11/5/13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6782C91-CCF5-4BE0-94AB-28D729C1B4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korea.com/engnews/wys/file_attach/12265635861113-2.jpg" TargetMode="Externa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ubvertednation.net/images/sun-tzu.jpg"/>
          <p:cNvPicPr>
            <a:picLocks noChangeAspect="1" noChangeArrowheads="1"/>
          </p:cNvPicPr>
          <p:nvPr/>
        </p:nvPicPr>
        <p:blipFill>
          <a:blip r:embed="rId2"/>
          <a:srcRect/>
          <a:stretch>
            <a:fillRect/>
          </a:stretch>
        </p:blipFill>
        <p:spPr bwMode="auto">
          <a:xfrm>
            <a:off x="228600" y="3295650"/>
            <a:ext cx="2457450" cy="3562350"/>
          </a:xfrm>
          <a:prstGeom prst="rect">
            <a:avLst/>
          </a:prstGeom>
          <a:noFill/>
        </p:spPr>
      </p:pic>
      <p:sp>
        <p:nvSpPr>
          <p:cNvPr id="5" name="Cloud Callout 4"/>
          <p:cNvSpPr/>
          <p:nvPr/>
        </p:nvSpPr>
        <p:spPr>
          <a:xfrm>
            <a:off x="2743200" y="304800"/>
            <a:ext cx="5791200" cy="3733800"/>
          </a:xfrm>
          <a:prstGeom prst="cloudCallout">
            <a:avLst>
              <a:gd name="adj1" fmla="val -49749"/>
              <a:gd name="adj2" fmla="val 57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“In </a:t>
            </a:r>
            <a:r>
              <a:rPr lang="en-US" sz="2000" dirty="0"/>
              <a:t>all history, there is no instance of a country having benefited from prolonged warfare. Only one who knows the disastrous effects of a long war can realize the supreme importance of rapidity in bringing it to a close</a:t>
            </a:r>
            <a:r>
              <a:rPr lang="en-US" sz="2000" dirty="0" smtClean="0"/>
              <a:t>.”</a:t>
            </a:r>
            <a:r>
              <a:rPr lang="en-US" sz="2000" dirty="0"/>
              <a:t/>
            </a:r>
            <a:br>
              <a:rPr lang="en-US" sz="2000" dirty="0"/>
            </a:br>
            <a:endParaRPr lang="en-US" sz="2000" dirty="0"/>
          </a:p>
        </p:txBody>
      </p:sp>
      <p:sp>
        <p:nvSpPr>
          <p:cNvPr id="6" name="TextBox 5"/>
          <p:cNvSpPr txBox="1"/>
          <p:nvPr/>
        </p:nvSpPr>
        <p:spPr>
          <a:xfrm>
            <a:off x="2971800" y="6400800"/>
            <a:ext cx="1183337" cy="400110"/>
          </a:xfrm>
          <a:prstGeom prst="rect">
            <a:avLst/>
          </a:prstGeom>
          <a:noFill/>
        </p:spPr>
        <p:txBody>
          <a:bodyPr wrap="none" rtlCol="0">
            <a:spAutoFit/>
          </a:bodyPr>
          <a:lstStyle/>
          <a:p>
            <a:r>
              <a:rPr lang="en-US" sz="2000" dirty="0" smtClean="0"/>
              <a:t>Sun Tzu</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and China</a:t>
            </a:r>
            <a:endParaRPr lang="en-US" dirty="0"/>
          </a:p>
        </p:txBody>
      </p:sp>
      <p:sp>
        <p:nvSpPr>
          <p:cNvPr id="3" name="Content Placeholder 2"/>
          <p:cNvSpPr>
            <a:spLocks noGrp="1"/>
          </p:cNvSpPr>
          <p:nvPr>
            <p:ph sz="quarter" idx="1"/>
          </p:nvPr>
        </p:nvSpPr>
        <p:spPr/>
        <p:txBody>
          <a:bodyPr/>
          <a:lstStyle/>
          <a:p>
            <a:r>
              <a:rPr lang="en-US" dirty="0" smtClean="0"/>
              <a:t>At the southern fringe of the Chinese cultural world</a:t>
            </a:r>
          </a:p>
          <a:p>
            <a:r>
              <a:rPr lang="en-US" dirty="0" smtClean="0"/>
              <a:t>As in Korea, the elite borrowed heavily from China – adopting Confucianism, Daoism, Buddhism, administrative techniques, the examination system, and artistic and literary styles</a:t>
            </a:r>
          </a:p>
          <a:p>
            <a:r>
              <a:rPr lang="en-US" dirty="0" smtClean="0"/>
              <a:t>But its popular culture remained distinctive</a:t>
            </a:r>
          </a:p>
          <a:p>
            <a:r>
              <a:rPr lang="en-US" dirty="0" smtClean="0"/>
              <a:t>Vietnam also achieved political independence, while participating fully in the tribute system as a vassal state</a:t>
            </a:r>
            <a:endParaRPr lang="en-US" dirty="0"/>
          </a:p>
        </p:txBody>
      </p:sp>
      <p:pic>
        <p:nvPicPr>
          <p:cNvPr id="17410" name="Picture 2" descr="http://www.wordtravels.com/images/map/Vietnam_map.jpg"/>
          <p:cNvPicPr>
            <a:picLocks noChangeAspect="1" noChangeArrowheads="1"/>
          </p:cNvPicPr>
          <p:nvPr/>
        </p:nvPicPr>
        <p:blipFill>
          <a:blip r:embed="rId2"/>
          <a:srcRect/>
          <a:stretch>
            <a:fillRect/>
          </a:stretch>
        </p:blipFill>
        <p:spPr bwMode="auto">
          <a:xfrm>
            <a:off x="7315200" y="0"/>
            <a:ext cx="1509222" cy="3276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But the cultural heartland of Vietnam in the Red River valley was fully incorporated into the Chinese state for more than a thousand years (111 BCE -939 CE), far longer than corresponding parts of Korea.</a:t>
            </a:r>
            <a:endParaRPr lang="en-US" dirty="0"/>
          </a:p>
        </p:txBody>
      </p:sp>
      <p:pic>
        <p:nvPicPr>
          <p:cNvPr id="16386" name="Picture 2" descr="http://www.louisberger.com/berger/world/2005q4/vietnam1.jpg"/>
          <p:cNvPicPr>
            <a:picLocks noChangeAspect="1" noChangeArrowheads="1"/>
          </p:cNvPicPr>
          <p:nvPr/>
        </p:nvPicPr>
        <p:blipFill>
          <a:blip r:embed="rId2"/>
          <a:srcRect/>
          <a:stretch>
            <a:fillRect/>
          </a:stretch>
        </p:blipFill>
        <p:spPr bwMode="auto">
          <a:xfrm>
            <a:off x="3009900" y="2667000"/>
            <a:ext cx="4686300" cy="3429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The heavy pressure of the Chinese presence generated periodic rebellions</a:t>
            </a:r>
          </a:p>
          <a:p>
            <a:r>
              <a:rPr lang="en-US" dirty="0" smtClean="0"/>
              <a:t>In 39 CE, a short-lived but long-remembered uprising was launched by two sisters, daughters of a local leader deposed by the Chinese</a:t>
            </a:r>
          </a:p>
          <a:p>
            <a:pPr>
              <a:buNone/>
            </a:pPr>
            <a:r>
              <a:rPr lang="en-US" dirty="0" smtClean="0"/>
              <a:t>   -One of them, Trung Trac, whose husband had been executed, sought to avenge this death</a:t>
            </a:r>
          </a:p>
          <a:p>
            <a:pPr>
              <a:buNone/>
            </a:pPr>
            <a:r>
              <a:rPr lang="en-US" dirty="0" smtClean="0"/>
              <a:t>   -When the rebellion was crushed several years later, the Trung sisters committed suicide rather than surrender to the Chinese</a:t>
            </a:r>
          </a:p>
          <a:p>
            <a:pPr>
              <a:buNone/>
            </a:pPr>
            <a:r>
              <a:rPr lang="en-US" dirty="0" smtClean="0"/>
              <a:t>   -But the sisters long remained powerful symbols of Vietnamese resistance to Chinese aggression</a:t>
            </a:r>
          </a:p>
          <a:p>
            <a:r>
              <a:rPr lang="en-US" dirty="0" smtClean="0"/>
              <a:t>The weakening of the Tang dynasty in the early tenth century CE finally enabled a particularly large rebellion to establish Vietnam as a separate state</a:t>
            </a:r>
          </a:p>
          <a:p>
            <a:endParaRPr lang="en-US" dirty="0"/>
          </a:p>
        </p:txBody>
      </p:sp>
      <p:pic>
        <p:nvPicPr>
          <p:cNvPr id="15362" name="Picture 2" descr="http://1.bp.blogspot.com/_NEnBLhxqVCk/R322aUl0wMI/AAAAAAAAAAM/Vt2rRnYhhbo/s400/trung+trac.jpg"/>
          <p:cNvPicPr>
            <a:picLocks noChangeAspect="1" noChangeArrowheads="1"/>
          </p:cNvPicPr>
          <p:nvPr/>
        </p:nvPicPr>
        <p:blipFill>
          <a:blip r:embed="rId2"/>
          <a:srcRect/>
          <a:stretch>
            <a:fillRect/>
          </a:stretch>
        </p:blipFill>
        <p:spPr bwMode="auto">
          <a:xfrm>
            <a:off x="7467600" y="1600200"/>
            <a:ext cx="1310068" cy="1752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But Vietnam carefully maintained its tributary role with China and Vietnamese dynasties claimed the Mandate of Heaven.</a:t>
            </a:r>
            <a:endParaRPr lang="en-US" dirty="0"/>
          </a:p>
        </p:txBody>
      </p:sp>
      <p:pic>
        <p:nvPicPr>
          <p:cNvPr id="14338" name="Picture 2" descr="http://tedlerner.com/wp-content/uploads/2010/01/trungsisters.jpg"/>
          <p:cNvPicPr>
            <a:picLocks noChangeAspect="1" noChangeArrowheads="1"/>
          </p:cNvPicPr>
          <p:nvPr/>
        </p:nvPicPr>
        <p:blipFill>
          <a:blip r:embed="rId2"/>
          <a:srcRect/>
          <a:stretch>
            <a:fillRect/>
          </a:stretch>
        </p:blipFill>
        <p:spPr bwMode="auto">
          <a:xfrm>
            <a:off x="1524000" y="1790065"/>
            <a:ext cx="6572250" cy="506793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More so than in Korea, a Chinese-based examination system in Vietnam functioned to undermine an established aristocracy, to provide some measure of social mobility for commoners, and to create a merit-based scholar-gentry class to staff the bureaucracy</a:t>
            </a:r>
          </a:p>
          <a:p>
            <a:r>
              <a:rPr lang="en-US" dirty="0" smtClean="0"/>
              <a:t>The Vietnamese elite class remained deeply committed to Chinese culture, viewing their nation as a southern extension of a universal civilization</a:t>
            </a:r>
          </a:p>
          <a:p>
            <a:r>
              <a:rPr lang="en-US" dirty="0" smtClean="0"/>
              <a:t>But beyond the elite, there remained much that was uniquely Vietnamese</a:t>
            </a:r>
          </a:p>
          <a:p>
            <a:pPr>
              <a:buNone/>
            </a:pPr>
            <a:r>
              <a:rPr lang="en-US" dirty="0" smtClean="0"/>
              <a:t>   -A greater role for women in social and economic life</a:t>
            </a:r>
          </a:p>
          <a:p>
            <a:pPr>
              <a:buNone/>
            </a:pPr>
            <a:r>
              <a:rPr lang="en-US" dirty="0" smtClean="0"/>
              <a:t>   -Like Korea, Vietnam developed a variation of Chinese writing called </a:t>
            </a:r>
            <a:r>
              <a:rPr lang="en-US" i="1" dirty="0" smtClean="0"/>
              <a:t>chu nom</a:t>
            </a:r>
            <a:r>
              <a:rPr lang="en-US" dirty="0" smtClean="0"/>
              <a:t> (“southern script”)</a:t>
            </a:r>
          </a:p>
          <a:p>
            <a:endParaRPr lang="en-US" dirty="0"/>
          </a:p>
        </p:txBody>
      </p:sp>
      <p:pic>
        <p:nvPicPr>
          <p:cNvPr id="20486" name="Picture 6" descr="Vietnamese Pagodas"/>
          <p:cNvPicPr>
            <a:picLocks noChangeAspect="1" noChangeArrowheads="1"/>
          </p:cNvPicPr>
          <p:nvPr/>
        </p:nvPicPr>
        <p:blipFill>
          <a:blip r:embed="rId2"/>
          <a:srcRect/>
          <a:stretch>
            <a:fillRect/>
          </a:stretch>
        </p:blipFill>
        <p:spPr bwMode="auto">
          <a:xfrm>
            <a:off x="7239000" y="2362200"/>
            <a:ext cx="1524000" cy="1219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Unlike Korea and Vietnam, the Japanese islands were physically separated from China by 100 miles or more of ocean and were never successfully invaded or conquered by their giant mainland neighbor.</a:t>
            </a:r>
            <a:endParaRPr lang="en-US" dirty="0"/>
          </a:p>
        </p:txBody>
      </p:sp>
      <p:pic>
        <p:nvPicPr>
          <p:cNvPr id="13314" name="Picture 2" descr="http://www.vintage-views.com/MeyersKonversations/Vol4/maps/images/0527218k6-ChinaJapan2.jpg"/>
          <p:cNvPicPr>
            <a:picLocks noChangeAspect="1" noChangeArrowheads="1"/>
          </p:cNvPicPr>
          <p:nvPr/>
        </p:nvPicPr>
        <p:blipFill>
          <a:blip r:embed="rId2"/>
          <a:srcRect/>
          <a:stretch>
            <a:fillRect/>
          </a:stretch>
        </p:blipFill>
        <p:spPr bwMode="auto">
          <a:xfrm>
            <a:off x="2057400" y="2143125"/>
            <a:ext cx="5991225" cy="47148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and China</a:t>
            </a:r>
            <a:endParaRPr lang="en-US" dirty="0"/>
          </a:p>
        </p:txBody>
      </p:sp>
      <p:sp>
        <p:nvSpPr>
          <p:cNvPr id="3" name="Content Placeholder 2"/>
          <p:cNvSpPr>
            <a:spLocks noGrp="1"/>
          </p:cNvSpPr>
          <p:nvPr>
            <p:ph sz="quarter" idx="1"/>
          </p:nvPr>
        </p:nvSpPr>
        <p:spPr/>
        <p:txBody>
          <a:bodyPr/>
          <a:lstStyle/>
          <a:p>
            <a:r>
              <a:rPr lang="en-US" dirty="0" smtClean="0"/>
              <a:t>Japan’s extensive borrowing from Chinese civilization was wholly voluntary</a:t>
            </a:r>
          </a:p>
          <a:p>
            <a:r>
              <a:rPr lang="en-US" dirty="0" smtClean="0"/>
              <a:t>The high point of borrowing took place during the seventh to ninth centuries CE</a:t>
            </a:r>
          </a:p>
          <a:p>
            <a:pPr>
              <a:buNone/>
            </a:pPr>
            <a:r>
              <a:rPr lang="en-US" dirty="0" smtClean="0"/>
              <a:t>   -As the first more or less unified Japanese state began to emerge from dozens of small clan-based aristocratic chiefdoms</a:t>
            </a:r>
          </a:p>
          <a:p>
            <a:pPr>
              <a:buNone/>
            </a:pPr>
            <a:r>
              <a:rPr lang="en-US" dirty="0" smtClean="0"/>
              <a:t>   -That state set out to transform Japan into a centralized bureaucratic state on the Chinese model</a:t>
            </a:r>
          </a:p>
          <a:p>
            <a:r>
              <a:rPr lang="en-US" dirty="0" smtClean="0"/>
              <a:t>Prince Shotoku Taishi (572-622) launched a series of missions to China</a:t>
            </a:r>
            <a:endParaRPr lang="en-US" dirty="0"/>
          </a:p>
        </p:txBody>
      </p:sp>
      <p:pic>
        <p:nvPicPr>
          <p:cNvPr id="12290" name="Picture 2" descr="http://www.japan-zone.com/omnibus/pix/shotoku.jpg"/>
          <p:cNvPicPr>
            <a:picLocks noChangeAspect="1" noChangeArrowheads="1"/>
          </p:cNvPicPr>
          <p:nvPr/>
        </p:nvPicPr>
        <p:blipFill>
          <a:blip r:embed="rId2"/>
          <a:srcRect/>
          <a:stretch>
            <a:fillRect/>
          </a:stretch>
        </p:blipFill>
        <p:spPr bwMode="auto">
          <a:xfrm>
            <a:off x="7391400" y="0"/>
            <a:ext cx="1343025" cy="1809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Hundreds of Japanese monks, scholars, artists, and students went to China and put into practice what they learned upon their return.</a:t>
            </a:r>
            <a:endParaRPr lang="en-US" dirty="0"/>
          </a:p>
        </p:txBody>
      </p:sp>
      <p:pic>
        <p:nvPicPr>
          <p:cNvPr id="11266" name="Picture 2" descr="http://pagesperso-orange.fr/miltiade/shotoku.jpg"/>
          <p:cNvPicPr>
            <a:picLocks noChangeAspect="1" noChangeArrowheads="1"/>
          </p:cNvPicPr>
          <p:nvPr/>
        </p:nvPicPr>
        <p:blipFill>
          <a:blip r:embed="rId2"/>
          <a:srcRect/>
          <a:stretch>
            <a:fillRect/>
          </a:stretch>
        </p:blipFill>
        <p:spPr bwMode="auto">
          <a:xfrm>
            <a:off x="4267200" y="3581400"/>
            <a:ext cx="3810000" cy="3276600"/>
          </a:xfrm>
          <a:prstGeom prst="rect">
            <a:avLst/>
          </a:prstGeom>
          <a:noFill/>
        </p:spPr>
      </p:pic>
      <p:pic>
        <p:nvPicPr>
          <p:cNvPr id="11268" name="Picture 4" descr="Shotoku taishi eden (Illustrated biography of Crown Prince Shotoku)  "/>
          <p:cNvPicPr>
            <a:picLocks noChangeAspect="1" noChangeArrowheads="1"/>
          </p:cNvPicPr>
          <p:nvPr/>
        </p:nvPicPr>
        <p:blipFill>
          <a:blip r:embed="rId3"/>
          <a:srcRect/>
          <a:stretch>
            <a:fillRect/>
          </a:stretch>
        </p:blipFill>
        <p:spPr bwMode="auto">
          <a:xfrm>
            <a:off x="685800" y="1752600"/>
            <a:ext cx="3238500" cy="2362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 the Seventeen Article Constitution, the Japanese ruler was proclaimed as a Chinese-style emperor and Buddhism and Confucianism were encouraged.</a:t>
            </a:r>
          </a:p>
          <a:p>
            <a:r>
              <a:rPr lang="en-US" dirty="0" smtClean="0"/>
              <a:t>Two capital cities, first Nara and then Heian (Kyoto) were modeled on the Chinese capital of Chang’an</a:t>
            </a:r>
          </a:p>
          <a:p>
            <a:r>
              <a:rPr lang="en-US" dirty="0" smtClean="0"/>
              <a:t>The absence of any compelling threat from China made it possible for the Japanese to be selective in their borrowing</a:t>
            </a:r>
          </a:p>
          <a:p>
            <a:r>
              <a:rPr lang="en-US" dirty="0" smtClean="0"/>
              <a:t>Japan also never succeeded in creating an effective centralized and bureaucratic state to match that of China</a:t>
            </a:r>
          </a:p>
          <a:p>
            <a:pPr>
              <a:buNone/>
            </a:pPr>
            <a:r>
              <a:rPr lang="en-US" dirty="0" smtClean="0"/>
              <a:t>   -Competing aristocratic families diminished the political authority of the emperor</a:t>
            </a:r>
            <a:endParaRPr lang="en-US" dirty="0"/>
          </a:p>
        </p:txBody>
      </p:sp>
      <p:pic>
        <p:nvPicPr>
          <p:cNvPr id="10242" name="Picture 2" descr="Kyoto Japan"/>
          <p:cNvPicPr>
            <a:picLocks noChangeAspect="1" noChangeArrowheads="1"/>
          </p:cNvPicPr>
          <p:nvPr/>
        </p:nvPicPr>
        <p:blipFill>
          <a:blip r:embed="rId2" cstate="print"/>
          <a:srcRect/>
          <a:stretch>
            <a:fillRect/>
          </a:stretch>
        </p:blipFill>
        <p:spPr bwMode="auto">
          <a:xfrm>
            <a:off x="7467600" y="1371600"/>
            <a:ext cx="1295400" cy="103632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467600" cy="4873752"/>
          </a:xfrm>
        </p:spPr>
        <p:txBody>
          <a:bodyPr/>
          <a:lstStyle/>
          <a:p>
            <a:pPr>
              <a:buNone/>
            </a:pPr>
            <a:r>
              <a:rPr lang="en-US" dirty="0" smtClean="0"/>
              <a:t>As political power became increasingly decentralized, local authorities developed their own military forces, the famous samurai warrior class of Japanese society.</a:t>
            </a:r>
            <a:endParaRPr lang="en-US" dirty="0"/>
          </a:p>
        </p:txBody>
      </p:sp>
      <p:pic>
        <p:nvPicPr>
          <p:cNvPr id="9218" name="Picture 2" descr="http://taijionmaui.files.wordpress.com/2009/12/samurai-21.jpg"/>
          <p:cNvPicPr>
            <a:picLocks noChangeAspect="1" noChangeArrowheads="1"/>
          </p:cNvPicPr>
          <p:nvPr/>
        </p:nvPicPr>
        <p:blipFill>
          <a:blip r:embed="rId2"/>
          <a:srcRect/>
          <a:stretch>
            <a:fillRect/>
          </a:stretch>
        </p:blipFill>
        <p:spPr bwMode="auto">
          <a:xfrm>
            <a:off x="4191000" y="1757744"/>
            <a:ext cx="3819525" cy="51002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and </a:t>
            </a:r>
            <a:r>
              <a:rPr lang="en-US" smtClean="0"/>
              <a:t>its Neighbors</a:t>
            </a:r>
            <a:endParaRPr lang="en-US" dirty="0"/>
          </a:p>
        </p:txBody>
      </p:sp>
      <p:sp>
        <p:nvSpPr>
          <p:cNvPr id="3" name="Content Placeholder 2"/>
          <p:cNvSpPr>
            <a:spLocks noGrp="1"/>
          </p:cNvSpPr>
          <p:nvPr>
            <p:ph sz="quarter" idx="1"/>
          </p:nvPr>
        </p:nvSpPr>
        <p:spPr/>
        <p:txBody>
          <a:bodyPr/>
          <a:lstStyle/>
          <a:p>
            <a:r>
              <a:rPr lang="en-US" dirty="0" smtClean="0"/>
              <a:t>Also involved in tributary relationships with China during the postclassical era were the newly emerging states and civilizations of Korea, Vietnam, and Japan</a:t>
            </a:r>
          </a:p>
          <a:p>
            <a:r>
              <a:rPr lang="en-US" dirty="0" smtClean="0"/>
              <a:t>These societies were thoroughly agricultural and sedentary</a:t>
            </a:r>
          </a:p>
          <a:p>
            <a:r>
              <a:rPr lang="en-US" dirty="0" smtClean="0"/>
              <a:t>Proximity to China shaped the histories of these new East Asian civilizations, for all of them borrowed major elements of Chinese culture</a:t>
            </a:r>
          </a:p>
          <a:p>
            <a:r>
              <a:rPr lang="en-US" dirty="0" smtClean="0"/>
              <a:t>However, unlike the native peoples of southern China who largely became Chinese, they retained distinctive identities into modern times</a:t>
            </a:r>
          </a:p>
          <a:p>
            <a:endParaRPr lang="en-US" dirty="0" smtClean="0"/>
          </a:p>
          <a:p>
            <a:endParaRPr lang="en-US" dirty="0" smtClean="0"/>
          </a:p>
          <a:p>
            <a:endParaRPr lang="en-US" dirty="0"/>
          </a:p>
        </p:txBody>
      </p:sp>
      <p:pic>
        <p:nvPicPr>
          <p:cNvPr id="26626" name="Picture 2" descr="http://www.comolimited.com/Images_System/map.gif"/>
          <p:cNvPicPr>
            <a:picLocks noChangeAspect="1" noChangeArrowheads="1"/>
          </p:cNvPicPr>
          <p:nvPr/>
        </p:nvPicPr>
        <p:blipFill>
          <a:blip r:embed="rId2"/>
          <a:srcRect/>
          <a:stretch>
            <a:fillRect/>
          </a:stretch>
        </p:blipFill>
        <p:spPr bwMode="auto">
          <a:xfrm>
            <a:off x="6248400" y="0"/>
            <a:ext cx="2514600" cy="180382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The way of the warrior, </a:t>
            </a:r>
            <a:r>
              <a:rPr lang="en-US" i="1" dirty="0" smtClean="0"/>
              <a:t>bushido</a:t>
            </a:r>
            <a:r>
              <a:rPr lang="en-US" dirty="0" smtClean="0"/>
              <a:t>, the samurai and a celebration of military virtues contrasted sharply  with China’s emphasis on intellectual achievements and political officeholding, which were accorded higher prestige than bearing arms</a:t>
            </a:r>
          </a:p>
          <a:p>
            <a:r>
              <a:rPr lang="en-US" dirty="0" smtClean="0"/>
              <a:t>Although Buddhism took hold in the country, it never completely replaced the native beliefs and practices, which focused attention on numerous </a:t>
            </a:r>
            <a:r>
              <a:rPr lang="en-US" i="1" dirty="0" smtClean="0"/>
              <a:t>kami</a:t>
            </a:r>
            <a:r>
              <a:rPr lang="en-US" dirty="0" smtClean="0"/>
              <a:t>, sacred spirits associated with natural forces and human ancestors</a:t>
            </a:r>
          </a:p>
          <a:p>
            <a:pPr>
              <a:buNone/>
            </a:pPr>
            <a:r>
              <a:rPr lang="en-US" dirty="0" smtClean="0"/>
              <a:t>   -Much later, referred to as Shinto, this tradition provided legitimacy to the imperial family, based on claims of descent from the sun goddess</a:t>
            </a:r>
          </a:p>
          <a:p>
            <a:r>
              <a:rPr lang="en-US" dirty="0" smtClean="0"/>
              <a:t>Also developed a unique writing system that combined characters with phonetic symbols</a:t>
            </a:r>
            <a:endParaRPr lang="en-US" dirty="0"/>
          </a:p>
        </p:txBody>
      </p:sp>
      <p:pic>
        <p:nvPicPr>
          <p:cNvPr id="8194" name="Picture 2" descr="http://images.travelpod.com/users/wenzels/southeast_asia.1196684040.giant-shinto-toriix-kyoto.jpg"/>
          <p:cNvPicPr>
            <a:picLocks noChangeAspect="1" noChangeArrowheads="1"/>
          </p:cNvPicPr>
          <p:nvPr/>
        </p:nvPicPr>
        <p:blipFill>
          <a:blip r:embed="rId2" cstate="print"/>
          <a:srcRect/>
          <a:stretch>
            <a:fillRect/>
          </a:stretch>
        </p:blipFill>
        <p:spPr bwMode="auto">
          <a:xfrm>
            <a:off x="7467600" y="3352800"/>
            <a:ext cx="1066800" cy="79913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 highly stylized Japanese poetic form, known as </a:t>
            </a:r>
            <a:r>
              <a:rPr lang="en-US" i="1" dirty="0" smtClean="0"/>
              <a:t>tanka</a:t>
            </a:r>
            <a:r>
              <a:rPr lang="en-US" dirty="0" smtClean="0"/>
              <a:t>, developed and </a:t>
            </a:r>
            <a:r>
              <a:rPr lang="en-US" i="1" dirty="0" smtClean="0"/>
              <a:t>The Tale of the Genji</a:t>
            </a:r>
            <a:r>
              <a:rPr lang="en-US" dirty="0" smtClean="0"/>
              <a:t>, a Japanese novel written by the woman author Murasaki Shikibu around 1000, revealed the intrigues and romances of court life.</a:t>
            </a:r>
            <a:endParaRPr lang="en-US" dirty="0"/>
          </a:p>
        </p:txBody>
      </p:sp>
      <p:pic>
        <p:nvPicPr>
          <p:cNvPr id="7170" name="Picture 2" descr="http://upload.wikimedia.org/wikipedia/commons/5/5c/Tale_of_Genji_Toyokuni_Utagawa_print.jpg"/>
          <p:cNvPicPr>
            <a:picLocks noChangeAspect="1" noChangeArrowheads="1"/>
          </p:cNvPicPr>
          <p:nvPr/>
        </p:nvPicPr>
        <p:blipFill>
          <a:blip r:embed="rId2" cstate="print"/>
          <a:srcRect/>
          <a:stretch>
            <a:fillRect/>
          </a:stretch>
        </p:blipFill>
        <p:spPr bwMode="auto">
          <a:xfrm>
            <a:off x="304800" y="2590800"/>
            <a:ext cx="7848600" cy="395857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Japanese women, unlike those in Korea, largely escaped the most oppressive features of Chinese Confucian culture, such as the prohibition of remarriage for widows, seclusion within the home, and foot binding, partly because Chinese influence on Japan occurred during the Tang dynasty when Chinese elite women enjoyed considerable freedom.  </a:t>
            </a:r>
          </a:p>
          <a:p>
            <a:r>
              <a:rPr lang="en-US" dirty="0" smtClean="0"/>
              <a:t>When Japanese women did begin to lose status in the twelfth century, it had less to do with Confucian pressures than with the rise of a warrior culture.</a:t>
            </a:r>
          </a:p>
          <a:p>
            <a:pPr>
              <a:buNone/>
            </a:pPr>
            <a:r>
              <a:rPr lang="en-US" dirty="0" smtClean="0"/>
              <a:t>    -In a warrior culture, the influence of women in political life was reduced, but this was an internal Japanese phenomenon</a:t>
            </a:r>
            <a:endParaRPr lang="en-US" dirty="0"/>
          </a:p>
        </p:txBody>
      </p:sp>
      <p:pic>
        <p:nvPicPr>
          <p:cNvPr id="6146" name="Picture 2" descr="http://www.dailycal.org/photos/20080225/100559-asian-art-museum-07.jpg"/>
          <p:cNvPicPr>
            <a:picLocks noChangeAspect="1" noChangeArrowheads="1"/>
          </p:cNvPicPr>
          <p:nvPr/>
        </p:nvPicPr>
        <p:blipFill>
          <a:blip r:embed="rId2"/>
          <a:srcRect/>
          <a:stretch>
            <a:fillRect/>
          </a:stretch>
        </p:blipFill>
        <p:spPr bwMode="auto">
          <a:xfrm>
            <a:off x="7010400" y="3733800"/>
            <a:ext cx="1657012" cy="114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Chinese technological innovation also spread to other areas, including the Islamic world and later Christian Europe.  Papermaking from the Han dynasty spread to Korea, Vietnam, India, the Islamic world, Muslim Spain, France, Germany, and England.</a:t>
            </a:r>
            <a:endParaRPr lang="en-US" dirty="0"/>
          </a:p>
        </p:txBody>
      </p:sp>
      <p:pic>
        <p:nvPicPr>
          <p:cNvPr id="5122" name="Picture 2" descr="http://yeschinatour.com/static/photologue/photos/cache/dongba-paper-making-01_leading.jpg"/>
          <p:cNvPicPr>
            <a:picLocks noChangeAspect="1" noChangeArrowheads="1"/>
          </p:cNvPicPr>
          <p:nvPr/>
        </p:nvPicPr>
        <p:blipFill>
          <a:blip r:embed="rId2"/>
          <a:srcRect/>
          <a:stretch>
            <a:fillRect/>
          </a:stretch>
        </p:blipFill>
        <p:spPr bwMode="auto">
          <a:xfrm>
            <a:off x="3505200" y="3429000"/>
            <a:ext cx="4572000" cy="3429000"/>
          </a:xfrm>
          <a:prstGeom prst="rect">
            <a:avLst/>
          </a:prstGeom>
          <a:noFill/>
        </p:spPr>
      </p:pic>
      <p:pic>
        <p:nvPicPr>
          <p:cNvPr id="5124" name="Picture 4" descr="http://www.islamicspain.tv/Islamic-Spain/Making_Paper.gif"/>
          <p:cNvPicPr>
            <a:picLocks noChangeAspect="1" noChangeArrowheads="1" noCrop="1"/>
          </p:cNvPicPr>
          <p:nvPr/>
        </p:nvPicPr>
        <p:blipFill>
          <a:blip r:embed="rId3"/>
          <a:srcRect/>
          <a:stretch>
            <a:fillRect/>
          </a:stretch>
        </p:blipFill>
        <p:spPr bwMode="auto">
          <a:xfrm>
            <a:off x="228600" y="2509991"/>
            <a:ext cx="3047999" cy="434801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But China also learned from its neighbors</a:t>
            </a:r>
          </a:p>
          <a:p>
            <a:pPr>
              <a:buNone/>
            </a:pPr>
            <a:r>
              <a:rPr lang="en-US" dirty="0" smtClean="0"/>
              <a:t>   -Learned about the cultivation of cotton and sugar from India</a:t>
            </a:r>
          </a:p>
          <a:p>
            <a:pPr>
              <a:buNone/>
            </a:pPr>
            <a:r>
              <a:rPr lang="en-US" dirty="0" smtClean="0"/>
              <a:t>   -Learned about fast-ripening and drought-resistant rice from Vietnam</a:t>
            </a:r>
          </a:p>
          <a:p>
            <a:pPr>
              <a:buNone/>
            </a:pPr>
            <a:r>
              <a:rPr lang="en-US" dirty="0" smtClean="0"/>
              <a:t>   -Awareness of Persian windmills encouraged the development of a distinct but related device in China</a:t>
            </a:r>
          </a:p>
          <a:p>
            <a:pPr>
              <a:buNone/>
            </a:pPr>
            <a:r>
              <a:rPr lang="en-US" dirty="0" smtClean="0"/>
              <a:t>   -Printing arose from China’s growing involvement with the world of Buddhism which put a spiritual premium on the reproduction of the Buddha’s image and of short religious texts which were carried as charms</a:t>
            </a:r>
            <a:endParaRPr lang="en-US" dirty="0"/>
          </a:p>
        </p:txBody>
      </p:sp>
      <p:pic>
        <p:nvPicPr>
          <p:cNvPr id="4098" name="Picture 2" descr="http://www.chinatourguide.com/china_photos/Shanghai/Attractions/shanghai_jade_buddha_temple_statue_2.jpg"/>
          <p:cNvPicPr>
            <a:picLocks noChangeAspect="1" noChangeArrowheads="1"/>
          </p:cNvPicPr>
          <p:nvPr/>
        </p:nvPicPr>
        <p:blipFill>
          <a:blip r:embed="rId2"/>
          <a:srcRect/>
          <a:stretch>
            <a:fillRect/>
          </a:stretch>
        </p:blipFill>
        <p:spPr bwMode="auto">
          <a:xfrm>
            <a:off x="5715000" y="5048250"/>
            <a:ext cx="2413000" cy="1809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7467600" cy="4873752"/>
          </a:xfrm>
        </p:spPr>
        <p:txBody>
          <a:bodyPr/>
          <a:lstStyle/>
          <a:p>
            <a:pPr>
              <a:buNone/>
            </a:pPr>
            <a:r>
              <a:rPr lang="en-US" dirty="0" smtClean="0"/>
              <a:t>But Buddhism was the only large-scale cultural borrowing in Chinese history.  While Buddhism entered via the Silk Roads during the Han dynasty, it was the collapse of the Han dynasty around 200 CE that increased its popularity.  One of the most popular forms of Buddhism in China was the Pure Land School, in which faithfully repeating the name of an earlier Buddha, the Amitabha, was sufficient to ensure rebirth in a beautiful heavenly realm.</a:t>
            </a:r>
            <a:endParaRPr lang="en-US" dirty="0"/>
          </a:p>
        </p:txBody>
      </p:sp>
      <p:pic>
        <p:nvPicPr>
          <p:cNvPr id="2050" name="Picture 2" descr="http://www.hanzi.ca/wp-content/uploads/2008/05/f8wsqpie.jpg"/>
          <p:cNvPicPr>
            <a:picLocks noChangeAspect="1" noChangeArrowheads="1"/>
          </p:cNvPicPr>
          <p:nvPr/>
        </p:nvPicPr>
        <p:blipFill>
          <a:blip r:embed="rId2" cstate="print"/>
          <a:srcRect/>
          <a:stretch>
            <a:fillRect/>
          </a:stretch>
        </p:blipFill>
        <p:spPr bwMode="auto">
          <a:xfrm>
            <a:off x="2743200" y="4191000"/>
            <a:ext cx="3162685" cy="2667000"/>
          </a:xfrm>
          <a:prstGeom prst="rect">
            <a:avLst/>
          </a:prstGeom>
          <a:noFill/>
        </p:spPr>
      </p:pic>
      <p:pic>
        <p:nvPicPr>
          <p:cNvPr id="2052" name="Picture 4" descr="http://www.dharmashop.com/photos/00001004.jpg"/>
          <p:cNvPicPr>
            <a:picLocks noChangeAspect="1" noChangeArrowheads="1"/>
          </p:cNvPicPr>
          <p:nvPr/>
        </p:nvPicPr>
        <p:blipFill>
          <a:blip r:embed="rId3"/>
          <a:srcRect/>
          <a:stretch>
            <a:fillRect/>
          </a:stretch>
        </p:blipFill>
        <p:spPr bwMode="auto">
          <a:xfrm>
            <a:off x="685800" y="4343400"/>
            <a:ext cx="1584832" cy="2514600"/>
          </a:xfrm>
          <a:prstGeom prst="rect">
            <a:avLst/>
          </a:prstGeom>
          <a:noFill/>
        </p:spPr>
      </p:pic>
      <p:pic>
        <p:nvPicPr>
          <p:cNvPr id="6" name="Picture 4" descr="http://www.dharmashop.com/photos/00001004.jpg"/>
          <p:cNvPicPr>
            <a:picLocks noChangeAspect="1" noChangeArrowheads="1"/>
          </p:cNvPicPr>
          <p:nvPr/>
        </p:nvPicPr>
        <p:blipFill>
          <a:blip r:embed="rId3"/>
          <a:srcRect/>
          <a:stretch>
            <a:fillRect/>
          </a:stretch>
        </p:blipFill>
        <p:spPr bwMode="auto">
          <a:xfrm>
            <a:off x="6400800" y="4343400"/>
            <a:ext cx="1584832" cy="2514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endParaRPr lang="en-US" dirty="0"/>
          </a:p>
        </p:txBody>
      </p:sp>
      <p:sp>
        <p:nvSpPr>
          <p:cNvPr id="3" name="Content Placeholder 2"/>
          <p:cNvSpPr>
            <a:spLocks noGrp="1"/>
          </p:cNvSpPr>
          <p:nvPr>
            <p:ph sz="quarter" idx="1"/>
          </p:nvPr>
        </p:nvSpPr>
        <p:spPr>
          <a:xfrm>
            <a:off x="457200" y="1219200"/>
            <a:ext cx="7467600" cy="5638800"/>
          </a:xfrm>
        </p:spPr>
        <p:txBody>
          <a:bodyPr>
            <a:normAutofit lnSpcReduction="10000"/>
          </a:bodyPr>
          <a:lstStyle/>
          <a:p>
            <a:r>
              <a:rPr lang="en-US" dirty="0" smtClean="0"/>
              <a:t>In what different ways did Korea, Vietnam, and Japan experience and respond to Chinese influence? </a:t>
            </a:r>
          </a:p>
          <a:p>
            <a:r>
              <a:rPr lang="en-US" dirty="0" smtClean="0"/>
              <a:t>In what different ways did Japanese and Korean women experience the pressures of Confucian orthodoxy? </a:t>
            </a:r>
          </a:p>
          <a:p>
            <a:r>
              <a:rPr lang="en-US" dirty="0" smtClean="0"/>
              <a:t>In what ways did China participate in the world of Eurasian commerce and exchange, and with what outcomes? </a:t>
            </a:r>
          </a:p>
          <a:p>
            <a:r>
              <a:rPr lang="en-US" dirty="0" smtClean="0"/>
              <a:t>What facilitated the rooting of Buddhism within China?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1026" name="Picture 2" descr="http://i.ytimg.com/vi/MlicmJH-1I4/0.jpg"/>
          <p:cNvPicPr>
            <a:picLocks noChangeAspect="1" noChangeArrowheads="1"/>
          </p:cNvPicPr>
          <p:nvPr/>
        </p:nvPicPr>
        <p:blipFill>
          <a:blip r:embed="rId2"/>
          <a:srcRect/>
          <a:stretch>
            <a:fillRect/>
          </a:stretch>
        </p:blipFill>
        <p:spPr bwMode="auto">
          <a:xfrm>
            <a:off x="5410200" y="4914900"/>
            <a:ext cx="2590800" cy="19431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Korea, Vietnam, and Japan borrowed aspects of Chinese culture while maintaining unique cultural identities.</a:t>
            </a:r>
            <a:endParaRPr lang="en-US" dirty="0"/>
          </a:p>
        </p:txBody>
      </p:sp>
      <p:pic>
        <p:nvPicPr>
          <p:cNvPr id="25602" name="Picture 2" descr="http://home.iprimus.com.au/toddemslie/asia-map.gif"/>
          <p:cNvPicPr>
            <a:picLocks noChangeAspect="1" noChangeArrowheads="1"/>
          </p:cNvPicPr>
          <p:nvPr/>
        </p:nvPicPr>
        <p:blipFill>
          <a:blip r:embed="rId2"/>
          <a:srcRect/>
          <a:stretch>
            <a:fillRect/>
          </a:stretch>
        </p:blipFill>
        <p:spPr bwMode="auto">
          <a:xfrm>
            <a:off x="1828800" y="1539085"/>
            <a:ext cx="6038850" cy="53189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 and China</a:t>
            </a:r>
            <a:endParaRPr lang="en-US" dirty="0"/>
          </a:p>
        </p:txBody>
      </p:sp>
      <p:sp>
        <p:nvSpPr>
          <p:cNvPr id="3" name="Content Placeholder 2"/>
          <p:cNvSpPr>
            <a:spLocks noGrp="1"/>
          </p:cNvSpPr>
          <p:nvPr>
            <p:ph sz="quarter" idx="1"/>
          </p:nvPr>
        </p:nvSpPr>
        <p:spPr/>
        <p:txBody>
          <a:bodyPr/>
          <a:lstStyle/>
          <a:p>
            <a:r>
              <a:rPr lang="en-US" dirty="0" smtClean="0"/>
              <a:t>Immediately adjacent to northeastern China, the Korean peninsula and its people have long lived in the shadow of China</a:t>
            </a:r>
          </a:p>
          <a:p>
            <a:r>
              <a:rPr lang="en-US" dirty="0" smtClean="0"/>
              <a:t>Temporary Chinese conquest of northern Korea during the Han dynasty and some colonization by Chinese settlers</a:t>
            </a:r>
          </a:p>
          <a:p>
            <a:r>
              <a:rPr lang="en-US" dirty="0" smtClean="0"/>
              <a:t>Chinese cultural influences, particularly in the form of Buddhism</a:t>
            </a:r>
          </a:p>
          <a:p>
            <a:r>
              <a:rPr lang="en-US" dirty="0" smtClean="0"/>
              <a:t>But early Korea states, which emerged in the fourth through seventh centuries CE, all resisted Chinese political control, except when it helped to join China against a local enemy</a:t>
            </a:r>
            <a:endParaRPr lang="en-US" dirty="0"/>
          </a:p>
        </p:txBody>
      </p:sp>
      <p:pic>
        <p:nvPicPr>
          <p:cNvPr id="24578" name="Picture 2" descr="http://www.north-korea-travel.com/image-files/map-ancient-korea.jpg"/>
          <p:cNvPicPr>
            <a:picLocks noChangeAspect="1" noChangeArrowheads="1"/>
          </p:cNvPicPr>
          <p:nvPr/>
        </p:nvPicPr>
        <p:blipFill>
          <a:blip r:embed="rId2"/>
          <a:srcRect/>
          <a:stretch>
            <a:fillRect/>
          </a:stretch>
        </p:blipFill>
        <p:spPr bwMode="auto">
          <a:xfrm>
            <a:off x="7467600" y="0"/>
            <a:ext cx="1247249" cy="1752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early Korean states were bitter rivals with one another.</a:t>
            </a:r>
            <a:endParaRPr lang="en-US" dirty="0"/>
          </a:p>
        </p:txBody>
      </p:sp>
      <p:pic>
        <p:nvPicPr>
          <p:cNvPr id="23554" name="Picture 2" descr="http://4.bp.blogspot.com/_14fEx-6Rg-4/SQyql9v-pwI/AAAAAAAAA0E/-e62zAgtj08/s400/Three_Kingdoms_of_Korea_Map.png"/>
          <p:cNvPicPr>
            <a:picLocks noChangeAspect="1" noChangeArrowheads="1"/>
          </p:cNvPicPr>
          <p:nvPr/>
        </p:nvPicPr>
        <p:blipFill>
          <a:blip r:embed="rId2"/>
          <a:srcRect/>
          <a:stretch>
            <a:fillRect/>
          </a:stretch>
        </p:blipFill>
        <p:spPr bwMode="auto">
          <a:xfrm>
            <a:off x="3135630" y="762000"/>
            <a:ext cx="4846320" cy="60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In the seventh century, one of these states – the Silla kingdom- allied with China’s Tang dynasty to bring some political unity to the peninsula for the first time</a:t>
            </a:r>
          </a:p>
          <a:p>
            <a:r>
              <a:rPr lang="en-US" dirty="0" smtClean="0"/>
              <a:t>But sharp military resistance from Koreans persuaded the Chinese to withdraw their military forces in 688 and to establish a tributary relationship with a largely independent Korea</a:t>
            </a:r>
          </a:p>
          <a:p>
            <a:r>
              <a:rPr lang="en-US" dirty="0" smtClean="0"/>
              <a:t>But Korean scholars, monks, and aristocrats regularly traveled to China which led to Korea becoming a part of the expanding world of Chinese culture</a:t>
            </a:r>
          </a:p>
          <a:p>
            <a:r>
              <a:rPr lang="en-US" dirty="0" smtClean="0"/>
              <a:t>And refugees from the peninsula’s many wars carried Chinese culture to Japan as well</a:t>
            </a:r>
            <a:endParaRPr lang="en-US" dirty="0"/>
          </a:p>
        </p:txBody>
      </p:sp>
      <p:pic>
        <p:nvPicPr>
          <p:cNvPr id="22530" name="Picture 2" descr="http://www.tourandong.com/File/HB/ImageDatas/4717_LL_0013/DSC_7640.JPG"/>
          <p:cNvPicPr>
            <a:picLocks noChangeAspect="1" noChangeArrowheads="1"/>
          </p:cNvPicPr>
          <p:nvPr/>
        </p:nvPicPr>
        <p:blipFill>
          <a:blip r:embed="rId2" cstate="print"/>
          <a:srcRect/>
          <a:stretch>
            <a:fillRect/>
          </a:stretch>
        </p:blipFill>
        <p:spPr bwMode="auto">
          <a:xfrm>
            <a:off x="6324600" y="5685083"/>
            <a:ext cx="1765300" cy="117291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 new capital city of Kumsong was modeled directly on the Chinese capital of Chang’an.</a:t>
            </a:r>
            <a:endParaRPr lang="en-US" dirty="0"/>
          </a:p>
        </p:txBody>
      </p:sp>
      <p:pic>
        <p:nvPicPr>
          <p:cNvPr id="21506" name="Picture 2" descr="http://buddhapia.com/files/korean_culture/1984/05-1/5-1-08.jpg"/>
          <p:cNvPicPr>
            <a:picLocks noChangeAspect="1" noChangeArrowheads="1"/>
          </p:cNvPicPr>
          <p:nvPr/>
        </p:nvPicPr>
        <p:blipFill>
          <a:blip r:embed="rId2"/>
          <a:srcRect/>
          <a:stretch>
            <a:fillRect/>
          </a:stretch>
        </p:blipFill>
        <p:spPr bwMode="auto">
          <a:xfrm>
            <a:off x="609600" y="1371600"/>
            <a:ext cx="7492291" cy="5238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Efforts to plant Confucian values and Chinese culture in Korea had a negative impact on Korean women, particularly after 1300</a:t>
            </a:r>
          </a:p>
          <a:p>
            <a:r>
              <a:rPr lang="en-US" dirty="0" smtClean="0"/>
              <a:t>Chinese models of family life and female behavior, especially among the elite, replaced more flexible Korean patterns</a:t>
            </a:r>
          </a:p>
          <a:p>
            <a:r>
              <a:rPr lang="en-US" dirty="0" smtClean="0"/>
              <a:t>Still Korea remained Korean and after 688, the country’s political independence, though periodically threatened, was largely intact</a:t>
            </a:r>
          </a:p>
          <a:p>
            <a:r>
              <a:rPr lang="en-US" dirty="0" smtClean="0"/>
              <a:t>Chinese cultural influence, except for Buddhism, had little impact beyond the aristocracy and certainly did not penetrate the lives of Korea’s serflike peasants or its large slave population</a:t>
            </a:r>
          </a:p>
          <a:p>
            <a:r>
              <a:rPr lang="en-US" dirty="0" smtClean="0"/>
              <a:t>A Chinese-style examination system never assumed the prominence it gained in China</a:t>
            </a:r>
            <a:endParaRPr lang="en-US" dirty="0"/>
          </a:p>
        </p:txBody>
      </p:sp>
      <p:sp>
        <p:nvSpPr>
          <p:cNvPr id="19458" name="AutoShape 2" descr="http://www.prkorea.com/engnews/wys/file_attach/12265635861113-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0" name="Picture 4" descr="See full size image">
            <a:hlinkClick r:id="rId2"/>
          </p:cNvPr>
          <p:cNvPicPr>
            <a:picLocks noChangeAspect="1" noChangeArrowheads="1"/>
          </p:cNvPicPr>
          <p:nvPr/>
        </p:nvPicPr>
        <p:blipFill>
          <a:blip r:embed="rId3"/>
          <a:srcRect/>
          <a:stretch>
            <a:fillRect/>
          </a:stretch>
        </p:blipFill>
        <p:spPr bwMode="auto">
          <a:xfrm>
            <a:off x="7239000" y="762000"/>
            <a:ext cx="1415415" cy="10682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And in the 1400s, Korea moved toward greater cultural independence by developing a phonetic alphabet, known as </a:t>
            </a:r>
            <a:r>
              <a:rPr lang="en-US" i="1" dirty="0" smtClean="0"/>
              <a:t>hangul</a:t>
            </a:r>
            <a:r>
              <a:rPr lang="en-US" dirty="0" smtClean="0"/>
              <a:t>, for writing the Korean language.  Korea remained a distinctive culture as well as a separate political existence.</a:t>
            </a:r>
            <a:endParaRPr lang="en-US" dirty="0"/>
          </a:p>
        </p:txBody>
      </p:sp>
      <p:pic>
        <p:nvPicPr>
          <p:cNvPr id="18436" name="Picture 4" descr="http://www.chiamattt.com/blog/wp-content/uploads/2009/11/hangul-%ED%95%9C%EA%B8%80booyaka.jpg"/>
          <p:cNvPicPr>
            <a:picLocks noChangeAspect="1" noChangeArrowheads="1"/>
          </p:cNvPicPr>
          <p:nvPr/>
        </p:nvPicPr>
        <p:blipFill>
          <a:blip r:embed="rId2"/>
          <a:srcRect/>
          <a:stretch>
            <a:fillRect/>
          </a:stretch>
        </p:blipFill>
        <p:spPr bwMode="auto">
          <a:xfrm>
            <a:off x="3352800" y="2143125"/>
            <a:ext cx="3667125" cy="47148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179</TotalTime>
  <Words>1643</Words>
  <Application>Microsoft Macintosh PowerPoint</Application>
  <PresentationFormat>On-screen Show (4:3)</PresentationFormat>
  <Paragraphs>78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PowerPoint Presentation</vt:lpstr>
      <vt:lpstr>China and its Neighbors</vt:lpstr>
      <vt:lpstr>PowerPoint Presentation</vt:lpstr>
      <vt:lpstr>Korea and China</vt:lpstr>
      <vt:lpstr>PowerPoint Presentation</vt:lpstr>
      <vt:lpstr>PowerPoint Presentation</vt:lpstr>
      <vt:lpstr>PowerPoint Presentation</vt:lpstr>
      <vt:lpstr>PowerPoint Presentation</vt:lpstr>
      <vt:lpstr>PowerPoint Presentation</vt:lpstr>
      <vt:lpstr>Vietnam and China</vt:lpstr>
      <vt:lpstr>PowerPoint Presentation</vt:lpstr>
      <vt:lpstr>PowerPoint Presentation</vt:lpstr>
      <vt:lpstr>PowerPoint Presentation</vt:lpstr>
      <vt:lpstr>PowerPoint Presentation</vt:lpstr>
      <vt:lpstr>PowerPoint Presentation</vt:lpstr>
      <vt:lpstr>Japan and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Cherry Creek</cp:lastModifiedBy>
  <cp:revision>39</cp:revision>
  <dcterms:created xsi:type="dcterms:W3CDTF">2010-05-28T18:41:17Z</dcterms:created>
  <dcterms:modified xsi:type="dcterms:W3CDTF">2013-11-05T14:53:32Z</dcterms:modified>
</cp:coreProperties>
</file>