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2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16FE-4B54-4BAA-8924-5BF8E6BD976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BD4E-9EBC-48C3-BAEE-7235597B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The Communist Revolution in China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 World History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Chapter 22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“The Rise and Fall of Communism”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(1917 – Present)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Chinese Communist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905" y="1600200"/>
            <a:ext cx="5062828" cy="495072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CCP, with its communist-led People’s Liberation Army, fought the Japanese vigorously</a:t>
            </a:r>
          </a:p>
          <a:p>
            <a:pPr marL="342900" lvl="1" indent="-3429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Offered security to many Chinese faced with Japanese atrocities</a:t>
            </a:r>
          </a:p>
          <a:p>
            <a:pPr marL="342900" lvl="1" indent="-3429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CCP membership grew from 40,000 in 1937 to 1.2 million in 1945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791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The People’s Liberation Army (late-1940s)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8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97" y="4477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Chinese Communist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600200"/>
            <a:ext cx="4945865" cy="50677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CCP gained even more support by doing the following in areas it controlled: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Reduced rents, taxes, and interest rates for peasants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Taught literacy to adults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Mobilized women for the struggle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Encouraged peasants to fight back against their landlords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4030"/>
          <a:stretch>
            <a:fillRect/>
          </a:stretch>
        </p:blipFill>
        <p:spPr bwMode="auto">
          <a:xfrm>
            <a:off x="152400" y="18288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62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Chinese Communist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286" y="1767315"/>
            <a:ext cx="4762066" cy="4867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 1949, 4 years after WWII, the CCP swept to victory over the Nationalist Party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Most of the Nationalist Party’s leaders fled to Taiwan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New leader of communist China = Mao Zedong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0169"/>
          <a:stretch>
            <a:fillRect/>
          </a:stretch>
        </p:blipFill>
        <p:spPr bwMode="auto">
          <a:xfrm>
            <a:off x="304800" y="19050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54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986171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Building Socialism in China and the Soviet Union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Building Socialism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417638"/>
            <a:ext cx="4995992" cy="52335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step in building socialism = modernization and industrialization of their “backward societies”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Simultaneously wanted to eliminate inequalities of class and gender, prevent the growth of new inequalities as they modernized, and promote values of selflessness and collectivism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order to do this, government had to be completely dominated by the Communist Party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34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Building Socialism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778" y="1417638"/>
            <a:ext cx="5112955" cy="49494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Communist governments in China and the Soviet Union, therefore, became totalitarian: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Other political parties forbidden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Government controlled almost the entire economy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Government ensured that the arts, education and media conformed to approved ways of thinking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Organizations for women, workers, students, and professional groups operated under party control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657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4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859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Communist Feminism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302" y="1888405"/>
            <a:ext cx="4225497" cy="423775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Both communist regimes took steps to liberate and mobilize their women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State-directed women’s initiatives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0385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A man and woman working side-by-side as power plant operators in the Soviet Union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30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Communist Feminism in the USSR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689" y="1219944"/>
            <a:ext cx="5280044" cy="53644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As a result of laws and decrees passed by the Soviet Union: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Women were granted full legal and political equality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Divorce was legalized and made easier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Abortions were legalized and made easier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Marriage became a civil procedure among freely consenting adults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Illegitimacy was abolished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Women no longer had to take their husbands’ last names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Pregnancy leave for employed women was mandated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Women were actively mobilized as industrial workers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73379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Soviet women reading and studying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7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Communist Feminism in China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360" y="1417638"/>
            <a:ext cx="5129663" cy="48993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Marriage Law of 1950 in China implemented: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choice in marriage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Relatively easy divorce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end of concubines and child marriages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Permission for widows to remarry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Equal property rights for men and women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Chinese women also became more involved in industrial production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505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2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Communist Feminism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417638"/>
            <a:ext cx="4962574" cy="49494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Problems for women: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Still expected to take care of the children and the housework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now had the double burden of that PLUS paid employment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Women appeared only very rarely in the top political leadership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Communist feminism did not continue and faded within a decade of its beginning in each country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81400" cy="46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99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Review: Collapse of the Imperial System in China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1911 = End of the last (Qing) dynasty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1912 = China became the Republic of China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Republic of China ruled from 1912 until 1949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president of the Republic of China = Sun </a:t>
            </a:r>
            <a:r>
              <a:rPr lang="en-US" dirty="0" err="1" smtClean="0">
                <a:solidFill>
                  <a:schemeClr val="bg1"/>
                </a:solidFill>
              </a:rPr>
              <a:t>Yat-sen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3746500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4572000"/>
            <a:ext cx="1371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Socialism in the Countryside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831" y="1417638"/>
            <a:ext cx="4762065" cy="48993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en-US" baseline="30000" dirty="0" smtClean="0">
                <a:solidFill>
                  <a:srgbClr val="FFFFFF"/>
                </a:solidFill>
              </a:rPr>
              <a:t>st</a:t>
            </a:r>
            <a:r>
              <a:rPr lang="en-US" dirty="0" smtClean="0">
                <a:solidFill>
                  <a:srgbClr val="FFFFFF"/>
                </a:solidFill>
              </a:rPr>
              <a:t> stage of socialism in the countryside = involved taking over landlords’ estates and redistributing that land equally among the peasants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</a:rPr>
              <a:t>nd</a:t>
            </a:r>
            <a:r>
              <a:rPr lang="en-US" dirty="0" smtClean="0">
                <a:solidFill>
                  <a:srgbClr val="FFFFFF"/>
                </a:solidFill>
              </a:rPr>
              <a:t> stage of socialism in the countryside = collectivization of agriculture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Designed to completely end private property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4054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567766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48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30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Collectivization in China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852" y="1370348"/>
            <a:ext cx="5280045" cy="521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Peaceful process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due to the close relationship between the CCP and the peasantry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/>
              </a:rPr>
              <a:t>“Great Leap Forward” in the late-1950s = an effort to mobilize China’s population for rapid development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Created “people’s communes”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Designed to move toward a more fully communist society with more social equality and collective living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Massive famine caused by administrative chaos and bad weather killed 20 million Chinese between 1959 and 1962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Some communes had up to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2,000 households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5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Collectivization in the Soviet Union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525" y="1417638"/>
            <a:ext cx="5213207" cy="52335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Much more violent process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Soviet communists did not have much support in the countryside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Peasants were forced into collective farms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lot of resistance from the peasants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example: </a:t>
            </a:r>
            <a:r>
              <a:rPr lang="en-US" dirty="0" smtClean="0">
                <a:solidFill>
                  <a:schemeClr val="bg1"/>
                </a:solidFill>
              </a:rPr>
              <a:t>many of them slaughtered and consumed hundreds of thousands of animals because they didn’t want to surrender them to the collectives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Terrible famine ensued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caused about 5 million deaths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524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Victims of the Famine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1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Communism and Industrial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95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China used the same model for industrial development that the Soviet Union had developed decades earlier: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series of five-year plans = brought all agricultural and industrial production under government control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 ownership of property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Priority = heavy industry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Massive mobilization of the nation’s human and material resources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five_year_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5052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Poster highlighting industrialization in the Soviet Union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Pros &amp; Cons of Industrial Development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(In both China &amp; the Soviet Union)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</a:rPr>
              <a:t>Pros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Increased literacy rates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educational opportunities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social mobility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</a:rPr>
              <a:t>Cons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Rapid urbanization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Exploitation of the countryside to provide resources for industries in the cities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Growth of a bureaucratic and technological elite class with more privileges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Responses to these Social Outcomes: Joseph Stalin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86200" y="1600200"/>
            <a:ext cx="5105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Largely accepted these outcomes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Stalin had created a conservative society that had abandoned much of its revolutionary legacy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Commitment to full equality = abandoned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Endorsed: Russian patriotism, traditional family values, individual competition, and differences in wages to stimulate production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Responses to these Social Outcomes: Mao Zedong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81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Did </a:t>
            </a:r>
            <a:r>
              <a:rPr lang="en-US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accept these outcomes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continuously strove to combat these inevitabilities of industrialization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Tried to preserve the “revolutionary spirit” of China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Mid-1960s = launched the Great Proletarian Cultural Revolution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Designed to combat the capitalist elements that had “infiltrated” China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276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Cultural Revolution (1966-1976)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47800"/>
            <a:ext cx="4953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campaign against the “Four Olds” = old thoughts, old culture, old habits, and old customs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Message = revolution and rebellion is </a:t>
            </a:r>
            <a:r>
              <a:rPr lang="en-US" u="sng" dirty="0" smtClean="0">
                <a:solidFill>
                  <a:schemeClr val="bg1"/>
                </a:solidFill>
              </a:rPr>
              <a:t>good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Wanted to put “intellectuals” in their place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schools were shut down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Wanted to establish a more equitable society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Brought healthcare, education, and rural industrialization to the countryside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e03-712"/>
          <p:cNvPicPr>
            <a:picLocks noChangeAspect="1" noChangeArrowheads="1"/>
          </p:cNvPicPr>
          <p:nvPr/>
        </p:nvPicPr>
        <p:blipFill>
          <a:blip r:embed="rId2" cstate="print"/>
          <a:srcRect r="-427" b="6779"/>
          <a:stretch>
            <a:fillRect/>
          </a:stretch>
        </p:blipFill>
        <p:spPr>
          <a:xfrm>
            <a:off x="152400" y="1524000"/>
            <a:ext cx="38100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Search for Enemies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105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Mao Zedong = convinced that many within the Communist Party had been “seduced” by capitalist values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Called for rebellion against Communist Party itself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Guards = students and other young people that responded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Guards attacked local party and government officials, teachers, intellectuals, factory managers, and others they defined as “enemies” that had embraced capitalism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DSC00592"/>
          <p:cNvPicPr>
            <a:picLocks noChangeAspect="1" noChangeArrowheads="1"/>
          </p:cNvPicPr>
          <p:nvPr/>
        </p:nvPicPr>
        <p:blipFill>
          <a:blip r:embed="rId2" cstate="print">
            <a:lum bright="24000" contrast="48000"/>
          </a:blip>
          <a:srcRect t="11594" b="7246"/>
          <a:stretch>
            <a:fillRect/>
          </a:stretch>
        </p:blipFill>
        <p:spPr>
          <a:xfrm>
            <a:off x="228600" y="1600200"/>
            <a:ext cx="35052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Search for Enemies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5029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Stalin used secret police to find “enemies” within the Soviet Union and his own Communist Party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Late 1930s = “The Terror” or “The Great Purges”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millions of people were arrested for treason/disloyalty (usually in the dead of night)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Tried and sentenced either to death or to long years in harsh and remote labor camps, known as the “gulag”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gu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8100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Workers at a Soviet Labor Camp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Warlords in the 1920s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1916 – 1928 = China’s central government fractured and various warlords ruled different sections of China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(Like Yuan Shi-</a:t>
            </a:r>
            <a:r>
              <a:rPr lang="en-US" dirty="0" err="1" smtClean="0">
                <a:solidFill>
                  <a:schemeClr val="bg1"/>
                </a:solidFill>
              </a:rPr>
              <a:t>kai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warlord"/>
          <p:cNvPicPr>
            <a:picLocks noChangeAspect="1" noChangeArrowheads="1"/>
          </p:cNvPicPr>
          <p:nvPr/>
        </p:nvPicPr>
        <p:blipFill>
          <a:blip r:embed="rId2" cstate="print"/>
          <a:srcRect l="2055"/>
          <a:stretch>
            <a:fillRect/>
          </a:stretch>
        </p:blipFill>
        <p:spPr>
          <a:xfrm>
            <a:off x="1066800" y="1524001"/>
            <a:ext cx="2895599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chin1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657600"/>
            <a:ext cx="2819400" cy="304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038600" y="4114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China in 1924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71800" y="5867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Search for Enemies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886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Stalin had close to 1 million people executed between 1936 and 1941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5 million were sent to the gulag, where they died in appalling numbers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Throughout Stalin’s entire dictatorship, approximately 20 million people died in the Soviet Union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belbaltlag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683013" cy="2819400"/>
          </a:xfrm>
          <a:prstGeom prst="rect">
            <a:avLst/>
          </a:prstGeom>
          <a:noFill/>
        </p:spPr>
      </p:pic>
      <p:pic>
        <p:nvPicPr>
          <p:cNvPr id="5" name="Picture 5" descr="EmaciatedBod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422421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Nationalist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1928 = The Nationalist Party gained control of China and reestablished a unified central government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Under the leadership of </a:t>
            </a:r>
            <a:r>
              <a:rPr lang="en-US" dirty="0" err="1" smtClean="0">
                <a:solidFill>
                  <a:schemeClr val="bg1"/>
                </a:solidFill>
              </a:rPr>
              <a:t>Chian</a:t>
            </a:r>
            <a:r>
              <a:rPr lang="en-US" dirty="0" smtClean="0">
                <a:solidFill>
                  <a:schemeClr val="bg1"/>
                </a:solidFill>
              </a:rPr>
              <a:t> Kai-shek = a military officer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 led the Nationalist Party until 1949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jian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152400" y="1600200"/>
            <a:ext cx="3810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Nationalist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638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Promoted modern development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Railroads, banking, airline services,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 #1: Impacts of these achievements only in the cities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rural areas (where most of the population lived) were still impoverished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Problem #2: Left the Nationalist Party with a limited base of support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Urban elites; rural landlords; Western powers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124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Chiang Kai-shek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Nationalist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6996" y="1600200"/>
            <a:ext cx="4812192" cy="46499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Constantly faced opposition from the newly developed Chinese Communist Party (CCP)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Founded in 1921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Grew enormously over the next 28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Found a charismatic leader in Mao Zedong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25.jpg (1951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36576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62484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Mao Zedong as a young revolutionary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1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Nationalist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884" y="1600200"/>
            <a:ext cx="4392587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1927 = Nationalist Party chased the CCP out of China’s cities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CCP developed a new strategy = appeal to China’s peasants for support</a:t>
            </a:r>
          </a:p>
        </p:txBody>
      </p:sp>
      <p:pic>
        <p:nvPicPr>
          <p:cNvPr id="4" name="Picture 2" descr="map_22_02_rise_of_commu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46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3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Chinese Communist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435" y="1417637"/>
            <a:ext cx="5346880" cy="498288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Slowly gained the respect and support of the peasants by: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Using guerrilla warfare tactics against the Nationalist Party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Experimenting with land reform in areas under communist control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Efforts to empower women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Creation of a communist military force to protect against Nationalist Party attacks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333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41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Chinese Communist Guerrillas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0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01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Chinese Communist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97" y="1417638"/>
            <a:ext cx="4995991" cy="49160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CCP gained an enormous amount of support during Japan’s brutal invasion of China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Nationalist Party lost control over most of China and was forced to retreat to the interior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Nationalist Party seemed more concerned with eliminating the CCP than fighting Japan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Japanese Invasion of China, 1937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8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1507</Words>
  <Application>Microsoft Macintosh PowerPoint</Application>
  <PresentationFormat>On-screen Show (4:3)</PresentationFormat>
  <Paragraphs>165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Communist Revolution in China</vt:lpstr>
      <vt:lpstr>Review: Collapse of the Imperial System in China</vt:lpstr>
      <vt:lpstr>Warlords in the 1920s</vt:lpstr>
      <vt:lpstr>The Nationalist Party</vt:lpstr>
      <vt:lpstr>The Nationalist Party</vt:lpstr>
      <vt:lpstr>The Nationalist Party</vt:lpstr>
      <vt:lpstr>The Nationalist Party</vt:lpstr>
      <vt:lpstr>Chinese Communist Party</vt:lpstr>
      <vt:lpstr>Chinese Communist Party</vt:lpstr>
      <vt:lpstr>Chinese Communist Party</vt:lpstr>
      <vt:lpstr>Chinese Communist Party</vt:lpstr>
      <vt:lpstr>Chinese Communist Party</vt:lpstr>
      <vt:lpstr>Building Socialism in China and the Soviet Union</vt:lpstr>
      <vt:lpstr>Building Socialism</vt:lpstr>
      <vt:lpstr>Building Socialism</vt:lpstr>
      <vt:lpstr>Communist Feminism</vt:lpstr>
      <vt:lpstr>Communist Feminism in the USSR</vt:lpstr>
      <vt:lpstr>Communist Feminism in China</vt:lpstr>
      <vt:lpstr>Communist Feminism</vt:lpstr>
      <vt:lpstr>Socialism in the Countryside</vt:lpstr>
      <vt:lpstr>Collectivization in China</vt:lpstr>
      <vt:lpstr>Collectivization in the Soviet Union</vt:lpstr>
      <vt:lpstr>Communism and Industrial Development</vt:lpstr>
      <vt:lpstr>Pros &amp; Cons of Industrial Development (In both China &amp; the Soviet Union)</vt:lpstr>
      <vt:lpstr>Responses to these Social Outcomes: Joseph Stalin</vt:lpstr>
      <vt:lpstr>Responses to these Social Outcomes: Mao Zedong</vt:lpstr>
      <vt:lpstr>The Cultural Revolution (1966-1976)</vt:lpstr>
      <vt:lpstr>The Search for Enemies</vt:lpstr>
      <vt:lpstr>The Search for Enemies</vt:lpstr>
      <vt:lpstr>The Search for Enemies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Communist Revolution in China</dc:title>
  <dc:creator>GSCS</dc:creator>
  <cp:lastModifiedBy>Cherry Creek</cp:lastModifiedBy>
  <cp:revision>24</cp:revision>
  <dcterms:created xsi:type="dcterms:W3CDTF">2012-04-05T21:14:50Z</dcterms:created>
  <dcterms:modified xsi:type="dcterms:W3CDTF">2014-04-14T03:55:52Z</dcterms:modified>
</cp:coreProperties>
</file>