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7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822FB-E38C-486A-9D56-658AE47EA6DF}"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264E2-FCD7-4BFE-8DA7-5D414CE500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24AF896-3FB5-4528-B60D-3D624B4BDA59}" type="datetime1">
              <a:rPr lang="en-US" smtClean="0"/>
              <a:pPr/>
              <a:t>6/22/2010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E299773-85CC-4E0E-9344-956E219857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5D645C-0D9C-4945-9B45-9FEB3F5BA696}" type="datetime1">
              <a:rPr lang="en-US" smtClean="0"/>
              <a:pPr/>
              <a:t>6/22/2010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8E299773-85CC-4E0E-9344-956E219857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35028-99A0-4DA6-8E73-53F975E59FCC}" type="datetime1">
              <a:rPr lang="en-US" smtClean="0"/>
              <a:pPr/>
              <a:t>6/22/2010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8E299773-85CC-4E0E-9344-956E219857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9D9A029-1AD7-459B-A498-7316C55974E3}" type="datetime1">
              <a:rPr lang="en-US" smtClean="0"/>
              <a:pPr/>
              <a:t>6/22/2010</a:t>
            </a:fld>
            <a:endParaRPr lang="en-US"/>
          </a:p>
        </p:txBody>
      </p:sp>
      <p:sp>
        <p:nvSpPr>
          <p:cNvPr id="9" name="Slide Number Placeholder 8"/>
          <p:cNvSpPr>
            <a:spLocks noGrp="1"/>
          </p:cNvSpPr>
          <p:nvPr>
            <p:ph type="sldNum" sz="quarter" idx="15"/>
          </p:nvPr>
        </p:nvSpPr>
        <p:spPr/>
        <p:txBody>
          <a:bodyPr rtlCol="0"/>
          <a:lstStyle/>
          <a:p>
            <a:fld id="{8E299773-85CC-4E0E-9344-956E219857E0}"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19A52FC-E2E3-4417-A995-7DB7CA947EBC}" type="datetime1">
              <a:rPr lang="en-US" smtClean="0"/>
              <a:pPr/>
              <a:t>6/22/2010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E299773-85CC-4E0E-9344-956E219857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DF422D-701C-4A6D-8D0C-6FCDE49878C9}" type="datetime1">
              <a:rPr lang="en-US" smtClean="0"/>
              <a:pPr/>
              <a:t>6/22/2010</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8E299773-85CC-4E0E-9344-956E219857E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BFEDEC4-F8F0-46CF-8C5A-0AE006318A39}" type="datetime1">
              <a:rPr lang="en-US" smtClean="0"/>
              <a:pPr/>
              <a:t>6/22/2010</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8E299773-85CC-4E0E-9344-956E219857E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3065966-DCF4-4025-BE88-4EAD8A692181}" type="datetime1">
              <a:rPr lang="en-US" smtClean="0"/>
              <a:pPr/>
              <a:t>6/22/2010</a:t>
            </a:fld>
            <a:endParaRPr lang="en-US"/>
          </a:p>
        </p:txBody>
      </p:sp>
      <p:sp>
        <p:nvSpPr>
          <p:cNvPr id="7" name="Slide Number Placeholder 6"/>
          <p:cNvSpPr>
            <a:spLocks noGrp="1"/>
          </p:cNvSpPr>
          <p:nvPr>
            <p:ph type="sldNum" sz="quarter" idx="11"/>
          </p:nvPr>
        </p:nvSpPr>
        <p:spPr/>
        <p:txBody>
          <a:bodyPr rtlCol="0"/>
          <a:lstStyle/>
          <a:p>
            <a:fld id="{8E299773-85CC-4E0E-9344-956E219857E0}"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CEC4E-E4CF-4011-952B-F4DB6B50B030}" type="datetime1">
              <a:rPr lang="en-US" smtClean="0"/>
              <a:pPr/>
              <a:t>6/22/2010</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8E299773-85CC-4E0E-9344-956E219857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0B889C1-ACB7-4617-B1BA-D937B953FB97}" type="datetime1">
              <a:rPr lang="en-US" smtClean="0"/>
              <a:pPr/>
              <a:t>6/22/2010</a:t>
            </a:fld>
            <a:endParaRPr lang="en-US"/>
          </a:p>
        </p:txBody>
      </p:sp>
      <p:sp>
        <p:nvSpPr>
          <p:cNvPr id="22" name="Slide Number Placeholder 21"/>
          <p:cNvSpPr>
            <a:spLocks noGrp="1"/>
          </p:cNvSpPr>
          <p:nvPr>
            <p:ph type="sldNum" sz="quarter" idx="15"/>
          </p:nvPr>
        </p:nvSpPr>
        <p:spPr/>
        <p:txBody>
          <a:bodyPr rtlCol="0"/>
          <a:lstStyle/>
          <a:p>
            <a:fld id="{8E299773-85CC-4E0E-9344-956E219857E0}"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EDBB2E4-66BB-415E-9591-1D3D7D8FA6C9}" type="datetime1">
              <a:rPr lang="en-US" smtClean="0"/>
              <a:pPr/>
              <a:t>6/22/2010</a:t>
            </a:fld>
            <a:endParaRPr lang="en-US"/>
          </a:p>
        </p:txBody>
      </p:sp>
      <p:sp>
        <p:nvSpPr>
          <p:cNvPr id="18" name="Slide Number Placeholder 17"/>
          <p:cNvSpPr>
            <a:spLocks noGrp="1"/>
          </p:cNvSpPr>
          <p:nvPr>
            <p:ph type="sldNum" sz="quarter" idx="11"/>
          </p:nvPr>
        </p:nvSpPr>
        <p:spPr/>
        <p:txBody>
          <a:bodyPr rtlCol="0"/>
          <a:lstStyle/>
          <a:p>
            <a:fld id="{8E299773-85CC-4E0E-9344-956E219857E0}"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E3C9CE-D310-4786-BC96-A4A3AB541752}" type="datetime1">
              <a:rPr lang="en-US" smtClean="0"/>
              <a:pPr/>
              <a:t>6/22/2010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E299773-85CC-4E0E-9344-956E219857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orpisworld.com/Quotes/George2.jpg"/>
          <p:cNvPicPr>
            <a:picLocks noChangeAspect="1" noChangeArrowheads="1"/>
          </p:cNvPicPr>
          <p:nvPr/>
        </p:nvPicPr>
        <p:blipFill>
          <a:blip r:embed="rId2"/>
          <a:srcRect/>
          <a:stretch>
            <a:fillRect/>
          </a:stretch>
        </p:blipFill>
        <p:spPr bwMode="auto">
          <a:xfrm>
            <a:off x="0" y="3048000"/>
            <a:ext cx="3905250" cy="3810000"/>
          </a:xfrm>
          <a:prstGeom prst="rect">
            <a:avLst/>
          </a:prstGeom>
          <a:noFill/>
        </p:spPr>
      </p:pic>
      <p:sp>
        <p:nvSpPr>
          <p:cNvPr id="5" name="Cloud Callout 4"/>
          <p:cNvSpPr/>
          <p:nvPr/>
        </p:nvSpPr>
        <p:spPr>
          <a:xfrm>
            <a:off x="3810000" y="381000"/>
            <a:ext cx="4800600" cy="2895600"/>
          </a:xfrm>
          <a:prstGeom prst="cloudCallout">
            <a:avLst>
              <a:gd name="adj1" fmla="val -40458"/>
              <a:gd name="adj2" fmla="val 75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t>“Revolutions have never lightened the burden of tyranny: they have only shifted it to another shoulder”</a:t>
            </a:r>
            <a:endParaRPr lang="en-US" sz="2000" b="1" dirty="0"/>
          </a:p>
        </p:txBody>
      </p:sp>
      <p:sp>
        <p:nvSpPr>
          <p:cNvPr id="6" name="TextBox 5"/>
          <p:cNvSpPr txBox="1"/>
          <p:nvPr/>
        </p:nvSpPr>
        <p:spPr>
          <a:xfrm>
            <a:off x="4114800" y="6248400"/>
            <a:ext cx="2549096" cy="369332"/>
          </a:xfrm>
          <a:prstGeom prst="rect">
            <a:avLst/>
          </a:prstGeom>
          <a:noFill/>
        </p:spPr>
        <p:txBody>
          <a:bodyPr wrap="none" rtlCol="0">
            <a:spAutoFit/>
          </a:bodyPr>
          <a:lstStyle/>
          <a:p>
            <a:r>
              <a:rPr lang="en-US" dirty="0" smtClean="0"/>
              <a:t>George Bernard Shaw</a:t>
            </a:r>
            <a:endParaRPr lang="en-US" dirty="0"/>
          </a:p>
        </p:txBody>
      </p:sp>
      <p:sp>
        <p:nvSpPr>
          <p:cNvPr id="7" name="Footer Placeholder 6"/>
          <p:cNvSpPr>
            <a:spLocks noGrp="1"/>
          </p:cNvSpPr>
          <p:nvPr>
            <p:ph type="ftr" sz="quarter" idx="16"/>
          </p:nvPr>
        </p:nvSpPr>
        <p:spPr/>
        <p:txBody>
          <a:bodyPr/>
          <a:lstStyle/>
          <a:p>
            <a:r>
              <a:rPr lang="en-US" smtClean="0"/>
              <a:t>E. Napp</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while the United States was the Western world’s most exuberant democracy in the nineteenth century, Russia remained the sole outpost of absolute monarchy</a:t>
            </a:r>
          </a:p>
          <a:p>
            <a:r>
              <a:rPr lang="en-US" dirty="0" smtClean="0"/>
              <a:t>At the beginning of the twentieth century, Russia still had no national parliament, no legal political parties, and no nationwide elections</a:t>
            </a:r>
          </a:p>
          <a:p>
            <a:r>
              <a:rPr lang="en-US" dirty="0" smtClean="0"/>
              <a:t>The tsar, answerable to God alone, ruled unchecked</a:t>
            </a:r>
          </a:p>
          <a:p>
            <a:r>
              <a:rPr lang="en-US" dirty="0" smtClean="0"/>
              <a:t>Russian society was dominated by a titled nobility of various ranks</a:t>
            </a:r>
          </a:p>
          <a:p>
            <a:r>
              <a:rPr lang="en-US" dirty="0" smtClean="0"/>
              <a:t>Until 1861, most Russians were peasant serfs, bound to the estates of their masters, subject to sale, greatly exploited, and largely at the mercy of their owners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4578" name="Picture 2" descr="http://upload.wikimedia.org/wikipedia/commons/3/3e/Yuriev_day.jpg"/>
          <p:cNvPicPr>
            <a:picLocks noChangeAspect="1" noChangeArrowheads="1"/>
          </p:cNvPicPr>
          <p:nvPr/>
        </p:nvPicPr>
        <p:blipFill>
          <a:blip r:embed="rId2" cstate="print"/>
          <a:srcRect/>
          <a:stretch>
            <a:fillRect/>
          </a:stretch>
        </p:blipFill>
        <p:spPr bwMode="auto">
          <a:xfrm>
            <a:off x="7028762" y="3124200"/>
            <a:ext cx="2115238"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In Russia, serfdom approximated slavery.  A vast gulf separated these two classes.  Many nobles were highly Westernized, some speaking French better than Russian, whereas serfs were steeped in a version of Orthodox Christianity that incorporated pre-Christian spirits, spells, curses, and magic.</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3554" name="Picture 2" descr="https://tspace.library.utoronto.ca/citd/RussianHeritage/7.GR/SCMEDIA/7.%20pl.242.gif"/>
          <p:cNvPicPr>
            <a:picLocks noChangeAspect="1" noChangeArrowheads="1"/>
          </p:cNvPicPr>
          <p:nvPr/>
        </p:nvPicPr>
        <p:blipFill>
          <a:blip r:embed="rId2"/>
          <a:srcRect/>
          <a:stretch>
            <a:fillRect/>
          </a:stretch>
        </p:blipFill>
        <p:spPr bwMode="auto">
          <a:xfrm>
            <a:off x="2246202" y="2971800"/>
            <a:ext cx="5830997" cy="367412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 autocratic Russia, change was far more initiated by the state in its continuing efforts to catch up with the more powerful and innovative states of Europe </a:t>
            </a:r>
          </a:p>
          <a:p>
            <a:r>
              <a:rPr lang="en-US" dirty="0" smtClean="0"/>
              <a:t>Peter the Great (reigned 1689-1725) was an early example of this</a:t>
            </a:r>
          </a:p>
          <a:p>
            <a:r>
              <a:rPr lang="en-US" dirty="0" smtClean="0"/>
              <a:t>Peter enlarged and modernized Russia’s military forces, established a new educational system for the sons of noblemen, and organized dozens of manufacturing enterprises</a:t>
            </a:r>
          </a:p>
          <a:p>
            <a:r>
              <a:rPr lang="en-US" dirty="0" smtClean="0"/>
              <a:t>Russian nobles were instructed to dress in European styles and to shave their sacred and much-revered beards</a:t>
            </a:r>
          </a:p>
          <a:p>
            <a:r>
              <a:rPr lang="en-US" dirty="0" smtClean="0"/>
              <a:t>The newly created capital of St. Petersburg was to be Russia’s “window on the west”</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2530" name="Picture 2" descr="http://tars.rollins.edu/Foreign_Lang/Russian/Lubok/barber.jpg"/>
          <p:cNvPicPr>
            <a:picLocks noChangeAspect="1" noChangeArrowheads="1"/>
          </p:cNvPicPr>
          <p:nvPr/>
        </p:nvPicPr>
        <p:blipFill>
          <a:blip r:embed="rId2"/>
          <a:srcRect/>
          <a:stretch>
            <a:fillRect/>
          </a:stretch>
        </p:blipFill>
        <p:spPr bwMode="auto">
          <a:xfrm>
            <a:off x="7581515" y="3505200"/>
            <a:ext cx="1562485" cy="1905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One of Peter’s successors, Catherine the Great (reigned 1762-1796), continued Peter’s efforts to modernize and westernize Russia.  The tsarina viewed herself as an heir to the European Enlightenment.  However, Catherine would not part with her absolute power and ruled as an Enlightened Despot.</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1506" name="Picture 2" descr="http://gentlewindsbolognese.com/Portals/0/images/482px-Antropov_CatherineII.jpg"/>
          <p:cNvPicPr>
            <a:picLocks noChangeAspect="1" noChangeArrowheads="1"/>
          </p:cNvPicPr>
          <p:nvPr/>
        </p:nvPicPr>
        <p:blipFill>
          <a:blip r:embed="rId2"/>
          <a:srcRect/>
          <a:stretch>
            <a:fillRect/>
          </a:stretch>
        </p:blipFill>
        <p:spPr bwMode="auto">
          <a:xfrm>
            <a:off x="4038600" y="2676525"/>
            <a:ext cx="3362075" cy="41814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State-directed change continued in the nineteenth century with the freeing of the serfs in 1861, an action stimulated by military defeat at the hands of the British and French in the Crimean War (1854-1856)</a:t>
            </a:r>
          </a:p>
          <a:p>
            <a:r>
              <a:rPr lang="en-US" dirty="0" smtClean="0"/>
              <a:t>To many thoughtful Russians, serfdom seemed incompatible with modern civilization</a:t>
            </a:r>
          </a:p>
          <a:p>
            <a:r>
              <a:rPr lang="en-US" dirty="0" smtClean="0"/>
              <a:t>Thus, beginning in the 1860s, Russia began a program of industrial development, which was more heavily directed by the state than in Western Europe or the United States</a:t>
            </a:r>
          </a:p>
          <a:p>
            <a:r>
              <a:rPr lang="en-US" dirty="0" smtClean="0"/>
              <a:t>By the 1890s, Russia’s Industrial Revolution was launched and growing rapidly</a:t>
            </a:r>
          </a:p>
          <a:p>
            <a:r>
              <a:rPr lang="en-US" dirty="0" smtClean="0"/>
              <a:t>It focused particularly on railroads and heavy industry and was fueled by a substantial amount of foreign investment</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482" name="Picture 2" descr="http://www.remmick.org/Borodino.Bess.History/AlexII_pict1-.jpg"/>
          <p:cNvPicPr>
            <a:picLocks noChangeAspect="1" noChangeArrowheads="1"/>
          </p:cNvPicPr>
          <p:nvPr/>
        </p:nvPicPr>
        <p:blipFill>
          <a:blip r:embed="rId2"/>
          <a:srcRect/>
          <a:stretch>
            <a:fillRect/>
          </a:stretch>
        </p:blipFill>
        <p:spPr bwMode="auto">
          <a:xfrm>
            <a:off x="7709243" y="0"/>
            <a:ext cx="1434757" cy="1676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By 1900, Russia ranked fourth in the world in steel production and had major industries in coal, textiles, and oil.  Its industrial enterprises, still modest in comparison to those of Europe, were concentrated in a few major cities – Moscow, St. Petersburg, and Kiev – and took place in factories far larger than in most of Western Europe.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9458" name="Picture 2" descr="http://www.traderscity.com/board/userpix42/28298-steam-coal-russian-russia-kusbass-1.jpg"/>
          <p:cNvPicPr>
            <a:picLocks noChangeAspect="1" noChangeArrowheads="1"/>
          </p:cNvPicPr>
          <p:nvPr/>
        </p:nvPicPr>
        <p:blipFill>
          <a:blip r:embed="rId2"/>
          <a:srcRect/>
          <a:stretch>
            <a:fillRect/>
          </a:stretch>
        </p:blipFill>
        <p:spPr bwMode="auto">
          <a:xfrm>
            <a:off x="4876800" y="3733800"/>
            <a:ext cx="2857500" cy="2628900"/>
          </a:xfrm>
          <a:prstGeom prst="rect">
            <a:avLst/>
          </a:prstGeom>
          <a:noFill/>
        </p:spPr>
      </p:pic>
      <p:pic>
        <p:nvPicPr>
          <p:cNvPr id="19460" name="Picture 4" descr="http://upload.wikimedia.org/wikipedia/commons/5/50/Moscow,_1900s_kids_digging_on_Ilyinka_Street.jpg"/>
          <p:cNvPicPr>
            <a:picLocks noChangeAspect="1" noChangeArrowheads="1"/>
          </p:cNvPicPr>
          <p:nvPr/>
        </p:nvPicPr>
        <p:blipFill>
          <a:blip r:embed="rId3"/>
          <a:srcRect/>
          <a:stretch>
            <a:fillRect/>
          </a:stretch>
        </p:blipFill>
        <p:spPr bwMode="auto">
          <a:xfrm>
            <a:off x="1371600" y="2959162"/>
            <a:ext cx="3276600" cy="38988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All of this contributed to the explosive social outcomes of Russian industrialization</a:t>
            </a:r>
          </a:p>
          <a:p>
            <a:r>
              <a:rPr lang="en-US" dirty="0" smtClean="0"/>
              <a:t>A growing middle class of businessmen and professionals increasingly took shape</a:t>
            </a:r>
          </a:p>
          <a:p>
            <a:r>
              <a:rPr lang="en-US" dirty="0" smtClean="0"/>
              <a:t>Many in the middle class objected to the conservatism of tsarist Russia and sought a greater role in political life</a:t>
            </a:r>
          </a:p>
          <a:p>
            <a:r>
              <a:rPr lang="en-US" dirty="0" smtClean="0"/>
              <a:t>But they were also dependent on the state for contracts and jobs and were required to suppress the growing radicalism of the workers, a radicalism which they feared</a:t>
            </a:r>
          </a:p>
          <a:p>
            <a:r>
              <a:rPr lang="en-US" dirty="0" smtClean="0"/>
              <a:t>Although factory workers constituted only about 5 percent of Russia’s total population, they quickly developed an unusually radical class consciousness, based on harsh conditions and the absence of any legal outlet for grievances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8434" name="Picture 2" descr="http://bp3.blogger.com/_6B8tPuW7TwQ/RudxM5GfDgI/AAAAAAAACng/gcK_Ls0kJOE/s400/imprus.jpg"/>
          <p:cNvPicPr>
            <a:picLocks noChangeAspect="1" noChangeArrowheads="1"/>
          </p:cNvPicPr>
          <p:nvPr/>
        </p:nvPicPr>
        <p:blipFill>
          <a:blip r:embed="rId2"/>
          <a:srcRect/>
          <a:stretch>
            <a:fillRect/>
          </a:stretch>
        </p:blipFill>
        <p:spPr bwMode="auto">
          <a:xfrm>
            <a:off x="7086601" y="587311"/>
            <a:ext cx="2057400" cy="13938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Until 1897, a thirteen-hour working day was common.  Ruthless discipline and overt disrespect from supervisors created resentment, while life in large and unsanitary barracks added to workers’ sense of injustice.  In the absence of legal unions or political parties, these grievances often erupted in the form of large-scale strikes.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7410" name="Picture 2" descr="http://libcom.org/files/images/library/putilov-workers%5B1%5D.jpg"/>
          <p:cNvPicPr>
            <a:picLocks noChangeAspect="1" noChangeArrowheads="1"/>
          </p:cNvPicPr>
          <p:nvPr/>
        </p:nvPicPr>
        <p:blipFill>
          <a:blip r:embed="rId2"/>
          <a:srcRect/>
          <a:stretch>
            <a:fillRect/>
          </a:stretch>
        </p:blipFill>
        <p:spPr bwMode="auto">
          <a:xfrm>
            <a:off x="2133600" y="3048000"/>
            <a:ext cx="5366339" cy="3810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 these conditions, a small but growing number of educated Russians found in Marxist socialism a way of understanding the changes they witnessed daily and hope for the future in a revolutionary upheaval of workers</a:t>
            </a:r>
          </a:p>
          <a:p>
            <a:r>
              <a:rPr lang="en-US" dirty="0" smtClean="0"/>
              <a:t>In 1898, they created an illegal Russian Social-Democratic Labor Party</a:t>
            </a:r>
          </a:p>
          <a:p>
            <a:r>
              <a:rPr lang="en-US" dirty="0" smtClean="0"/>
              <a:t>In 1905, following Russia’s defeat in a naval war with Japan, spontaneous insurrection erupted</a:t>
            </a:r>
          </a:p>
          <a:p>
            <a:r>
              <a:rPr lang="en-US" dirty="0" smtClean="0"/>
              <a:t>Workers in Moscow and St. Petersburg went on strike and created their own representative councils called soviets</a:t>
            </a:r>
          </a:p>
          <a:p>
            <a:r>
              <a:rPr lang="en-US" dirty="0" smtClean="0"/>
              <a:t>While the 1905 revolution was brutally suppressed, the tsar was forced to make more substantial reforms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6386" name="Picture 2" descr="russia1905.jpg image by davidbellel"/>
          <p:cNvPicPr>
            <a:picLocks noChangeAspect="1" noChangeArrowheads="1"/>
          </p:cNvPicPr>
          <p:nvPr/>
        </p:nvPicPr>
        <p:blipFill>
          <a:blip r:embed="rId2" cstate="print"/>
          <a:srcRect/>
          <a:stretch>
            <a:fillRect/>
          </a:stretch>
        </p:blipFill>
        <p:spPr bwMode="auto">
          <a:xfrm>
            <a:off x="7467600" y="4267200"/>
            <a:ext cx="1676400" cy="122628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 constitution was granted, trade unions and political parties were legalized, and the election of a national assembly, called the Duma, was allowed.  But by 1914, some 1,250,000 workers, representing about 40 percent of the entire industrial workforce, went out on strike.  Thus, the tsar’s limited political reforms failed to tame the working-class radicalism or to bring social stability to Russia.  In 1906-1907, when a newly elected Duma refused to cooperate with the tsar’s new political system, Tsar Nicholas II twice dissolved the elected body and finally changed the electoral laws to favor the landed nobility.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5362" name="Picture 2" descr="http://www.artsjournal.com/dewey21c/CzarNicholasII.jpg"/>
          <p:cNvPicPr>
            <a:picLocks noChangeAspect="1" noChangeArrowheads="1"/>
          </p:cNvPicPr>
          <p:nvPr/>
        </p:nvPicPr>
        <p:blipFill>
          <a:blip r:embed="rId2"/>
          <a:srcRect/>
          <a:stretch>
            <a:fillRect/>
          </a:stretch>
        </p:blipFill>
        <p:spPr bwMode="auto">
          <a:xfrm>
            <a:off x="4169833" y="5181600"/>
            <a:ext cx="2235200" cy="167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Industrialization progressed differently in different places but nowhere were the variations more apparent than in the United States and Russia</a:t>
            </a:r>
          </a:p>
          <a:p>
            <a:r>
              <a:rPr lang="en-US" dirty="0" smtClean="0"/>
              <a:t>The United States was a young, vigorous, democratic, expanding country, populated largely by people of European descent, along with a substantial number of slaves of African origin</a:t>
            </a:r>
          </a:p>
          <a:p>
            <a:r>
              <a:rPr lang="en-US" dirty="0" smtClean="0"/>
              <a:t>Russia was a country with its Eastern Orthodox Christianity, an autocratic tsar, a huge population of serfs, and an empire stretching across all of northern Asia</a:t>
            </a:r>
          </a:p>
          <a:p>
            <a:r>
              <a:rPr lang="en-US" dirty="0" smtClean="0"/>
              <a:t>American industrialization began in the textile industry of New England during the 1820s but grew explosively in the half century following the Civil War (1861-1865)</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2770" name="Picture 2" descr="http://www.unitedstates-map.info/topo_map_of_usa.jpg"/>
          <p:cNvPicPr>
            <a:picLocks noChangeAspect="1" noChangeArrowheads="1"/>
          </p:cNvPicPr>
          <p:nvPr/>
        </p:nvPicPr>
        <p:blipFill>
          <a:blip r:embed="rId2" cstate="print"/>
          <a:srcRect/>
          <a:stretch>
            <a:fillRect/>
          </a:stretch>
        </p:blipFill>
        <p:spPr bwMode="auto">
          <a:xfrm>
            <a:off x="7756699" y="1219200"/>
            <a:ext cx="1387301" cy="914399"/>
          </a:xfrm>
          <a:prstGeom prst="rect">
            <a:avLst/>
          </a:prstGeom>
          <a:noFill/>
        </p:spPr>
      </p:pic>
      <p:pic>
        <p:nvPicPr>
          <p:cNvPr id="32772" name="Picture 4" descr="http://www.russia-ukraine-travel.com/images/map-russia-world.gif"/>
          <p:cNvPicPr>
            <a:picLocks noChangeAspect="1" noChangeArrowheads="1"/>
          </p:cNvPicPr>
          <p:nvPr/>
        </p:nvPicPr>
        <p:blipFill>
          <a:blip r:embed="rId3"/>
          <a:srcRect/>
          <a:stretch>
            <a:fillRect/>
          </a:stretch>
        </p:blipFill>
        <p:spPr bwMode="auto">
          <a:xfrm>
            <a:off x="7353022" y="3810001"/>
            <a:ext cx="1790978" cy="1066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World War I provided revolutionary groups an opportunity</a:t>
            </a:r>
          </a:p>
          <a:p>
            <a:r>
              <a:rPr lang="en-US" dirty="0" smtClean="0"/>
              <a:t>The enormous hardships of the war, coupled with the tensions of industrialization within an autocratic political system, sparked the Russian Revolution of 1917</a:t>
            </a:r>
          </a:p>
          <a:p>
            <a:r>
              <a:rPr lang="en-US" dirty="0" smtClean="0"/>
              <a:t>This upheaval quickly brought to power the most radical of the socialist groups, the Bolsheviks under the charismatic leadership of Vladimir Ulyanov, better known as Lenin</a:t>
            </a:r>
          </a:p>
          <a:p>
            <a:r>
              <a:rPr lang="en-US" dirty="0" smtClean="0"/>
              <a:t>Only in Russia was industrialization associated with violent social revolution</a:t>
            </a:r>
          </a:p>
          <a:p>
            <a:r>
              <a:rPr lang="en-US" dirty="0" smtClean="0"/>
              <a:t>And only in Russia was a socialist political party, inspired by the teachings of Karl Marx, able to seize power, thus launching the modern world’s first socialist society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4338" name="Picture 2" descr="http://1.bp.blogspot.com/_65fJY6BlFC0/SP9LT4r0ZOI/AAAAAAAAAXc/MMlV9eGEJf8/s400/lenin.jpg"/>
          <p:cNvPicPr>
            <a:picLocks noChangeAspect="1" noChangeArrowheads="1"/>
          </p:cNvPicPr>
          <p:nvPr/>
        </p:nvPicPr>
        <p:blipFill>
          <a:blip r:embed="rId2"/>
          <a:srcRect/>
          <a:stretch>
            <a:fillRect/>
          </a:stretch>
        </p:blipFill>
        <p:spPr bwMode="auto">
          <a:xfrm>
            <a:off x="7696201" y="3093212"/>
            <a:ext cx="1447800" cy="16311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Beyond the world of Europe and North America, only Japan during the Meiji Restoration (1868-1912) underwent a major industrial transformation during the nineteenth century, which was part of that country’s overall response to the threat of European aggression (Commodore Perry’s arrival and the ending of isolationism in Japan).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3314" name="Picture 2" descr="http://japanesehistory.info/mejifactory.jpg"/>
          <p:cNvPicPr>
            <a:picLocks noChangeAspect="1" noChangeArrowheads="1"/>
          </p:cNvPicPr>
          <p:nvPr/>
        </p:nvPicPr>
        <p:blipFill>
          <a:blip r:embed="rId2"/>
          <a:srcRect/>
          <a:stretch>
            <a:fillRect/>
          </a:stretch>
        </p:blipFill>
        <p:spPr bwMode="auto">
          <a:xfrm>
            <a:off x="5029200" y="3048000"/>
            <a:ext cx="2447073" cy="3810000"/>
          </a:xfrm>
          <a:prstGeom prst="rect">
            <a:avLst/>
          </a:prstGeom>
          <a:noFill/>
        </p:spPr>
      </p:pic>
      <p:pic>
        <p:nvPicPr>
          <p:cNvPr id="13316" name="Picture 4" descr="http://japanesehistory.info/tokyo1905a.jpg"/>
          <p:cNvPicPr>
            <a:picLocks noChangeAspect="1" noChangeArrowheads="1"/>
          </p:cNvPicPr>
          <p:nvPr/>
        </p:nvPicPr>
        <p:blipFill>
          <a:blip r:embed="rId3"/>
          <a:srcRect/>
          <a:stretch>
            <a:fillRect/>
          </a:stretch>
        </p:blipFill>
        <p:spPr bwMode="auto">
          <a:xfrm>
            <a:off x="2071878" y="3429000"/>
            <a:ext cx="2804922" cy="3429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However, even in societies that did not experience their own Industrial Revolution, the profound impact of European and North American industrialization was hard to avoid</a:t>
            </a:r>
          </a:p>
          <a:p>
            <a:r>
              <a:rPr lang="en-US" dirty="0" smtClean="0"/>
              <a:t>After independence was achieved in the Spanish colonies, political life was turbulent and unstable in the new countries of Latin America</a:t>
            </a:r>
          </a:p>
          <a:p>
            <a:r>
              <a:rPr lang="en-US" dirty="0" smtClean="0"/>
              <a:t>Conservatives favored centralized authority and sought to maintain the social status quo of the colonial era in alliance with the Catholic Church, which at independence, owned perhaps half of all productive land</a:t>
            </a:r>
          </a:p>
          <a:p>
            <a:r>
              <a:rPr lang="en-US" dirty="0" smtClean="0"/>
              <a:t>Their bitter opponents were liberals, who attacked the Church in the name of the Enlightenment and sought modest social reforms and federalism</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2290" name="Picture 2" descr="http://images.worldgallery.co.uk/i/prints/rw/lg/2/5/Diego-Rivera-El-Vendedor-de-Alcatraces-25747.jpg"/>
          <p:cNvPicPr>
            <a:picLocks noChangeAspect="1" noChangeArrowheads="1"/>
          </p:cNvPicPr>
          <p:nvPr/>
        </p:nvPicPr>
        <p:blipFill>
          <a:blip r:embed="rId2"/>
          <a:srcRect/>
          <a:stretch>
            <a:fillRect/>
          </a:stretch>
        </p:blipFill>
        <p:spPr bwMode="auto">
          <a:xfrm>
            <a:off x="7696199" y="1"/>
            <a:ext cx="1447801" cy="14849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In many countries, conflicts between these factions, often violent, enabled military strong men known as </a:t>
            </a:r>
            <a:r>
              <a:rPr lang="en-US" i="1" dirty="0" smtClean="0"/>
              <a:t>caudillos</a:t>
            </a:r>
            <a:r>
              <a:rPr lang="en-US" dirty="0" smtClean="0"/>
              <a:t> to achieve power as defenders of order and property.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1266" name="Picture 2" descr="http://en.wikivisual.com/images/c/c2/Santaanna1.JPG"/>
          <p:cNvPicPr>
            <a:picLocks noChangeAspect="1" noChangeArrowheads="1"/>
          </p:cNvPicPr>
          <p:nvPr/>
        </p:nvPicPr>
        <p:blipFill>
          <a:blip r:embed="rId2"/>
          <a:srcRect/>
          <a:stretch>
            <a:fillRect/>
          </a:stretch>
        </p:blipFill>
        <p:spPr bwMode="auto">
          <a:xfrm>
            <a:off x="3810000" y="2143125"/>
            <a:ext cx="3657600" cy="47148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Social life did not change fundamentally in the aftermath of independence</a:t>
            </a:r>
          </a:p>
          <a:p>
            <a:r>
              <a:rPr lang="en-US" dirty="0" smtClean="0"/>
              <a:t>Slavery was abolished but it persisted in both Brazil and Cuba until the late 1880s</a:t>
            </a:r>
          </a:p>
          <a:p>
            <a:r>
              <a:rPr lang="en-US" dirty="0" smtClean="0"/>
              <a:t>But while legal distinctions among various racial categories disappeared after independence, productive economic resources remained overwhelmingly in the hands of creole whites, who were culturally oriented toward Europe</a:t>
            </a:r>
          </a:p>
          <a:p>
            <a:r>
              <a:rPr lang="en-US" dirty="0" smtClean="0"/>
              <a:t>The military provided an avenue of mobility for a few skilled and ambitious mestizo men, some of whom subsequently became </a:t>
            </a:r>
            <a:r>
              <a:rPr lang="en-US" i="1" dirty="0" smtClean="0"/>
              <a:t>caudillos</a:t>
            </a:r>
          </a:p>
          <a:p>
            <a:r>
              <a:rPr lang="en-US" dirty="0" smtClean="0"/>
              <a:t>Other mixed-race people found a place in a small middle class as teachers, shopkeepers, or artisans</a:t>
            </a:r>
          </a:p>
          <a:p>
            <a:endParaRPr lang="en-US" dirty="0" smtClean="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42" name="Picture 2" descr="http://farm2.static.flickr.com/1051/1462983043_c367b4aea1.jpg"/>
          <p:cNvPicPr>
            <a:picLocks noChangeAspect="1" noChangeArrowheads="1"/>
          </p:cNvPicPr>
          <p:nvPr/>
        </p:nvPicPr>
        <p:blipFill>
          <a:blip r:embed="rId2" cstate="print"/>
          <a:srcRect/>
          <a:stretch>
            <a:fillRect/>
          </a:stretch>
        </p:blipFill>
        <p:spPr bwMode="auto">
          <a:xfrm>
            <a:off x="7848601" y="0"/>
            <a:ext cx="1295400" cy="20552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The vast majority – blacks, Indians, and many mixed-race people – remained impoverished, working small subsistence farms or laboring in the mines or on the </a:t>
            </a:r>
            <a:r>
              <a:rPr lang="en-US" i="1" dirty="0" smtClean="0"/>
              <a:t>haciendas </a:t>
            </a:r>
            <a:r>
              <a:rPr lang="en-US" dirty="0" smtClean="0"/>
              <a:t>(plantations) of the well-to-do.  Only rarely did the poor and dispossessed actively rebel against their social betters.  One such case was the Caste War of Yucatán (1847-1901), a prolonged struggle of the Maya people of Mexico, aimed at cleansing their land of European and mestizo intruders.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9218" name="Picture 2" descr="http://1.bp.blogspot.com/_dx9m3MzZg8Y/Ss7RZSmzcuI/AAAAAAAAAmQ/NMs6Y69BbjQ/s400/2611_es-campesinos_390.jpg"/>
          <p:cNvPicPr>
            <a:picLocks noChangeAspect="1" noChangeArrowheads="1"/>
          </p:cNvPicPr>
          <p:nvPr/>
        </p:nvPicPr>
        <p:blipFill>
          <a:blip r:embed="rId2"/>
          <a:srcRect/>
          <a:stretch>
            <a:fillRect/>
          </a:stretch>
        </p:blipFill>
        <p:spPr bwMode="auto">
          <a:xfrm>
            <a:off x="4267200" y="4152900"/>
            <a:ext cx="3714750" cy="2705100"/>
          </a:xfrm>
          <a:prstGeom prst="rect">
            <a:avLst/>
          </a:prstGeom>
          <a:noFill/>
        </p:spPr>
      </p:pic>
      <p:pic>
        <p:nvPicPr>
          <p:cNvPr id="9220" name="Picture 4" descr="http://www.amicuss.net/dohs/geo2_2610/images/geo/mod3/campesinos.jpg"/>
          <p:cNvPicPr>
            <a:picLocks noChangeAspect="1" noChangeArrowheads="1"/>
          </p:cNvPicPr>
          <p:nvPr/>
        </p:nvPicPr>
        <p:blipFill>
          <a:blip r:embed="rId3"/>
          <a:srcRect/>
          <a:stretch>
            <a:fillRect/>
          </a:stretch>
        </p:blipFill>
        <p:spPr bwMode="auto">
          <a:xfrm>
            <a:off x="304800" y="4362450"/>
            <a:ext cx="3810000" cy="24955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During the second half of the nineteenth century, Latin America became more closely integrated into a world economy driven by industrialization in Western Europe and North America</a:t>
            </a:r>
          </a:p>
          <a:p>
            <a:r>
              <a:rPr lang="en-US" dirty="0" smtClean="0"/>
              <a:t>The new technology of the steamship cut the sailing time between Britain and Argentina almost in half, while the underwater telegraph instantly brought the latest news and fashions of Europe to Latin America</a:t>
            </a:r>
          </a:p>
          <a:p>
            <a:r>
              <a:rPr lang="en-US" dirty="0" smtClean="0"/>
              <a:t>The most significant economic outcome of this growing interaction was a rapid growth of Latin American exports to the industrializing countries, which now needed the food products, raw materials, and markets of these new nations</a:t>
            </a:r>
          </a:p>
          <a:p>
            <a:r>
              <a:rPr lang="en-US" dirty="0" smtClean="0"/>
              <a:t>Mexico continued to produce large amounts of silver</a:t>
            </a:r>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8194" name="Picture 2" descr="http://farm4.static.flickr.com/3569/3837860937_f570cc9137.jpg"/>
          <p:cNvPicPr>
            <a:picLocks noChangeAspect="1" noChangeArrowheads="1"/>
          </p:cNvPicPr>
          <p:nvPr/>
        </p:nvPicPr>
        <p:blipFill>
          <a:blip r:embed="rId2" cstate="print"/>
          <a:srcRect/>
          <a:stretch>
            <a:fillRect/>
          </a:stretch>
        </p:blipFill>
        <p:spPr bwMode="auto">
          <a:xfrm>
            <a:off x="7766891" y="3581400"/>
            <a:ext cx="1377109" cy="914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Now added to the list of raw materials flowing out of Latin America were copper from Chile, a metal that the growing electrical industry required, tin from Bolivia, and nitrates from Chile and guano from Peru, both of which were used for fertilizer.  Wild rubber from the Amazon rain forest was in great demand for bicycle and automobile tires, as was sisal from Mexico, used to make binder twine for the proliferating mechanical harvesters of North America.</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7170" name="Picture 2" descr="http://chestofbooks.com/reference/Wonder-Book-Of-Knowledge/images/A-Home-of-the-Rubber-Gatherers.jpg"/>
          <p:cNvPicPr>
            <a:picLocks noChangeAspect="1" noChangeArrowheads="1"/>
          </p:cNvPicPr>
          <p:nvPr/>
        </p:nvPicPr>
        <p:blipFill>
          <a:blip r:embed="rId2"/>
          <a:srcRect/>
          <a:stretch>
            <a:fillRect/>
          </a:stretch>
        </p:blipFill>
        <p:spPr bwMode="auto">
          <a:xfrm>
            <a:off x="4800600" y="3810000"/>
            <a:ext cx="3054158" cy="3048000"/>
          </a:xfrm>
          <a:prstGeom prst="rect">
            <a:avLst/>
          </a:prstGeom>
          <a:noFill/>
        </p:spPr>
      </p:pic>
      <p:pic>
        <p:nvPicPr>
          <p:cNvPr id="7172" name="Picture 4" descr="http://www.whimsie.com/14%20gauge%20copper%20wire.jpg"/>
          <p:cNvPicPr>
            <a:picLocks noChangeAspect="1" noChangeArrowheads="1"/>
          </p:cNvPicPr>
          <p:nvPr/>
        </p:nvPicPr>
        <p:blipFill>
          <a:blip r:embed="rId3"/>
          <a:srcRect/>
          <a:stretch>
            <a:fillRect/>
          </a:stretch>
        </p:blipFill>
        <p:spPr bwMode="auto">
          <a:xfrm>
            <a:off x="1828800" y="4124325"/>
            <a:ext cx="2743200" cy="27336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In return for these primary products, Latin Americans imported textiles, machinery, tools, weapons, and luxury goods of Europe and the United States</a:t>
            </a:r>
          </a:p>
          <a:p>
            <a:r>
              <a:rPr lang="en-US" dirty="0" smtClean="0"/>
              <a:t>Accompanying this commerce was large-scale investment of European capital in Latin America, $10 billion alone between 1870 and 1919 </a:t>
            </a:r>
          </a:p>
          <a:p>
            <a:r>
              <a:rPr lang="en-US" dirty="0" smtClean="0"/>
              <a:t>Most of this capital came from Great Britain, which invested more in Argentina in the late nineteenth century than in its colony of India</a:t>
            </a:r>
          </a:p>
          <a:p>
            <a:r>
              <a:rPr lang="en-US" dirty="0" smtClean="0"/>
              <a:t>By 1910, U.S. business interests controlled 40 percent of Mexican property and produced half of its oil</a:t>
            </a:r>
          </a:p>
          <a:p>
            <a:r>
              <a:rPr lang="en-US" dirty="0" smtClean="0"/>
              <a:t>Much of this capital was used to build railroads, largely to funnel Latin American exports to the coast</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6146" name="Picture 2" descr="http://www.nevadaobserver.com/Mexican%20Revolution%201/Mexican%20Railroad.jpg"/>
          <p:cNvPicPr>
            <a:picLocks noChangeAspect="1" noChangeArrowheads="1"/>
          </p:cNvPicPr>
          <p:nvPr/>
        </p:nvPicPr>
        <p:blipFill>
          <a:blip r:embed="rId2"/>
          <a:srcRect/>
          <a:stretch>
            <a:fillRect/>
          </a:stretch>
        </p:blipFill>
        <p:spPr bwMode="auto">
          <a:xfrm>
            <a:off x="7553036" y="3200400"/>
            <a:ext cx="1590964" cy="1143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While urbanization proceeded rapidly in Latin America, the vast majority of the lower classes lived in rural areas, where they suffered the most and benefitted the least from the export boom.  Peasant indebtedness to wealthy landowners combined to push many farmers off their land or into remote and poor areas where they could barely make a living.  Many ended up as dependent laborers or peons on the haciendas of the wealthy.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122" name="Picture 2" descr="http://3.bp.blogspot.com/_473nrD5vEv8/SUJPNtVM7pI/AAAAAAAAA8c/Y1KlEiQesys/s400/couple-Peon.jpg"/>
          <p:cNvPicPr>
            <a:picLocks noChangeAspect="1" noChangeArrowheads="1"/>
          </p:cNvPicPr>
          <p:nvPr/>
        </p:nvPicPr>
        <p:blipFill>
          <a:blip r:embed="rId2"/>
          <a:srcRect/>
          <a:stretch>
            <a:fillRect/>
          </a:stretch>
        </p:blipFill>
        <p:spPr bwMode="auto">
          <a:xfrm>
            <a:off x="4495800" y="3620554"/>
            <a:ext cx="2047685" cy="3237446"/>
          </a:xfrm>
          <a:prstGeom prst="rect">
            <a:avLst/>
          </a:prstGeom>
          <a:noFill/>
        </p:spPr>
      </p:pic>
      <p:pic>
        <p:nvPicPr>
          <p:cNvPr id="5124" name="Picture 4" descr="http://ian.macky.net/secretmuseum/mexican_peon.jpg"/>
          <p:cNvPicPr>
            <a:picLocks noChangeAspect="1" noChangeArrowheads="1"/>
          </p:cNvPicPr>
          <p:nvPr/>
        </p:nvPicPr>
        <p:blipFill>
          <a:blip r:embed="rId3"/>
          <a:srcRect/>
          <a:stretch>
            <a:fillRect/>
          </a:stretch>
        </p:blipFill>
        <p:spPr bwMode="auto">
          <a:xfrm>
            <a:off x="3124201" y="3733800"/>
            <a:ext cx="1331730" cy="3124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 sheer size of the United States coupled with its ready availability of natural resources, a growing domestic market, and relative political stability combined to make the United States the world’s leading industrial power by 1914.  But industrialization in the U.S. was closely linked to that of Europe.  About one-third of the capital investment that financed its remarkable growth came from British, French, and German capitalists.  But the overall economic strength of the U.S. was sufficient to avoid dependency.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1746" name="Picture 2" descr="http://www.sos.state.or.us/archives/exhibits/1857/images/after/trestle.jpg"/>
          <p:cNvPicPr>
            <a:picLocks noChangeAspect="1" noChangeArrowheads="1"/>
          </p:cNvPicPr>
          <p:nvPr/>
        </p:nvPicPr>
        <p:blipFill>
          <a:blip r:embed="rId2"/>
          <a:srcRect/>
          <a:stretch>
            <a:fillRect/>
          </a:stretch>
        </p:blipFill>
        <p:spPr bwMode="auto">
          <a:xfrm>
            <a:off x="2895600" y="4419600"/>
            <a:ext cx="3886583" cy="2209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629400"/>
          </a:xfrm>
        </p:spPr>
        <p:txBody>
          <a:bodyPr/>
          <a:lstStyle/>
          <a:p>
            <a:r>
              <a:rPr lang="en-US" dirty="0" smtClean="0"/>
              <a:t>Yet only in Mexico did these vast inequalities erupt into a nationwide revolution</a:t>
            </a:r>
          </a:p>
          <a:p>
            <a:r>
              <a:rPr lang="en-US" dirty="0" smtClean="0"/>
              <a:t>In the early twentieth century, middle-class reformers joined with workers and peasants to overthrow the dictatorship of Porfirio Díaz (1876-1911)</a:t>
            </a:r>
          </a:p>
          <a:p>
            <a:r>
              <a:rPr lang="en-US" dirty="0" smtClean="0"/>
              <a:t>What followed was a decade of bloody conflict (1910-1920) that cost Mexico some 1 million lives, or roughly 10 percent of the population</a:t>
            </a:r>
          </a:p>
          <a:p>
            <a:r>
              <a:rPr lang="en-US" dirty="0" smtClean="0"/>
              <a:t>Huge peasant armies under charismatic leaders such as Pancho Villa and Emiliano Zapata helped oust Díaz</a:t>
            </a:r>
          </a:p>
          <a:p>
            <a:r>
              <a:rPr lang="en-US" dirty="0" smtClean="0"/>
              <a:t>But Villa and Zapata were unable to seize state power because they were hobbled by factionalism which focused on local or regional issues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098" name="Picture 2" descr="http://kennedy121.files.wordpress.com/2009/03/e_zapata.jpg"/>
          <p:cNvPicPr>
            <a:picLocks noChangeAspect="1" noChangeArrowheads="1"/>
          </p:cNvPicPr>
          <p:nvPr/>
        </p:nvPicPr>
        <p:blipFill>
          <a:blip r:embed="rId2"/>
          <a:srcRect/>
          <a:stretch>
            <a:fillRect/>
          </a:stretch>
        </p:blipFill>
        <p:spPr bwMode="auto">
          <a:xfrm>
            <a:off x="7924800" y="3556688"/>
            <a:ext cx="1219200" cy="18535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When the dust finally settled, Mexico had a new constitution (1917) that proclaimed universal suffrage; provided for the redistribution of land; stripped the Catholic Church of any role in public education and forbade it to own land; announced unheard-of rights for workers, such as a minimum wage and an eight-hour workday; and placed restrictions on foreign property ownership.</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3074" name="Picture 2" descr="http://quotationsbook.com/assets/shared/img/7924/Pancho_Villa_y_Emiliano_Zapata.jpg"/>
          <p:cNvPicPr>
            <a:picLocks noChangeAspect="1" noChangeArrowheads="1"/>
          </p:cNvPicPr>
          <p:nvPr/>
        </p:nvPicPr>
        <p:blipFill>
          <a:blip r:embed="rId2"/>
          <a:srcRect/>
          <a:stretch>
            <a:fillRect/>
          </a:stretch>
        </p:blipFill>
        <p:spPr bwMode="auto">
          <a:xfrm>
            <a:off x="2438400" y="3438525"/>
            <a:ext cx="4559300" cy="34194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Perhaps the most significant outcome of the export boom lay in what did </a:t>
            </a:r>
            <a:r>
              <a:rPr lang="en-US" i="1" dirty="0" smtClean="0"/>
              <a:t>not </a:t>
            </a:r>
            <a:r>
              <a:rPr lang="en-US" dirty="0" smtClean="0"/>
              <a:t>happen</a:t>
            </a:r>
          </a:p>
          <a:p>
            <a:r>
              <a:rPr lang="en-US" dirty="0" smtClean="0"/>
              <a:t>For nowhere in Latin America did it jump-start industrialization</a:t>
            </a:r>
          </a:p>
          <a:p>
            <a:r>
              <a:rPr lang="en-US" dirty="0" smtClean="0"/>
              <a:t>A social structure that regulated some 90 percent of its population to an impoverished lower class generated only a very small market for manufactured goods</a:t>
            </a:r>
          </a:p>
          <a:p>
            <a:r>
              <a:rPr lang="en-US" dirty="0" smtClean="0"/>
              <a:t>Latin America developed a form of economic growth that was largely financed by capital from abroad and dependent on European and North American prosperity and decisions</a:t>
            </a:r>
          </a:p>
          <a:p>
            <a:r>
              <a:rPr lang="en-US" dirty="0" smtClean="0"/>
              <a:t>Later critics saw this “dependent development” as a new form of colonialism, expressed in the power exercised by foreign investors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50" name="Picture 2" descr="http://web.rollins.edu/~jsiry/rivera.jpg"/>
          <p:cNvPicPr>
            <a:picLocks noChangeAspect="1" noChangeArrowheads="1"/>
          </p:cNvPicPr>
          <p:nvPr/>
        </p:nvPicPr>
        <p:blipFill>
          <a:blip r:embed="rId2"/>
          <a:srcRect/>
          <a:stretch>
            <a:fillRect/>
          </a:stretch>
        </p:blipFill>
        <p:spPr bwMode="auto">
          <a:xfrm>
            <a:off x="7696200" y="1"/>
            <a:ext cx="1447799" cy="125705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Strayer Questions</a:t>
            </a:r>
            <a:endParaRPr lang="en-US" dirty="0"/>
          </a:p>
        </p:txBody>
      </p:sp>
      <p:sp>
        <p:nvSpPr>
          <p:cNvPr id="3" name="Content Placeholder 2"/>
          <p:cNvSpPr>
            <a:spLocks noGrp="1"/>
          </p:cNvSpPr>
          <p:nvPr>
            <p:ph sz="quarter" idx="1"/>
          </p:nvPr>
        </p:nvSpPr>
        <p:spPr>
          <a:xfrm>
            <a:off x="457200" y="1219200"/>
            <a:ext cx="7467600" cy="5638800"/>
          </a:xfrm>
        </p:spPr>
        <p:txBody>
          <a:bodyPr>
            <a:normAutofit fontScale="92500" lnSpcReduction="10000"/>
          </a:bodyPr>
          <a:lstStyle/>
          <a:p>
            <a:r>
              <a:rPr lang="en-US" dirty="0" smtClean="0"/>
              <a:t>What were the differences between industrialization in the United States and that in Russia?</a:t>
            </a:r>
          </a:p>
          <a:p>
            <a:r>
              <a:rPr lang="en-US" dirty="0" smtClean="0"/>
              <a:t>Why did Marxist socialism not take root in the United States? </a:t>
            </a:r>
          </a:p>
          <a:p>
            <a:r>
              <a:rPr lang="en-US" dirty="0" smtClean="0"/>
              <a:t>What factors contributed to the making of a revolutionary situation in Russia by the beginning of the twentieth century? </a:t>
            </a:r>
          </a:p>
          <a:p>
            <a:r>
              <a:rPr lang="en-US" dirty="0" smtClean="0"/>
              <a:t>In what ways and with what impact was Latin America linked to the global economy of the nineteenth century? </a:t>
            </a:r>
          </a:p>
          <a:p>
            <a:r>
              <a:rPr lang="en-US" dirty="0" smtClean="0"/>
              <a:t>Did Latin America follow or diverge from the historical path of Europe during the nineteenth century?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6" name="Picture 2" descr="http://www.emersonkent.com/images/rivera_agrarian_leader.jpg"/>
          <p:cNvPicPr>
            <a:picLocks noChangeAspect="1" noChangeArrowheads="1"/>
          </p:cNvPicPr>
          <p:nvPr/>
        </p:nvPicPr>
        <p:blipFill>
          <a:blip r:embed="rId2"/>
          <a:srcRect/>
          <a:stretch>
            <a:fillRect/>
          </a:stretch>
        </p:blipFill>
        <p:spPr bwMode="auto">
          <a:xfrm>
            <a:off x="7415445" y="3429000"/>
            <a:ext cx="1728555" cy="220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The U.S. government played an important role in industrialization, though less directly than in Germany or Japan</a:t>
            </a:r>
          </a:p>
          <a:p>
            <a:r>
              <a:rPr lang="en-US" dirty="0" smtClean="0"/>
              <a:t>Tax breaks, huge grants of public land to railroad companies, laws enabling the easy formation of corporations, and the absence of much overt regulation of industry all fostered the rise of very large business enterprises</a:t>
            </a:r>
          </a:p>
          <a:p>
            <a:r>
              <a:rPr lang="en-US" dirty="0" smtClean="0"/>
              <a:t>The U.S. also pioneered techniques of mass production, using interchangeable parts, the assembly line, and “scientific management” to produce for a mass market</a:t>
            </a:r>
          </a:p>
          <a:p>
            <a:r>
              <a:rPr lang="en-US" dirty="0" smtClean="0"/>
              <a:t>The nation’s advertising agencies generated a middle-class “culture of consumption”</a:t>
            </a:r>
          </a:p>
          <a:p>
            <a:r>
              <a:rPr lang="en-US" dirty="0" smtClean="0"/>
              <a:t>But by the 1850s and even more so by the 1890s, a growing gap had opened between the classes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24" name="Picture 4" descr="http://blog.communispace.com/wp-content/uploads/2009/07/assembly-line.jpg"/>
          <p:cNvPicPr>
            <a:picLocks noChangeAspect="1" noChangeArrowheads="1"/>
          </p:cNvPicPr>
          <p:nvPr/>
        </p:nvPicPr>
        <p:blipFill>
          <a:blip r:embed="rId2"/>
          <a:srcRect/>
          <a:stretch>
            <a:fillRect/>
          </a:stretch>
        </p:blipFill>
        <p:spPr bwMode="auto">
          <a:xfrm>
            <a:off x="7564244" y="3733800"/>
            <a:ext cx="1579756" cy="129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5410200"/>
          </a:xfrm>
        </p:spPr>
        <p:txBody>
          <a:bodyPr>
            <a:normAutofit/>
          </a:bodyPr>
          <a:lstStyle/>
          <a:p>
            <a:pPr>
              <a:buNone/>
            </a:pPr>
            <a:r>
              <a:rPr lang="en-US" dirty="0" smtClean="0"/>
              <a:t>  Employees worked every day of the year except Christmas and the Fourth of July, often for twelve hours a day.  In every large city, slums existed within walking distance of the mansions of the well-to-do.  As elsewhere, such conditions generated much labor protest, the formation of unions, and strikes, sometimes leading to violence.  In 1892, the entire National Guard of Pennsylvania was sent to suppress a violent strike at the Homestead steel plant near Pittsburgh.  Class consciousness and class conflict were intense in the industrial America of the late nineteenth and early twentieth centuries.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9698" name="Picture 2" descr="Homestead Mill"/>
          <p:cNvPicPr>
            <a:picLocks noChangeAspect="1" noChangeArrowheads="1"/>
          </p:cNvPicPr>
          <p:nvPr/>
        </p:nvPicPr>
        <p:blipFill>
          <a:blip r:embed="rId2"/>
          <a:srcRect/>
          <a:stretch>
            <a:fillRect/>
          </a:stretch>
        </p:blipFill>
        <p:spPr bwMode="auto">
          <a:xfrm>
            <a:off x="6172200" y="4913884"/>
            <a:ext cx="1547041" cy="1944116"/>
          </a:xfrm>
          <a:prstGeom prst="rect">
            <a:avLst/>
          </a:prstGeom>
          <a:noFill/>
        </p:spPr>
      </p:pic>
      <p:pic>
        <p:nvPicPr>
          <p:cNvPr id="29700" name="Picture 4" descr="Battle of Homestead"/>
          <p:cNvPicPr>
            <a:picLocks noChangeAspect="1" noChangeArrowheads="1"/>
          </p:cNvPicPr>
          <p:nvPr/>
        </p:nvPicPr>
        <p:blipFill>
          <a:blip r:embed="rId3"/>
          <a:srcRect/>
          <a:stretch>
            <a:fillRect/>
          </a:stretch>
        </p:blipFill>
        <p:spPr bwMode="auto">
          <a:xfrm>
            <a:off x="2590800" y="5101509"/>
            <a:ext cx="3267075" cy="17564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But, unlike many European countries, no major political party emerged in the United States to represent the interests of the working class</a:t>
            </a:r>
          </a:p>
          <a:p>
            <a:r>
              <a:rPr lang="en-US" dirty="0" smtClean="0"/>
              <a:t>Nor did the ideas of socialism, and especially Marxism, appeal to American workers as much as they did in Europe</a:t>
            </a:r>
          </a:p>
          <a:p>
            <a:r>
              <a:rPr lang="en-US" dirty="0" smtClean="0"/>
              <a:t>Even in the depths of the Great Depression of the 1930s, no major socialist movement emerged to champion American workers</a:t>
            </a:r>
          </a:p>
          <a:p>
            <a:r>
              <a:rPr lang="en-US" dirty="0" smtClean="0"/>
              <a:t>Perhaps an answer lies in the relative conservatism of major American union organizations, especially the American Federation of Labor</a:t>
            </a:r>
          </a:p>
          <a:p>
            <a:r>
              <a:rPr lang="en-US" dirty="0" smtClean="0"/>
              <a:t>Its focus on skilled workers excluded the more radical unskilled laborers and its refusal to align with any party limited its political influence</a:t>
            </a:r>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8674" name="Picture 2" descr="http://www.historyteacher.net/USProjects/DBQs2000/Images/AFLSymbol.gif"/>
          <p:cNvPicPr>
            <a:picLocks noChangeAspect="1" noChangeArrowheads="1"/>
          </p:cNvPicPr>
          <p:nvPr/>
        </p:nvPicPr>
        <p:blipFill>
          <a:blip r:embed="rId2"/>
          <a:srcRect/>
          <a:stretch>
            <a:fillRect/>
          </a:stretch>
        </p:blipFill>
        <p:spPr bwMode="auto">
          <a:xfrm>
            <a:off x="7010400" y="3543300"/>
            <a:ext cx="2133600" cy="1600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Furthermore, the immense religious, ethnic, and racial divisions of American society contrasted sharply with the more homogeneous populations of many European countries.  These differences undermined the class solidarity of American workers.  Moreover, the country’s remarkable economic growth generated on average a higher standard of living for American workers than their European counterparts experienced.  Land was cheaper, and home ownership was more available.  Workers with property generally found socialism less attractive.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7650" name="Picture 2" descr="http://cache1.asset-cache.net/xc/50677826.jpg?v=1&amp;c=IWSAsset&amp;k=2&amp;d=E41C9FE5C4AA0A1458EB5C38108B4A87F6907D9E26313A5E9598151682A16F1DB01E70F2B3269972"/>
          <p:cNvPicPr>
            <a:picLocks noChangeAspect="1" noChangeArrowheads="1"/>
          </p:cNvPicPr>
          <p:nvPr/>
        </p:nvPicPr>
        <p:blipFill>
          <a:blip r:embed="rId2"/>
          <a:srcRect/>
          <a:stretch>
            <a:fillRect/>
          </a:stretch>
        </p:blipFill>
        <p:spPr bwMode="auto">
          <a:xfrm>
            <a:off x="5410200" y="4457386"/>
            <a:ext cx="1765300" cy="2400614"/>
          </a:xfrm>
          <a:prstGeom prst="rect">
            <a:avLst/>
          </a:prstGeom>
          <a:noFill/>
        </p:spPr>
      </p:pic>
      <p:pic>
        <p:nvPicPr>
          <p:cNvPr id="27652" name="Picture 4" descr="http://3.bp.blogspot.com/_qBiIOWdWw04/S18vTZP8cZI/AAAAAAAAAu0/xj0OgIkHELY/s320/nycempirestate.jpg"/>
          <p:cNvPicPr>
            <a:picLocks noChangeAspect="1" noChangeArrowheads="1"/>
          </p:cNvPicPr>
          <p:nvPr/>
        </p:nvPicPr>
        <p:blipFill>
          <a:blip r:embed="rId3"/>
          <a:srcRect/>
          <a:stretch>
            <a:fillRect/>
          </a:stretch>
        </p:blipFill>
        <p:spPr bwMode="auto">
          <a:xfrm>
            <a:off x="2590800" y="4876800"/>
            <a:ext cx="2630639" cy="198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By 1910, a particularly large group of white-collar workers in sales, services, and offices outnumbered factory laborers</a:t>
            </a:r>
          </a:p>
          <a:p>
            <a:r>
              <a:rPr lang="en-US" dirty="0" smtClean="0"/>
              <a:t>Middle-class aspirations diluted impulses toward radicalism</a:t>
            </a:r>
          </a:p>
          <a:p>
            <a:r>
              <a:rPr lang="en-US" dirty="0" smtClean="0"/>
              <a:t>But there were “populists,” whose ideas echoed most loudly among small farmers</a:t>
            </a:r>
          </a:p>
          <a:p>
            <a:r>
              <a:rPr lang="en-US" dirty="0" smtClean="0"/>
              <a:t>Populists denounced banks, industrialists, monopolies, the existing money system, and both major political parties, which they saw as being controlled by the corporate interests of the eastern part of the country</a:t>
            </a:r>
          </a:p>
          <a:p>
            <a:r>
              <a:rPr lang="en-US" dirty="0" smtClean="0"/>
              <a:t>But after reaching a high point in the mid-1890s, populism found little support in the growing industrial areas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6626" name="Picture 2" descr="http://www.frontporchrepublic.com/wp-content/uploads/2009/03/oldfarmer.jpg"/>
          <p:cNvPicPr>
            <a:picLocks noChangeAspect="1" noChangeArrowheads="1"/>
          </p:cNvPicPr>
          <p:nvPr/>
        </p:nvPicPr>
        <p:blipFill>
          <a:blip r:embed="rId2" cstate="print"/>
          <a:srcRect/>
          <a:stretch>
            <a:fillRect/>
          </a:stretch>
        </p:blipFill>
        <p:spPr bwMode="auto">
          <a:xfrm>
            <a:off x="6096000" y="5867400"/>
            <a:ext cx="1915160" cy="990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More successful, especially after 1900, were the Progressives, who sought to remedy the ills of industrialization through reforms such as wages-and-hours legislation, better sanitation standards, antitrust laws, and greater governmental intervention in the economy.  Presidents Theodore Roosevelt and Woodrow Wilson championed the ideas of Progressives.   While progressives experienced popularity, socialism came to be defined as fundamentally “un-American” in a country that valued individualism and feared “big government.”</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5602" name="Picture 2" descr="http://www.altergroup.com/alter-care-blog/wp-content/uploads/2009/07/071011_nobel_roosevelt_vmed12p_widec.jpg"/>
          <p:cNvPicPr>
            <a:picLocks noChangeAspect="1" noChangeArrowheads="1"/>
          </p:cNvPicPr>
          <p:nvPr/>
        </p:nvPicPr>
        <p:blipFill>
          <a:blip r:embed="rId2"/>
          <a:srcRect/>
          <a:stretch>
            <a:fillRect/>
          </a:stretch>
        </p:blipFill>
        <p:spPr bwMode="auto">
          <a:xfrm>
            <a:off x="5715000" y="4867659"/>
            <a:ext cx="1729218" cy="1990341"/>
          </a:xfrm>
          <a:prstGeom prst="rect">
            <a:avLst/>
          </a:prstGeom>
          <a:noFill/>
        </p:spPr>
      </p:pic>
      <p:pic>
        <p:nvPicPr>
          <p:cNvPr id="25604" name="Picture 4" descr="http://www.hist.umn.edu/~sargent/1308/TR%20trust%20buster.jpeg"/>
          <p:cNvPicPr>
            <a:picLocks noChangeAspect="1" noChangeArrowheads="1"/>
          </p:cNvPicPr>
          <p:nvPr/>
        </p:nvPicPr>
        <p:blipFill>
          <a:blip r:embed="rId3"/>
          <a:srcRect/>
          <a:stretch>
            <a:fillRect/>
          </a:stretch>
        </p:blipFill>
        <p:spPr bwMode="auto">
          <a:xfrm>
            <a:off x="3429000" y="4816475"/>
            <a:ext cx="2064146" cy="20415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207</TotalTime>
  <Words>2974</Words>
  <Application>Microsoft Office PowerPoint</Application>
  <PresentationFormat>On-screen Show (4:3)</PresentationFormat>
  <Paragraphs>134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Strayer Questions</vt:lpstr>
    </vt:vector>
  </TitlesOfParts>
  <Company>WPCSD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enapp</cp:lastModifiedBy>
  <cp:revision>64</cp:revision>
  <dcterms:created xsi:type="dcterms:W3CDTF">2010-06-22T15:27:39Z</dcterms:created>
  <dcterms:modified xsi:type="dcterms:W3CDTF">2010-06-22T23:12:19Z</dcterms:modified>
</cp:coreProperties>
</file>