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6"/>
  </p:handout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9" r:id="rId16"/>
    <p:sldId id="280" r:id="rId17"/>
    <p:sldId id="281" r:id="rId18"/>
    <p:sldId id="282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4" r:id="rId29"/>
    <p:sldId id="285" r:id="rId30"/>
    <p:sldId id="289" r:id="rId31"/>
    <p:sldId id="286" r:id="rId32"/>
    <p:sldId id="287" r:id="rId33"/>
    <p:sldId id="288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>
      <p:cViewPr varScale="1">
        <p:scale>
          <a:sx n="80" d="100"/>
          <a:sy n="80" d="100"/>
        </p:scale>
        <p:origin x="-8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C95B8-5D42-4B22-A5A9-1A87AF400B94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01101-542C-4400-92FE-D62D81D98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9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82233C7-0C24-48D4-84ED-A4BD662DB019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566672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566672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33C7-0C24-48D4-84ED-A4BD662DB019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82233C7-0C24-48D4-84ED-A4BD662DB019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82233C7-0C24-48D4-84ED-A4BD662DB019}" type="datetimeFigureOut">
              <a:rPr lang="en-US" smtClean="0"/>
              <a:pPr/>
              <a:t>9/21/13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CA8CB5-A4C5-438E-A2D2-CAE4214E73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gif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gif"/><Relationship Id="rId3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hyperlink" Target="I:%5CHistory%20Videos%5C600-1450%5CWestern%20Europe%5CThe%20Crusades--Dark%20Ages.m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I:%5CHistory%20Videos%5C600-1450%5CWestern%20Europe%5CBlack%20Death%20(Hollaback%20Girl%20by%20Gwen%20Stefani).fl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hyperlink" Target="I:%5CHistory%20Videos%5C600-1450%5CWestern%20Europe%5CBring%20Out%20Your%20Dead.m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hyperlink" Target="I:%5CHistory%20Videos%5C600-1450%5CWestern%20Europe%5CCharlemagne--Dark%20Ages.m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hyperlink" Target="I:%5CHistory%20Videos%5C600-1450%5CWestern%20Europe%5CKnights--Dark%20Ages.m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8077200" cy="1499616"/>
          </a:xfrm>
        </p:spPr>
        <p:txBody>
          <a:bodyPr/>
          <a:lstStyle/>
          <a:p>
            <a:r>
              <a:rPr lang="en-US" dirty="0" smtClean="0"/>
              <a:t>AP </a:t>
            </a:r>
            <a:r>
              <a:rPr lang="en-US" smtClean="0"/>
              <a:t>World </a:t>
            </a:r>
            <a:r>
              <a:rPr lang="en-US" smtClean="0"/>
              <a:t>History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648"/>
            <a:ext cx="8077200" cy="1673352"/>
          </a:xfrm>
        </p:spPr>
        <p:txBody>
          <a:bodyPr/>
          <a:lstStyle/>
          <a:p>
            <a:r>
              <a:rPr lang="en-US" dirty="0" smtClean="0"/>
              <a:t>Europe in the Middle Ages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Knight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The Castle</a:t>
            </a:r>
            <a:endParaRPr lang="en-US" dirty="0"/>
          </a:p>
        </p:txBody>
      </p:sp>
      <p:pic>
        <p:nvPicPr>
          <p:cNvPr id="8" name="Content Placeholder 7" descr="knight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19387" y="2438400"/>
            <a:ext cx="3006250" cy="3817937"/>
          </a:xfrm>
        </p:spPr>
      </p:pic>
      <p:pic>
        <p:nvPicPr>
          <p:cNvPr id="7" name="Content Placeholder 6" descr="Rising castle 12th century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2514600"/>
            <a:ext cx="4038600" cy="302895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 and Castles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562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Castle Rising in England was built in 1138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Serfs and Manorialism</a:t>
            </a:r>
            <a:endParaRPr lang="en-US" dirty="0"/>
          </a:p>
        </p:txBody>
      </p:sp>
      <p:pic>
        <p:nvPicPr>
          <p:cNvPr id="5" name="Content Placeholder 4" descr="Manorialism paintin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4267200" cy="2895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86528"/>
          </a:xfrm>
        </p:spPr>
        <p:txBody>
          <a:bodyPr>
            <a:normAutofit/>
          </a:bodyPr>
          <a:lstStyle/>
          <a:p>
            <a:r>
              <a:rPr lang="en-US" dirty="0" smtClean="0"/>
              <a:t>Agricultural manors were essential for maintaining the feudal system</a:t>
            </a:r>
          </a:p>
          <a:p>
            <a:pPr lvl="1"/>
            <a:r>
              <a:rPr lang="en-US" dirty="0" smtClean="0"/>
              <a:t>Manors included a mill, church, workshops, and a village</a:t>
            </a:r>
          </a:p>
          <a:p>
            <a:r>
              <a:rPr lang="en-US" dirty="0" smtClean="0"/>
              <a:t>Serfdom</a:t>
            </a:r>
          </a:p>
          <a:p>
            <a:pPr lvl="1"/>
            <a:r>
              <a:rPr lang="en-US" dirty="0" smtClean="0"/>
              <a:t>Bound to the land</a:t>
            </a:r>
          </a:p>
          <a:p>
            <a:pPr lvl="1"/>
            <a:r>
              <a:rPr lang="en-US" dirty="0" smtClean="0"/>
              <a:t>Cultivated land for lords in exchange for protection and a small plot of land</a:t>
            </a:r>
          </a:p>
          <a:p>
            <a:pPr lvl="1"/>
            <a:r>
              <a:rPr lang="en-US" dirty="0" smtClean="0"/>
              <a:t>Also were responsible for weaving, building, etc.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66707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Serfs were required to work their lords land three days a week.  The rest of the time they could work the small plots of land provided to them by their lord.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Manorialism</a:t>
            </a:r>
            <a:endParaRPr lang="en-US" dirty="0"/>
          </a:p>
        </p:txBody>
      </p:sp>
      <p:pic>
        <p:nvPicPr>
          <p:cNvPr id="5" name="Content Placeholder 4" descr="Manorialism drawing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476466"/>
            <a:ext cx="3276599" cy="4848134"/>
          </a:xfrm>
        </p:spPr>
      </p:pic>
      <p:pic>
        <p:nvPicPr>
          <p:cNvPr id="6" name="Content Placeholder 5" descr="learn-to-be-a-serf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1572734"/>
            <a:ext cx="3891087" cy="467566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Christian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566672"/>
            <a:ext cx="4038600" cy="47579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Created moral standards</a:t>
            </a:r>
          </a:p>
          <a:p>
            <a:r>
              <a:rPr lang="en-US" dirty="0" smtClean="0"/>
              <a:t>Owned extensive land throughout Western Europe</a:t>
            </a:r>
          </a:p>
          <a:p>
            <a:r>
              <a:rPr lang="en-US" dirty="0" smtClean="0"/>
              <a:t>Struggled with secular rulers to be the dominant authority in Europe</a:t>
            </a:r>
          </a:p>
          <a:p>
            <a:r>
              <a:rPr lang="en-US" dirty="0" smtClean="0"/>
              <a:t>Supported monasticism</a:t>
            </a:r>
          </a:p>
          <a:p>
            <a:pPr lvl="1"/>
            <a:r>
              <a:rPr lang="en-US" dirty="0" smtClean="0"/>
              <a:t>Monks preserved literacy and learning</a:t>
            </a:r>
          </a:p>
          <a:p>
            <a:pPr lvl="1"/>
            <a:r>
              <a:rPr lang="en-US" dirty="0" smtClean="0"/>
              <a:t>Nuns provided an additional opportunity for women</a:t>
            </a:r>
            <a:endParaRPr lang="en-US" dirty="0"/>
          </a:p>
        </p:txBody>
      </p:sp>
      <p:pic>
        <p:nvPicPr>
          <p:cNvPr id="5" name="Content Placeholder 4" descr="Middle Ages Church Structure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447800"/>
            <a:ext cx="3886200" cy="2777066"/>
          </a:xfrm>
        </p:spPr>
      </p:pic>
      <p:pic>
        <p:nvPicPr>
          <p:cNvPr id="6" name="Picture 5" descr="feudal pyramid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634" y="4291013"/>
            <a:ext cx="2562966" cy="2033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Pope</a:t>
            </a:r>
            <a:endParaRPr lang="en-US" dirty="0"/>
          </a:p>
        </p:txBody>
      </p:sp>
      <p:pic>
        <p:nvPicPr>
          <p:cNvPr id="5" name="Content Placeholder 4" descr="St GregoryVI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3352800" cy="3352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Papal authority grew during early medieval period</a:t>
            </a:r>
          </a:p>
          <a:p>
            <a:pPr lvl="1"/>
            <a:r>
              <a:rPr lang="en-US" dirty="0" smtClean="0"/>
              <a:t>Canon law</a:t>
            </a:r>
          </a:p>
          <a:p>
            <a:pPr lvl="1"/>
            <a:r>
              <a:rPr lang="en-US" dirty="0" smtClean="0"/>
              <a:t>Excommunication</a:t>
            </a:r>
          </a:p>
          <a:p>
            <a:pPr lvl="1"/>
            <a:r>
              <a:rPr lang="en-US" dirty="0" smtClean="0"/>
              <a:t>Investiture</a:t>
            </a:r>
          </a:p>
          <a:p>
            <a:r>
              <a:rPr lang="en-US" dirty="0" smtClean="0"/>
              <a:t>Frequent power struggles between monarchs and the papacy</a:t>
            </a:r>
          </a:p>
          <a:p>
            <a:pPr lvl="1"/>
            <a:r>
              <a:rPr lang="en-US" dirty="0" smtClean="0"/>
              <a:t>Henry IV and Gregory VII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9718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symbol of papal authority, Pope Gregory VII declared the church infallible and capable of removing emperors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Vikings</a:t>
            </a:r>
          </a:p>
          <a:p>
            <a:r>
              <a:rPr lang="en-US" dirty="0" smtClean="0"/>
              <a:t>Spanish Reconquista</a:t>
            </a:r>
          </a:p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Europe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Viking Expansion</a:t>
            </a:r>
            <a:endParaRPr lang="en-US" dirty="0"/>
          </a:p>
        </p:txBody>
      </p:sp>
      <p:pic>
        <p:nvPicPr>
          <p:cNvPr id="4" name="Content Placeholder 3" descr="Viking Expansion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8500123" cy="4114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Reconquista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566672"/>
            <a:ext cx="4038600" cy="47579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Began in small Christian states in northern Spain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By 1150 Christians had recaptured over half of Muslim Spain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Aided by organization and wealth of Catholic Church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Ended in 1492 with conquest of Granada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Drove Jews and Muslims from Spain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Spanish Inquisition</a:t>
            </a:r>
          </a:p>
        </p:txBody>
      </p:sp>
      <p:pic>
        <p:nvPicPr>
          <p:cNvPr id="9" name="Content Placeholder 8" descr="Spanish Inquisi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447800"/>
            <a:ext cx="2895600" cy="2895600"/>
          </a:xfrm>
        </p:spPr>
      </p:pic>
      <p:pic>
        <p:nvPicPr>
          <p:cNvPr id="10" name="Picture 9" descr="spanish inquisition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4081321"/>
            <a:ext cx="2895600" cy="221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pic>
        <p:nvPicPr>
          <p:cNvPr id="9" name="Content Placeholder 8" descr="Crusades map 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49614" y="1676400"/>
            <a:ext cx="8208259" cy="4572000"/>
          </a:xfrm>
        </p:spPr>
      </p:pic>
      <p:sp>
        <p:nvSpPr>
          <p:cNvPr id="4" name="Action Button: Movie 3">
            <a:hlinkClick r:id="rId3" action="ppaction://hlinkfile" highlightClick="1"/>
          </p:cNvPr>
          <p:cNvSpPr/>
          <p:nvPr/>
        </p:nvSpPr>
        <p:spPr>
          <a:xfrm>
            <a:off x="7772400" y="457200"/>
            <a:ext cx="1066800" cy="6096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66800" y="2743200"/>
            <a:ext cx="7010400" cy="1673225"/>
          </a:xfrm>
        </p:spPr>
        <p:txBody>
          <a:bodyPr>
            <a:normAutofit/>
          </a:bodyPr>
          <a:lstStyle/>
          <a:p>
            <a:r>
              <a:rPr lang="en-US" dirty="0" smtClean="0"/>
              <a:t>Establishment of regional states</a:t>
            </a:r>
          </a:p>
          <a:p>
            <a:r>
              <a:rPr lang="en-US" dirty="0" smtClean="0"/>
              <a:t>European Economic Revival </a:t>
            </a:r>
          </a:p>
          <a:p>
            <a:r>
              <a:rPr lang="en-US" dirty="0" smtClean="0"/>
              <a:t>social developments</a:t>
            </a:r>
          </a:p>
          <a:p>
            <a:r>
              <a:rPr lang="en-US" dirty="0" smtClean="0"/>
              <a:t>Christianity during the high middle ages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Middle Ages (1000-1500)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Fall of roman Empire</a:t>
            </a:r>
          </a:p>
          <a:p>
            <a:r>
              <a:rPr lang="en-US" dirty="0" smtClean="0"/>
              <a:t>Germanic Successors</a:t>
            </a:r>
          </a:p>
          <a:p>
            <a:r>
              <a:rPr lang="en-US" dirty="0" smtClean="0"/>
              <a:t>The Franks</a:t>
            </a:r>
          </a:p>
          <a:p>
            <a:r>
              <a:rPr lang="en-US" dirty="0" smtClean="0"/>
              <a:t>External invasions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 for Political Order</a:t>
            </a:r>
            <a:endParaRPr lang="en-US" dirty="0"/>
          </a:p>
        </p:txBody>
      </p:sp>
      <p:pic>
        <p:nvPicPr>
          <p:cNvPr id="4" name="Content Placeholder 4" descr="charlemag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514600"/>
            <a:ext cx="2057400" cy="3783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Emperor Charlemagne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Regional States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Holy Roman Empire (Germany)</a:t>
            </a:r>
          </a:p>
          <a:p>
            <a:pPr lvl="1"/>
            <a:r>
              <a:rPr lang="en-US" dirty="0" smtClean="0"/>
              <a:t>“neither holy, nor Roman, nor an empire”</a:t>
            </a:r>
          </a:p>
          <a:p>
            <a:pPr lvl="1"/>
            <a:r>
              <a:rPr lang="en-US" dirty="0" smtClean="0"/>
              <a:t>Conflicts with church prevented creation of a powerful state</a:t>
            </a:r>
          </a:p>
          <a:p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Capetian dynasty consolidated feudal estates into a centralized government</a:t>
            </a:r>
          </a:p>
          <a:p>
            <a:pPr lvl="2"/>
            <a:r>
              <a:rPr lang="en-US" dirty="0" smtClean="0"/>
              <a:t>Feudal monarchy</a:t>
            </a:r>
          </a:p>
          <a:p>
            <a:r>
              <a:rPr lang="en-US" dirty="0" smtClean="0"/>
              <a:t>Italy</a:t>
            </a:r>
          </a:p>
          <a:p>
            <a:pPr lvl="1"/>
            <a:r>
              <a:rPr lang="en-US" dirty="0" smtClean="0"/>
              <a:t>Dominated by powerful city-states: Rome (papal state), Florence, Genoa, Milan, Venice,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in the High Middle Ages</a:t>
            </a:r>
            <a:endParaRPr lang="en-US" dirty="0"/>
          </a:p>
        </p:txBody>
      </p:sp>
      <p:pic>
        <p:nvPicPr>
          <p:cNvPr id="6" name="Content Placeholder 5" descr="Medieval Europe Map 950-1300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0" y="1597540"/>
            <a:ext cx="6152356" cy="472706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Monarchy in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William of Normandy conquered England in 1066</a:t>
            </a:r>
          </a:p>
          <a:p>
            <a:pPr lvl="1"/>
            <a:r>
              <a:rPr lang="en-US" dirty="0" smtClean="0"/>
              <a:t>Feudalism with centralized approach</a:t>
            </a:r>
          </a:p>
          <a:p>
            <a:r>
              <a:rPr lang="en-US" dirty="0" smtClean="0"/>
              <a:t>Magna </a:t>
            </a:r>
            <a:r>
              <a:rPr lang="en-US" dirty="0" err="1" smtClean="0"/>
              <a:t>Carta</a:t>
            </a:r>
            <a:r>
              <a:rPr lang="en-US" dirty="0" smtClean="0"/>
              <a:t> signed by King John in 1215</a:t>
            </a:r>
          </a:p>
          <a:p>
            <a:pPr lvl="1"/>
            <a:r>
              <a:rPr lang="en-US" dirty="0" smtClean="0"/>
              <a:t>Created parliamentary system</a:t>
            </a:r>
          </a:p>
          <a:p>
            <a:pPr lvl="1"/>
            <a:r>
              <a:rPr lang="en-US" dirty="0" smtClean="0"/>
              <a:t>Parliament must approve changes in taxation</a:t>
            </a:r>
          </a:p>
          <a:p>
            <a:pPr lvl="1"/>
            <a:r>
              <a:rPr lang="en-US" dirty="0" smtClean="0"/>
              <a:t>Does NOT create a democratic system</a:t>
            </a:r>
          </a:p>
        </p:txBody>
      </p:sp>
      <p:pic>
        <p:nvPicPr>
          <p:cNvPr id="7" name="Content Placeholder 6" descr="Magna Cart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86337" y="1600200"/>
            <a:ext cx="3667125" cy="3667125"/>
          </a:xfrm>
        </p:spPr>
      </p:pic>
      <p:sp>
        <p:nvSpPr>
          <p:cNvPr id="8" name="TextBox 7"/>
          <p:cNvSpPr txBox="1"/>
          <p:nvPr/>
        </p:nvSpPr>
        <p:spPr>
          <a:xfrm>
            <a:off x="4953000" y="5334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King John, enemy of Robin Hood, was forced to sign the Magna </a:t>
            </a:r>
            <a:r>
              <a:rPr lang="en-US" dirty="0" err="1" smtClean="0"/>
              <a:t>Carta</a:t>
            </a:r>
            <a:r>
              <a:rPr lang="en-US" dirty="0" smtClean="0"/>
              <a:t> in 1215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Economic Revival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Changing Agricultural Economy</a:t>
            </a:r>
          </a:p>
          <a:p>
            <a:pPr lvl="1"/>
            <a:r>
              <a:rPr lang="en-US" dirty="0" smtClean="0"/>
              <a:t>Technology: improved plows, watermills, the horse collar, and the horseshoe</a:t>
            </a:r>
          </a:p>
          <a:p>
            <a:pPr lvl="1"/>
            <a:r>
              <a:rPr lang="en-US" dirty="0" smtClean="0"/>
              <a:t>Crop rotation and the three-field system</a:t>
            </a:r>
          </a:p>
          <a:p>
            <a:pPr lvl="1"/>
            <a:r>
              <a:rPr lang="en-US" dirty="0" smtClean="0"/>
              <a:t>Population growth</a:t>
            </a:r>
          </a:p>
          <a:p>
            <a:pPr lvl="2"/>
            <a:r>
              <a:rPr lang="en-US" dirty="0" smtClean="0"/>
              <a:t>800 CE—29 Million</a:t>
            </a:r>
          </a:p>
          <a:p>
            <a:pPr lvl="2"/>
            <a:r>
              <a:rPr lang="en-US" dirty="0" smtClean="0"/>
              <a:t>1100 CE—44 Million</a:t>
            </a:r>
          </a:p>
          <a:p>
            <a:pPr lvl="2"/>
            <a:r>
              <a:rPr lang="en-US" dirty="0" smtClean="0"/>
              <a:t>1300 CE—79 Million</a:t>
            </a:r>
          </a:p>
          <a:p>
            <a:r>
              <a:rPr lang="en-US" dirty="0" smtClean="0"/>
              <a:t>Population growth led to urbanization</a:t>
            </a:r>
          </a:p>
          <a:p>
            <a:pPr lvl="1"/>
            <a:r>
              <a:rPr lang="en-US" dirty="0" smtClean="0"/>
              <a:t>London, Paris, Toledo, etc.</a:t>
            </a:r>
          </a:p>
          <a:p>
            <a:pPr lvl="1"/>
            <a:r>
              <a:rPr lang="en-US" dirty="0" smtClean="0"/>
              <a:t>Some towns challenged the authority of their feudal lord</a:t>
            </a:r>
            <a:endParaRPr lang="en-US" dirty="0"/>
          </a:p>
        </p:txBody>
      </p:sp>
      <p:pic>
        <p:nvPicPr>
          <p:cNvPr id="8" name="Picture 7" descr="Three Field Syst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667000"/>
            <a:ext cx="2286000" cy="2393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Economic Revival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Urbanization increased specialization of labor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Guilds created regulations between craftsmen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Protect prices, regulate production, etc.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Specialized labor increased manufacturing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Manufacturing focused on wool textiles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Woolen textiles dominated by Italy and Flanders (Belgium)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Increased manufacturing led to increased trade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Italian merchants dominated trade in the Mediterranean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Increased involvement in the Afro-Eurasian trade network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Silk Roads, Trans-Saharan, etc.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Hanseatic League promotes trade in northern Europe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in the High Middle Ages</a:t>
            </a:r>
            <a:endParaRPr lang="en-US" dirty="0"/>
          </a:p>
        </p:txBody>
      </p:sp>
      <p:pic>
        <p:nvPicPr>
          <p:cNvPr id="4" name="Content Placeholder 3" descr="Trade Map 1200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67656" y="1651992"/>
            <a:ext cx="6128544" cy="4596408"/>
          </a:xfr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400800" y="4419600"/>
            <a:ext cx="2514600" cy="17526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Venetian and Genoese merchants established colonies in major trade ports of Alexandria, Constantinople, Cairo, Damascus,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Developments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834128"/>
          </a:xfrm>
        </p:spPr>
        <p:txBody>
          <a:bodyPr>
            <a:normAutofit/>
          </a:bodyPr>
          <a:lstStyle/>
          <a:p>
            <a:r>
              <a:rPr lang="en-US" dirty="0" smtClean="0"/>
              <a:t>Status of women improved</a:t>
            </a:r>
          </a:p>
          <a:p>
            <a:pPr lvl="1"/>
            <a:r>
              <a:rPr lang="en-US" dirty="0" smtClean="0"/>
              <a:t>Chivalry promoted respect for women</a:t>
            </a:r>
          </a:p>
          <a:p>
            <a:pPr lvl="1"/>
            <a:r>
              <a:rPr lang="en-US" dirty="0" smtClean="0"/>
              <a:t>Urbanization created more job opportunities for women</a:t>
            </a:r>
          </a:p>
          <a:p>
            <a:pPr lvl="2"/>
            <a:r>
              <a:rPr lang="en-US" dirty="0" smtClean="0"/>
              <a:t>All-female guilds</a:t>
            </a:r>
          </a:p>
          <a:p>
            <a:pPr lvl="1"/>
            <a:r>
              <a:rPr lang="en-US" dirty="0" smtClean="0"/>
              <a:t>Worked same jobs as their husbands</a:t>
            </a:r>
          </a:p>
          <a:p>
            <a:pPr lvl="1"/>
            <a:r>
              <a:rPr lang="en-US" dirty="0" smtClean="0"/>
              <a:t>Increased veneration of the Virgin Mary</a:t>
            </a:r>
          </a:p>
          <a:p>
            <a:pPr lvl="2"/>
            <a:r>
              <a:rPr lang="en-US" dirty="0" smtClean="0"/>
              <a:t>Mary symbolized ideals of womanhood, love, &amp; sympathy</a:t>
            </a:r>
            <a:endParaRPr lang="en-US" dirty="0"/>
          </a:p>
        </p:txBody>
      </p:sp>
      <p:pic>
        <p:nvPicPr>
          <p:cNvPr id="6" name="Content Placeholder 5" descr="notre dam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524000"/>
            <a:ext cx="2971800" cy="3962400"/>
          </a:xfrm>
        </p:spPr>
      </p:pic>
      <p:pic>
        <p:nvPicPr>
          <p:cNvPr id="8" name="Picture 7" descr="ndame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913" y="4876800"/>
            <a:ext cx="2181225" cy="1390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5486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Cathedral of Notre Dame or “Our Lady”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in the High Middle 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Cathedral schools become universities</a:t>
            </a:r>
          </a:p>
          <a:p>
            <a:pPr lvl="1"/>
            <a:r>
              <a:rPr lang="en-US" dirty="0" smtClean="0"/>
              <a:t>University of Paris, Oxford University, etc.</a:t>
            </a:r>
          </a:p>
          <a:p>
            <a:r>
              <a:rPr lang="en-US" dirty="0" smtClean="0"/>
              <a:t>Rediscovery of works of Aristotle</a:t>
            </a:r>
          </a:p>
          <a:p>
            <a:pPr lvl="1"/>
            <a:r>
              <a:rPr lang="en-US" dirty="0" smtClean="0"/>
              <a:t>Increased commerce with Muslims provided the West with access to Greek works</a:t>
            </a:r>
          </a:p>
          <a:p>
            <a:r>
              <a:rPr lang="en-US" dirty="0" smtClean="0"/>
              <a:t>New intellectual movements</a:t>
            </a:r>
          </a:p>
          <a:p>
            <a:pPr lvl="1"/>
            <a:r>
              <a:rPr lang="en-US" dirty="0" smtClean="0"/>
              <a:t>Thomas Aquinas and scholasticism</a:t>
            </a:r>
          </a:p>
          <a:p>
            <a:pPr lvl="2"/>
            <a:r>
              <a:rPr lang="en-US" dirty="0" smtClean="0"/>
              <a:t>Combining Aristotle’s logic with Christianity to create the most truthful system of thought possible</a:t>
            </a:r>
          </a:p>
          <a:p>
            <a:r>
              <a:rPr lang="en-US" dirty="0" smtClean="0"/>
              <a:t>Some reformers within in the church were worried about the materialism of the church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Bubonic Plague</a:t>
            </a:r>
          </a:p>
          <a:p>
            <a:r>
              <a:rPr lang="en-US" dirty="0" smtClean="0"/>
              <a:t>Hundred Years War</a:t>
            </a:r>
          </a:p>
          <a:p>
            <a:r>
              <a:rPr lang="en-US" dirty="0" smtClean="0"/>
              <a:t>The Italian Renaissance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Middle Ages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Bubonic Plague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Silk Roads spread bubonic plague across Eurasia in the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r>
              <a:rPr lang="en-US" sz="2400" dirty="0" smtClean="0"/>
              <a:t>In October 1347 a ship from the Crimea sailed into Messina.  The crew had a "sickness clinging to their very bones.“</a:t>
            </a:r>
          </a:p>
          <a:p>
            <a:r>
              <a:rPr lang="en-US" sz="2400" dirty="0" smtClean="0"/>
              <a:t>Rats carrying fleas got on shore spreading disease</a:t>
            </a:r>
          </a:p>
          <a:p>
            <a:pPr lvl="1"/>
            <a:r>
              <a:rPr lang="en-US" sz="1900" dirty="0" smtClean="0"/>
              <a:t>Increased trade helped spread the plague</a:t>
            </a:r>
          </a:p>
          <a:p>
            <a:pPr lvl="1"/>
            <a:r>
              <a:rPr lang="en-US" sz="1900" dirty="0" smtClean="0"/>
              <a:t>Close proximity, unsanitary conditions facilitated the spread into cities</a:t>
            </a:r>
          </a:p>
          <a:p>
            <a:r>
              <a:rPr lang="en-US" sz="2400" dirty="0" smtClean="0"/>
              <a:t>25 million people died in the next several years, 1/4 to 1/3 of the population of Europe</a:t>
            </a:r>
          </a:p>
          <a:p>
            <a:pPr lvl="1"/>
            <a:r>
              <a:rPr lang="en-US" sz="1900" dirty="0" smtClean="0"/>
              <a:t>Population rebounded within 200 years</a:t>
            </a:r>
          </a:p>
          <a:p>
            <a:endParaRPr lang="en-US" dirty="0"/>
          </a:p>
        </p:txBody>
      </p:sp>
      <p:sp>
        <p:nvSpPr>
          <p:cNvPr id="6" name="Action Button: Movie 5">
            <a:hlinkClick r:id="rId2" action="ppaction://hlinkfile" highlightClick="1"/>
          </p:cNvPr>
          <p:cNvSpPr/>
          <p:nvPr/>
        </p:nvSpPr>
        <p:spPr>
          <a:xfrm>
            <a:off x="7772400" y="5638800"/>
            <a:ext cx="914400" cy="6096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Western Roman Empire</a:t>
            </a:r>
            <a:endParaRPr lang="en-US" dirty="0"/>
          </a:p>
        </p:txBody>
      </p:sp>
      <p:pic>
        <p:nvPicPr>
          <p:cNvPr id="10" name="Content Placeholder 9" descr="Invasion of Roman Empire Map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3001" y="1676400"/>
            <a:ext cx="6701799" cy="4648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Bubonic Plague</a:t>
            </a:r>
            <a:endParaRPr lang="en-US" dirty="0"/>
          </a:p>
        </p:txBody>
      </p:sp>
      <p:pic>
        <p:nvPicPr>
          <p:cNvPr id="4" name="Content Placeholder 3" descr="Bubonic Plagu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0" y="1676400"/>
            <a:ext cx="5791200" cy="4571999"/>
          </a:xfrm>
        </p:spPr>
      </p:pic>
      <p:sp>
        <p:nvSpPr>
          <p:cNvPr id="5" name="Action Button: Movie 4">
            <a:hlinkClick r:id="rId3" action="ppaction://hlinkfile" highlightClick="1"/>
          </p:cNvPr>
          <p:cNvSpPr/>
          <p:nvPr/>
        </p:nvSpPr>
        <p:spPr>
          <a:xfrm>
            <a:off x="7696200" y="1676400"/>
            <a:ext cx="1143000" cy="6858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ubo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096" y="4267200"/>
            <a:ext cx="2420303" cy="167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Black Death</a:t>
            </a:r>
            <a:endParaRPr lang="en-US" dirty="0"/>
          </a:p>
        </p:txBody>
      </p:sp>
      <p:pic>
        <p:nvPicPr>
          <p:cNvPr id="7" name="Content Placeholder 6" descr="Bubonic Plague Chart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1467627"/>
            <a:ext cx="4038600" cy="4475973"/>
          </a:xfrm>
        </p:spPr>
      </p:pic>
      <p:pic>
        <p:nvPicPr>
          <p:cNvPr id="9" name="Content Placeholder 8" descr="Effects of Plague.gif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95900" y="1447800"/>
            <a:ext cx="3619500" cy="2714625"/>
          </a:xfr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05200" y="4724400"/>
            <a:ext cx="2895600" cy="16256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charset="0"/>
              </a:rPr>
              <a:t>Victims “ate lunch with their friends and dinner with their ancestors in paradise”</a:t>
            </a:r>
          </a:p>
          <a:p>
            <a:pPr algn="r">
              <a:spcBef>
                <a:spcPct val="50000"/>
              </a:spcBef>
            </a:pPr>
            <a:r>
              <a:rPr lang="en-US" dirty="0">
                <a:latin typeface="Tahoma" charset="0"/>
              </a:rPr>
              <a:t>-</a:t>
            </a:r>
            <a:r>
              <a:rPr lang="en-US" dirty="0" err="1">
                <a:latin typeface="Tahoma" charset="0"/>
              </a:rPr>
              <a:t>Geovanni</a:t>
            </a:r>
            <a:r>
              <a:rPr lang="en-US" dirty="0">
                <a:latin typeface="Tahoma" charset="0"/>
              </a:rPr>
              <a:t> Boccaccio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Bubonic Plague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Profound impact on manorial economy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Labor became scarce in some places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Tenants, rent payers, made gains as feudal obligations were lowered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Some serfs were freed to keep them from running away to better opportunities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Wages rose in towns to keep workers happy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“The path to the Industrial Revolution </a:t>
            </a:r>
            <a:r>
              <a:rPr lang="en-US" i="1" dirty="0" smtClean="0"/>
              <a:t>began</a:t>
            </a:r>
            <a:r>
              <a:rPr lang="en-US" dirty="0" smtClean="0"/>
              <a:t> with the Black Death.  The population fall increased labor mobility by creating many vacant farms, and that mobility </a:t>
            </a:r>
            <a:r>
              <a:rPr lang="en-US" u="sng" dirty="0" smtClean="0"/>
              <a:t>undermined</a:t>
            </a:r>
            <a:r>
              <a:rPr lang="en-US" dirty="0" smtClean="0"/>
              <a:t> serfdom.”  - Robert Allen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Hundred Years War (1337-1453)</a:t>
            </a:r>
            <a:endParaRPr lang="en-US" dirty="0"/>
          </a:p>
        </p:txBody>
      </p:sp>
      <p:pic>
        <p:nvPicPr>
          <p:cNvPr id="6" name="Content Placeholder 5" descr="Burning of Joan of Ar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3276600" cy="428478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114800" cy="47579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A series of periodic military campaigns between England and France</a:t>
            </a:r>
          </a:p>
          <a:p>
            <a:r>
              <a:rPr lang="en-US" sz="2800" dirty="0" smtClean="0">
                <a:cs typeface="Times New Roman" pitchFamily="18" charset="0"/>
              </a:rPr>
              <a:t>New technology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Crossbows, longbows, pikes, firearms, and cannons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Castles &amp; knights outdated</a:t>
            </a:r>
          </a:p>
          <a:p>
            <a:r>
              <a:rPr lang="en-US" dirty="0" smtClean="0">
                <a:cs typeface="Times New Roman" pitchFamily="18" charset="0"/>
              </a:rPr>
              <a:t>Monarchs maintain permanent militaries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8674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Burning of Joan of Arc, 1431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Italian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Started in Italy during the 13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Why Italy?</a:t>
            </a:r>
          </a:p>
          <a:p>
            <a:pPr lvl="2"/>
            <a:r>
              <a:rPr lang="en-US" dirty="0" smtClean="0"/>
              <a:t>Urban Growth &amp; Wealth</a:t>
            </a:r>
          </a:p>
          <a:p>
            <a:pPr lvl="2"/>
            <a:r>
              <a:rPr lang="en-US" dirty="0" smtClean="0"/>
              <a:t>Merchant Class Values</a:t>
            </a:r>
          </a:p>
          <a:p>
            <a:pPr lvl="2"/>
            <a:r>
              <a:rPr lang="en-US" dirty="0" smtClean="0"/>
              <a:t>Classical Heritage</a:t>
            </a:r>
          </a:p>
          <a:p>
            <a:r>
              <a:rPr lang="en-US" dirty="0" smtClean="0"/>
              <a:t>Main Idea: humanism</a:t>
            </a:r>
          </a:p>
          <a:p>
            <a:pPr lvl="1"/>
            <a:r>
              <a:rPr lang="en-US" dirty="0" smtClean="0"/>
              <a:t>Study of human beings and human potential</a:t>
            </a:r>
          </a:p>
          <a:p>
            <a:pPr lvl="2"/>
            <a:r>
              <a:rPr lang="en-US" dirty="0" smtClean="0"/>
              <a:t>Celebration of human life</a:t>
            </a:r>
          </a:p>
          <a:p>
            <a:pPr lvl="1"/>
            <a:r>
              <a:rPr lang="en-US" dirty="0" smtClean="0"/>
              <a:t>Many different approaches to humanism</a:t>
            </a:r>
          </a:p>
        </p:txBody>
      </p:sp>
      <p:pic>
        <p:nvPicPr>
          <p:cNvPr id="5" name="Content Placeholder 4" descr="davi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4718" y="1524000"/>
            <a:ext cx="1985682" cy="4800600"/>
          </a:xfrm>
        </p:spPr>
      </p:pic>
      <p:pic>
        <p:nvPicPr>
          <p:cNvPr id="7" name="Picture 6" descr="shakespe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981200"/>
            <a:ext cx="1676400" cy="2000687"/>
          </a:xfrm>
          <a:prstGeom prst="rect">
            <a:avLst/>
          </a:prstGeom>
        </p:spPr>
      </p:pic>
      <p:pic>
        <p:nvPicPr>
          <p:cNvPr id="8" name="Picture 7" descr="macbe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3352800"/>
            <a:ext cx="1009399" cy="582936"/>
          </a:xfrm>
          <a:prstGeom prst="rect">
            <a:avLst/>
          </a:prstGeom>
        </p:spPr>
      </p:pic>
      <p:pic>
        <p:nvPicPr>
          <p:cNvPr id="9" name="Picture 8" descr="Vitruvian 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228600"/>
            <a:ext cx="1676400" cy="167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57600" y="6367046"/>
            <a:ext cx="54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It is better to be feared than loved, if you cannot be both.</a:t>
            </a:r>
            <a:endParaRPr lang="en-US" sz="1600" dirty="0"/>
          </a:p>
        </p:txBody>
      </p:sp>
      <p:pic>
        <p:nvPicPr>
          <p:cNvPr id="11" name="Picture 10" descr="The Prin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4062413"/>
            <a:ext cx="1695011" cy="2262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Successor States</a:t>
            </a:r>
            <a:endParaRPr lang="en-US" dirty="0"/>
          </a:p>
        </p:txBody>
      </p:sp>
      <p:pic>
        <p:nvPicPr>
          <p:cNvPr id="5" name="Content Placeholder 4" descr="Europe in 600 CE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4262676" cy="3886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66672"/>
            <a:ext cx="4038600" cy="4681728"/>
          </a:xfrm>
        </p:spPr>
        <p:txBody>
          <a:bodyPr/>
          <a:lstStyle/>
          <a:p>
            <a:r>
              <a:rPr lang="en-US" dirty="0" smtClean="0"/>
              <a:t>Decentralized Society</a:t>
            </a:r>
          </a:p>
          <a:p>
            <a:pPr lvl="1"/>
            <a:r>
              <a:rPr lang="en-US" dirty="0" smtClean="0"/>
              <a:t>German chieftains replace Roman rule</a:t>
            </a:r>
          </a:p>
          <a:p>
            <a:pPr lvl="1"/>
            <a:r>
              <a:rPr lang="en-US" dirty="0" smtClean="0"/>
              <a:t>Germanic tradition replaced Roman law</a:t>
            </a:r>
          </a:p>
          <a:p>
            <a:pPr lvl="1"/>
            <a:r>
              <a:rPr lang="en-US" dirty="0" smtClean="0"/>
              <a:t>Peasants turn to local lords for safety</a:t>
            </a:r>
          </a:p>
          <a:p>
            <a:r>
              <a:rPr lang="en-US" dirty="0" smtClean="0"/>
              <a:t>Subsistence Agriculture</a:t>
            </a:r>
          </a:p>
          <a:p>
            <a:r>
              <a:rPr lang="en-US" dirty="0" smtClean="0"/>
              <a:t>Power shifts from Italy to France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Clovis I (466-511)</a:t>
            </a:r>
          </a:p>
          <a:p>
            <a:pPr lvl="1"/>
            <a:r>
              <a:rPr lang="en-US" dirty="0" smtClean="0"/>
              <a:t>United the Franks</a:t>
            </a:r>
          </a:p>
          <a:p>
            <a:pPr lvl="1"/>
            <a:r>
              <a:rPr lang="en-US" dirty="0" smtClean="0"/>
              <a:t>Converted to Christianity</a:t>
            </a:r>
          </a:p>
          <a:p>
            <a:r>
              <a:rPr lang="en-US" dirty="0" smtClean="0"/>
              <a:t>Charles Martel (688-741)</a:t>
            </a:r>
          </a:p>
          <a:p>
            <a:pPr lvl="1"/>
            <a:r>
              <a:rPr lang="en-US" dirty="0" smtClean="0"/>
              <a:t>Defeated Muslim at Tours</a:t>
            </a:r>
          </a:p>
          <a:p>
            <a:r>
              <a:rPr lang="en-US" dirty="0" smtClean="0"/>
              <a:t>Charlemagne (742-814)</a:t>
            </a:r>
          </a:p>
          <a:p>
            <a:pPr lvl="1"/>
            <a:r>
              <a:rPr lang="en-US" dirty="0" smtClean="0"/>
              <a:t>Centralized authority</a:t>
            </a:r>
          </a:p>
          <a:p>
            <a:pPr lvl="1"/>
            <a:r>
              <a:rPr lang="en-US" dirty="0" smtClean="0"/>
              <a:t>Temporary revival of learning</a:t>
            </a:r>
          </a:p>
          <a:p>
            <a:pPr lvl="1"/>
            <a:r>
              <a:rPr lang="en-US" dirty="0" smtClean="0"/>
              <a:t>Empire fell less than 30 years after his death</a:t>
            </a:r>
          </a:p>
          <a:p>
            <a:pPr lvl="1"/>
            <a:endParaRPr lang="en-US" dirty="0"/>
          </a:p>
        </p:txBody>
      </p:sp>
      <p:pic>
        <p:nvPicPr>
          <p:cNvPr id="7" name="Picture 6" descr="Carolingian_Emp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420" y="1676400"/>
            <a:ext cx="4217980" cy="3810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5334000" y="4495800"/>
            <a:ext cx="2057400" cy="381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8800" y="5715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Battle of Tours, 732</a:t>
            </a:r>
            <a:endParaRPr lang="en-US" dirty="0"/>
          </a:p>
        </p:txBody>
      </p:sp>
      <p:sp>
        <p:nvSpPr>
          <p:cNvPr id="8" name="Action Button: Movie 7">
            <a:hlinkClick r:id="rId3" action="ppaction://hlinkfile" highlightClick="1"/>
          </p:cNvPr>
          <p:cNvSpPr/>
          <p:nvPr/>
        </p:nvSpPr>
        <p:spPr>
          <a:xfrm>
            <a:off x="4191000" y="5715000"/>
            <a:ext cx="838200" cy="5334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Invasions</a:t>
            </a:r>
            <a:endParaRPr lang="en-US" dirty="0"/>
          </a:p>
        </p:txBody>
      </p:sp>
      <p:pic>
        <p:nvPicPr>
          <p:cNvPr id="4" name="Content Placeholder 3" descr="Viking Muslim Magyar Invasion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6248400" cy="4571252"/>
          </a:xfrm>
        </p:spPr>
      </p:pic>
      <p:sp>
        <p:nvSpPr>
          <p:cNvPr id="5" name="TextBox 4"/>
          <p:cNvSpPr txBox="1"/>
          <p:nvPr/>
        </p:nvSpPr>
        <p:spPr>
          <a:xfrm>
            <a:off x="6629400" y="16002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invasions by Vikings (purple), Magyars (green), and Muslims (red) completed the destruction of centralized rule in Western Europe.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4064675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European lords built a system of military and political relationships to protect their land.  This system is called feudalism.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Feudalism</a:t>
            </a:r>
          </a:p>
          <a:p>
            <a:r>
              <a:rPr lang="en-US" dirty="0" smtClean="0"/>
              <a:t>Serfs and manors</a:t>
            </a:r>
          </a:p>
          <a:p>
            <a:r>
              <a:rPr lang="en-US" dirty="0" smtClean="0"/>
              <a:t>The medieval Christian Church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Medieval Society (600-1000)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Feudalism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Kings and nobles gave land (fief ) to vassals (nobles) in exchange for military service</a:t>
            </a:r>
          </a:p>
          <a:p>
            <a:pPr lvl="1"/>
            <a:r>
              <a:rPr lang="en-US" dirty="0" smtClean="0"/>
              <a:t>Control of land was hereditary</a:t>
            </a:r>
          </a:p>
          <a:p>
            <a:r>
              <a:rPr lang="en-US" dirty="0" smtClean="0"/>
              <a:t>Vassals gave land to knights in exchange for military service</a:t>
            </a:r>
          </a:p>
          <a:p>
            <a:pPr lvl="1"/>
            <a:r>
              <a:rPr lang="en-US" dirty="0" smtClean="0"/>
              <a:t>Knights were bound by a code of chivalry</a:t>
            </a:r>
          </a:p>
        </p:txBody>
      </p:sp>
      <p:pic>
        <p:nvPicPr>
          <p:cNvPr id="5" name="Content Placeholder 4" descr="feudal hierarchy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657312"/>
            <a:ext cx="4038600" cy="3600488"/>
          </a:xfrm>
        </p:spPr>
      </p:pic>
      <p:sp>
        <p:nvSpPr>
          <p:cNvPr id="6" name="Action Button: Movie 5">
            <a:hlinkClick r:id="rId3" action="ppaction://hlinkfile" highlightClick="1"/>
          </p:cNvPr>
          <p:cNvSpPr/>
          <p:nvPr/>
        </p:nvSpPr>
        <p:spPr>
          <a:xfrm>
            <a:off x="7848600" y="5715000"/>
            <a:ext cx="990600" cy="5334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Feudalism</a:t>
            </a:r>
            <a:endParaRPr lang="en-US" dirty="0"/>
          </a:p>
        </p:txBody>
      </p:sp>
      <p:pic>
        <p:nvPicPr>
          <p:cNvPr id="9" name="Content Placeholder 8" descr="feudal hierarchy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1752600"/>
            <a:ext cx="8622082" cy="4495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2818</TotalTime>
  <Words>1221</Words>
  <Application>Microsoft Macintosh PowerPoint</Application>
  <PresentationFormat>On-screen Show (4:3)</PresentationFormat>
  <Paragraphs>189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Civic</vt:lpstr>
      <vt:lpstr>Europe in the Middle Ages</vt:lpstr>
      <vt:lpstr>Quest for Political Order</vt:lpstr>
      <vt:lpstr>Fall of the Western Roman Empire</vt:lpstr>
      <vt:lpstr>Germanic Successor States</vt:lpstr>
      <vt:lpstr>The Franks</vt:lpstr>
      <vt:lpstr>External Invasions</vt:lpstr>
      <vt:lpstr>Medieval Society (600-1000)</vt:lpstr>
      <vt:lpstr>European Feudalism</vt:lpstr>
      <vt:lpstr>European Feudalism</vt:lpstr>
      <vt:lpstr>Knights and Castles</vt:lpstr>
      <vt:lpstr>Serfs and Manorialism</vt:lpstr>
      <vt:lpstr>Manorialism</vt:lpstr>
      <vt:lpstr>The Christian Church</vt:lpstr>
      <vt:lpstr>The Pope</vt:lpstr>
      <vt:lpstr>Expansion of Europe</vt:lpstr>
      <vt:lpstr>Viking Expansion</vt:lpstr>
      <vt:lpstr>Spanish Reconquista</vt:lpstr>
      <vt:lpstr>The Crusades</vt:lpstr>
      <vt:lpstr>High Middle Ages (1000-1500)</vt:lpstr>
      <vt:lpstr>Rise of Regional States</vt:lpstr>
      <vt:lpstr>Europe in the High Middle Ages</vt:lpstr>
      <vt:lpstr>Rise of Monarchy in England</vt:lpstr>
      <vt:lpstr>European Economic Revival</vt:lpstr>
      <vt:lpstr>European Economic Revival</vt:lpstr>
      <vt:lpstr>Trade in the High Middle Ages</vt:lpstr>
      <vt:lpstr>Social Developments</vt:lpstr>
      <vt:lpstr>Christianity in the High Middle Ages</vt:lpstr>
      <vt:lpstr>End of the Middle Ages</vt:lpstr>
      <vt:lpstr>Bubonic Plague</vt:lpstr>
      <vt:lpstr>Spread of Bubonic Plague</vt:lpstr>
      <vt:lpstr>The Black Death</vt:lpstr>
      <vt:lpstr>Impact of the Bubonic Plague</vt:lpstr>
      <vt:lpstr>Hundred Years War (1337-1453)</vt:lpstr>
      <vt:lpstr>Italian Renaissance</vt:lpstr>
    </vt:vector>
  </TitlesOfParts>
  <Company>Lewisville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in the Middle Ages</dc:title>
  <dc:creator>Jeremy Millhouse</dc:creator>
  <cp:lastModifiedBy>Cherry Creek</cp:lastModifiedBy>
  <cp:revision>206</cp:revision>
  <dcterms:created xsi:type="dcterms:W3CDTF">2010-02-19T01:31:06Z</dcterms:created>
  <dcterms:modified xsi:type="dcterms:W3CDTF">2013-09-21T22:29:15Z</dcterms:modified>
</cp:coreProperties>
</file>