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89" r:id="rId5"/>
    <p:sldId id="259" r:id="rId6"/>
    <p:sldId id="297" r:id="rId7"/>
    <p:sldId id="300" r:id="rId8"/>
    <p:sldId id="299" r:id="rId9"/>
    <p:sldId id="298" r:id="rId10"/>
    <p:sldId id="301" r:id="rId11"/>
    <p:sldId id="302" r:id="rId12"/>
    <p:sldId id="304" r:id="rId13"/>
    <p:sldId id="303" r:id="rId14"/>
    <p:sldId id="307" r:id="rId15"/>
    <p:sldId id="306" r:id="rId16"/>
    <p:sldId id="305" r:id="rId17"/>
    <p:sldId id="260" r:id="rId18"/>
    <p:sldId id="261" r:id="rId19"/>
    <p:sldId id="272" r:id="rId20"/>
    <p:sldId id="271" r:id="rId21"/>
    <p:sldId id="273" r:id="rId22"/>
    <p:sldId id="286" r:id="rId23"/>
    <p:sldId id="274" r:id="rId24"/>
    <p:sldId id="262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75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BCB0-EB82-4643-B79B-33A9F39D162B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BF7B4-5350-B941-850B-B2A8EE291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BF7B4-5350-B941-850B-B2A8EE291E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6003BA-A18E-1744-AB6B-AF33ABCEF037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ACD412-94BF-B641-B4D6-4895899614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video/world/middleeast/100000003106592/isis-goals-and-tactics-worldwide.html?action=click&amp;gtype=vhs&amp;version=vhs-heading&amp;module=vhs&amp;region=title-area" TargetMode="External"/><Relationship Id="rId4" Type="http://schemas.openxmlformats.org/officeDocument/2006/relationships/hyperlink" Target="https://www.youtube.com/watch?v=ka8csjsmX6I" TargetMode="External"/><Relationship Id="rId5" Type="http://schemas.openxmlformats.org/officeDocument/2006/relationships/hyperlink" Target="http://www.nytimes.com/video/world/middleeast/100000003240417/the-evolution-of-isis.html?action=click&amp;gtype=vhs&amp;version=vhs-heading&amp;module=vhs&amp;region=title-area" TargetMode="External"/><Relationship Id="rId6" Type="http://schemas.openxmlformats.org/officeDocument/2006/relationships/hyperlink" Target="http://www.nytimes.com/video/world/middleeast/100000002939649/iraqs-factions-and-their-goals.html?action=click&amp;gtype=vhs&amp;version=vhs-heading&amp;module=vhs&amp;region=title-area" TargetMode="External"/><Relationship Id="rId7" Type="http://schemas.openxmlformats.org/officeDocument/2006/relationships/hyperlink" Target="http://www.ted.com/talks/benedetta_berti_the_surprising_way_groups_like_isis_stay_in_power" TargetMode="External"/><Relationship Id="rId8" Type="http://schemas.openxmlformats.org/officeDocument/2006/relationships/hyperlink" Target="http://www.ted.com/playlists/188/insights_on_terroris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sj.com/video/iraq-isis-sparks-a-middle-east-crisis-explained/74607CBE-0725-4C02-A289-ABA34FEAB516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of the Threat of ISIS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sense of 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8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3632" r="-43632"/>
          <a:stretch>
            <a:fillRect/>
          </a:stretch>
        </p:blipFill>
        <p:spPr>
          <a:xfrm>
            <a:off x="-1491020" y="252413"/>
            <a:ext cx="12241213" cy="6505575"/>
          </a:xfrm>
        </p:spPr>
      </p:pic>
    </p:spTree>
    <p:extLst>
      <p:ext uri="{BB962C8B-B14F-4D97-AF65-F5344CB8AC3E}">
        <p14:creationId xmlns:p14="http://schemas.microsoft.com/office/powerpoint/2010/main" val="174748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distribution in Syria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132" r="-39132"/>
          <a:stretch>
            <a:fillRect/>
          </a:stretch>
        </p:blipFill>
        <p:spPr>
          <a:xfrm>
            <a:off x="-699492" y="1739342"/>
            <a:ext cx="10358881" cy="5505154"/>
          </a:xfrm>
        </p:spPr>
      </p:pic>
    </p:spTree>
    <p:extLst>
      <p:ext uri="{BB962C8B-B14F-4D97-AF65-F5344CB8AC3E}">
        <p14:creationId xmlns:p14="http://schemas.microsoft.com/office/powerpoint/2010/main" val="122253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502" r="-25502"/>
          <a:stretch>
            <a:fillRect/>
          </a:stretch>
        </p:blipFill>
        <p:spPr>
          <a:xfrm>
            <a:off x="-1446332" y="132304"/>
            <a:ext cx="11733480" cy="6235675"/>
          </a:xfrm>
        </p:spPr>
      </p:pic>
    </p:spTree>
    <p:extLst>
      <p:ext uri="{BB962C8B-B14F-4D97-AF65-F5344CB8AC3E}">
        <p14:creationId xmlns:p14="http://schemas.microsoft.com/office/powerpoint/2010/main" val="182625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9684" r="-29684"/>
          <a:stretch>
            <a:fillRect/>
          </a:stretch>
        </p:blipFill>
        <p:spPr>
          <a:xfrm>
            <a:off x="-1661527" y="206375"/>
            <a:ext cx="12517438" cy="6651625"/>
          </a:xfrm>
        </p:spPr>
      </p:pic>
    </p:spTree>
    <p:extLst>
      <p:ext uri="{BB962C8B-B14F-4D97-AF65-F5344CB8AC3E}">
        <p14:creationId xmlns:p14="http://schemas.microsoft.com/office/powerpoint/2010/main" val="255839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violence and threats to intimidate or coerce, especially for political purposes.</a:t>
            </a:r>
          </a:p>
          <a:p>
            <a:endParaRPr lang="en-US" dirty="0"/>
          </a:p>
          <a:p>
            <a:r>
              <a:rPr lang="en-US" dirty="0"/>
              <a:t>the state of fear and submission produced by terrorism or terrorization.</a:t>
            </a:r>
          </a:p>
          <a:p>
            <a:endParaRPr lang="en-US" dirty="0"/>
          </a:p>
          <a:p>
            <a:r>
              <a:rPr lang="en-US" dirty="0"/>
              <a:t>a terroristic method of governing or of resisting a government.</a:t>
            </a:r>
          </a:p>
        </p:txBody>
      </p:sp>
    </p:spTree>
    <p:extLst>
      <p:ext uri="{BB962C8B-B14F-4D97-AF65-F5344CB8AC3E}">
        <p14:creationId xmlns:p14="http://schemas.microsoft.com/office/powerpoint/2010/main" val="30830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Terrorist Organizations in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888790" cy="4847019"/>
          </a:xfrm>
        </p:spPr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Hamas-</a:t>
            </a:r>
            <a:r>
              <a:rPr lang="en-US" dirty="0" smtClean="0"/>
              <a:t>Palestine, destruction of Israel, allegiance to Islam and jihad, rejection of negotiated peace settlement</a:t>
            </a:r>
          </a:p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Hizbollah</a:t>
            </a:r>
            <a:r>
              <a:rPr lang="en-US" dirty="0" smtClean="0"/>
              <a:t>-Lebanon, </a:t>
            </a:r>
            <a:r>
              <a:rPr lang="en-US" i="1" dirty="0" smtClean="0"/>
              <a:t>Party of God</a:t>
            </a:r>
            <a:r>
              <a:rPr lang="en-US" dirty="0" smtClean="0"/>
              <a:t>, anti-Israel, Shiite Islamic Ideology, work towards social and economic development in Leb.</a:t>
            </a:r>
          </a:p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Boko Haram</a:t>
            </a:r>
            <a:r>
              <a:rPr lang="en-US" dirty="0" smtClean="0"/>
              <a:t>-Nigeria, linked to Al Qaeda, Sunni, strict sharia law, wants Islamic state in Nigeria/West Africa</a:t>
            </a:r>
          </a:p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Al-</a:t>
            </a:r>
            <a:r>
              <a:rPr lang="en-US" b="1" dirty="0" err="1" smtClean="0"/>
              <a:t>Shabaab</a:t>
            </a:r>
            <a:r>
              <a:rPr lang="en-US" dirty="0" smtClean="0"/>
              <a:t>-Somalia affiliate of AQ, strict form of </a:t>
            </a:r>
            <a:r>
              <a:rPr lang="en-US" dirty="0" err="1" smtClean="0"/>
              <a:t>Salafism</a:t>
            </a:r>
            <a:r>
              <a:rPr lang="en-US" dirty="0" smtClean="0"/>
              <a:t> (like ISIS), Islamic State in Somalia free of foreigners and outside influence, anti-west</a:t>
            </a:r>
          </a:p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Taliban</a:t>
            </a:r>
            <a:r>
              <a:rPr lang="en-US" dirty="0" smtClean="0"/>
              <a:t>-Afghanistan and regions of Pakistan</a:t>
            </a:r>
            <a:endParaRPr lang="en-US" b="1" dirty="0" smtClean="0"/>
          </a:p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Al Qaeda-</a:t>
            </a:r>
            <a:r>
              <a:rPr lang="en-US" dirty="0" smtClean="0"/>
              <a:t>global and militant, </a:t>
            </a:r>
            <a:r>
              <a:rPr lang="en-US" dirty="0" err="1" smtClean="0"/>
              <a:t>Salafist</a:t>
            </a:r>
            <a:r>
              <a:rPr lang="en-US" dirty="0" smtClean="0"/>
              <a:t> Sunni extremism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2445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What is the Islamic State?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8" y="1752600"/>
            <a:ext cx="8776724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ISIS</a:t>
            </a:r>
            <a:r>
              <a:rPr lang="en-US" dirty="0" smtClean="0"/>
              <a:t>-Islamic State of Iraq and Syria OR </a:t>
            </a:r>
            <a:r>
              <a:rPr lang="en-US" b="1" dirty="0" smtClean="0"/>
              <a:t>ISIL</a:t>
            </a:r>
            <a:r>
              <a:rPr lang="en-US" dirty="0" smtClean="0"/>
              <a:t>-Islamic State of Iraq and the Levant</a:t>
            </a:r>
          </a:p>
          <a:p>
            <a:r>
              <a:rPr lang="en-US" dirty="0" smtClean="0"/>
              <a:t>Terrorist group (from Western View)</a:t>
            </a:r>
          </a:p>
          <a:p>
            <a:r>
              <a:rPr lang="en-US" dirty="0" smtClean="0"/>
              <a:t>Political and military organization with radical interpretation of Islam</a:t>
            </a:r>
          </a:p>
          <a:p>
            <a:pPr lvl="1"/>
            <a:r>
              <a:rPr lang="en-US" dirty="0" smtClean="0"/>
              <a:t>Political philosophy that seeks to impose worldview by force on Muslims and non-Muslims alike</a:t>
            </a:r>
          </a:p>
          <a:p>
            <a:r>
              <a:rPr lang="en-US" dirty="0" smtClean="0"/>
              <a:t>Expelled from Al-Qaeda b/c too extreme</a:t>
            </a:r>
          </a:p>
          <a:p>
            <a:r>
              <a:rPr lang="en-US" dirty="0" smtClean="0"/>
              <a:t>Claims to be legitimate ruler of all Sunni Muslims worldwide</a:t>
            </a:r>
          </a:p>
          <a:p>
            <a:r>
              <a:rPr lang="en-US" dirty="0" smtClean="0"/>
              <a:t>Established a “state” includes swaths of territory in Syria and Iraq, governed from </a:t>
            </a:r>
            <a:r>
              <a:rPr lang="en-US" dirty="0" err="1" smtClean="0"/>
              <a:t>Raqqa</a:t>
            </a:r>
            <a:r>
              <a:rPr lang="en-US" dirty="0" smtClean="0"/>
              <a:t> in Syria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6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What is the Islamic State?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7" y="1819953"/>
            <a:ext cx="8738810" cy="5038047"/>
          </a:xfrm>
        </p:spPr>
        <p:txBody>
          <a:bodyPr/>
          <a:lstStyle/>
          <a:p>
            <a:r>
              <a:rPr lang="en-US" dirty="0" smtClean="0"/>
              <a:t>Advances theological opinions to advance its claims</a:t>
            </a:r>
          </a:p>
          <a:p>
            <a:r>
              <a:rPr lang="en-US" dirty="0" smtClean="0"/>
              <a:t>Adherents claim to be practicing Islam fully, those who disagree are </a:t>
            </a:r>
            <a:r>
              <a:rPr lang="en-US" i="1" dirty="0" err="1" smtClean="0"/>
              <a:t>takfir</a:t>
            </a:r>
            <a:r>
              <a:rPr lang="en-US" i="1" dirty="0" smtClean="0"/>
              <a:t> </a:t>
            </a:r>
            <a:r>
              <a:rPr lang="en-US" dirty="0" smtClean="0"/>
              <a:t>(heretics).</a:t>
            </a:r>
          </a:p>
          <a:p>
            <a:pPr lvl="1"/>
            <a:r>
              <a:rPr lang="en-US" dirty="0" smtClean="0"/>
              <a:t>Religious justification for killing State’s opponents (slaughtering)</a:t>
            </a:r>
          </a:p>
          <a:p>
            <a:r>
              <a:rPr lang="en-US" dirty="0" smtClean="0"/>
              <a:t>Originally founded by Abu </a:t>
            </a:r>
            <a:r>
              <a:rPr lang="en-US" dirty="0" err="1" smtClean="0"/>
              <a:t>Musab</a:t>
            </a:r>
            <a:r>
              <a:rPr lang="en-US" dirty="0" smtClean="0"/>
              <a:t> al-Zarqawi (Al-Qaeda in Iraq)</a:t>
            </a:r>
          </a:p>
          <a:p>
            <a:pPr lvl="1"/>
            <a:r>
              <a:rPr lang="en-US" dirty="0" smtClean="0"/>
              <a:t>Participated in war in Iraq against America forces after fall of Saddam Hussein </a:t>
            </a:r>
            <a:endParaRPr lang="en-US" dirty="0"/>
          </a:p>
          <a:p>
            <a:pPr lvl="1"/>
            <a:r>
              <a:rPr lang="en-US" dirty="0" smtClean="0"/>
              <a:t>2013 joined Syrian Civil War</a:t>
            </a:r>
            <a:r>
              <a:rPr lang="en-US" dirty="0" smtClean="0">
                <a:sym typeface="Wingdings"/>
              </a:rPr>
              <a:t> focused on building Islamic State</a:t>
            </a:r>
          </a:p>
          <a:p>
            <a:r>
              <a:rPr lang="en-US" dirty="0" smtClean="0">
                <a:sym typeface="Wingdings"/>
              </a:rPr>
              <a:t>June 29, 2014 Islamic State declared establishment of Islamic caliphate with leader Abu </a:t>
            </a:r>
            <a:r>
              <a:rPr lang="en-US" dirty="0" err="1" smtClean="0">
                <a:sym typeface="Wingdings"/>
              </a:rPr>
              <a:t>Bakr</a:t>
            </a:r>
            <a:r>
              <a:rPr lang="en-US" dirty="0" smtClean="0">
                <a:sym typeface="Wingdings"/>
              </a:rPr>
              <a:t> al-Baghdadi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8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origins-Tracing the rise of </a:t>
            </a:r>
            <a:r>
              <a:rPr lang="en-US" dirty="0" err="1" smtClean="0"/>
              <a:t>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8" y="1752600"/>
            <a:ext cx="8795680" cy="49016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Began as group called </a:t>
            </a:r>
            <a:r>
              <a:rPr lang="en-US" dirty="0" err="1" smtClean="0"/>
              <a:t>Jamaat</a:t>
            </a:r>
            <a:r>
              <a:rPr lang="en-US" dirty="0" smtClean="0"/>
              <a:t> al-</a:t>
            </a:r>
            <a:r>
              <a:rPr lang="en-US" dirty="0" err="1" smtClean="0"/>
              <a:t>Tahwid</a:t>
            </a:r>
            <a:r>
              <a:rPr lang="en-US" dirty="0" smtClean="0"/>
              <a:t> wa-i-Jihad,1999</a:t>
            </a:r>
          </a:p>
          <a:p>
            <a:r>
              <a:rPr lang="en-US" dirty="0" smtClean="0"/>
              <a:t>Focused on regime change in Jordan</a:t>
            </a:r>
          </a:p>
          <a:p>
            <a:r>
              <a:rPr lang="en-US" dirty="0" smtClean="0"/>
              <a:t>Founder-Abu </a:t>
            </a:r>
            <a:r>
              <a:rPr lang="en-US" dirty="0" err="1" smtClean="0"/>
              <a:t>Musab</a:t>
            </a:r>
            <a:r>
              <a:rPr lang="en-US" dirty="0" smtClean="0"/>
              <a:t> al-Zarqawi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oor background</a:t>
            </a:r>
          </a:p>
          <a:p>
            <a:pPr lvl="1"/>
            <a:r>
              <a:rPr lang="en-US" dirty="0" smtClean="0"/>
              <a:t>Post 2003 invasion of Iraq by US, Zarqawi prominent </a:t>
            </a:r>
            <a:r>
              <a:rPr lang="en-US" dirty="0"/>
              <a:t>F</a:t>
            </a:r>
            <a:r>
              <a:rPr lang="en-US" dirty="0" smtClean="0"/>
              <a:t>igure against American insurgency</a:t>
            </a:r>
          </a:p>
          <a:p>
            <a:pPr lvl="1"/>
            <a:r>
              <a:rPr lang="en-US" dirty="0" smtClean="0"/>
              <a:t>Brutality, hatred of Shiites</a:t>
            </a:r>
          </a:p>
          <a:p>
            <a:r>
              <a:rPr lang="en-US" dirty="0" smtClean="0"/>
              <a:t>JTWJ’s attacks include:</a:t>
            </a:r>
          </a:p>
          <a:p>
            <a:pPr lvl="1"/>
            <a:r>
              <a:rPr lang="en-US" dirty="0" smtClean="0"/>
              <a:t>UN compound in Baghdad killed 22, August 2003</a:t>
            </a:r>
          </a:p>
          <a:p>
            <a:pPr lvl="1"/>
            <a:r>
              <a:rPr lang="en-US" dirty="0" smtClean="0"/>
              <a:t>Simultaneous attacks kill 150 in Baghdad and Shiite holy city (Karbala) during festival, Feb. 2004</a:t>
            </a:r>
          </a:p>
          <a:p>
            <a:pPr lvl="1"/>
            <a:r>
              <a:rPr lang="en-US" dirty="0" smtClean="0"/>
              <a:t>Beheadings of hostages, Sept. 2004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2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people around you discuss the following:</a:t>
            </a:r>
          </a:p>
          <a:p>
            <a:pPr lvl="1"/>
            <a:r>
              <a:rPr lang="en-US" dirty="0" smtClean="0"/>
              <a:t>What have you read, watched, or heard about the Islamic State (ISIS/ISIL)?</a:t>
            </a:r>
          </a:p>
          <a:p>
            <a:pPr lvl="1"/>
            <a:r>
              <a:rPr lang="en-US" dirty="0" smtClean="0"/>
              <a:t>Terms and people associated with the group?</a:t>
            </a:r>
          </a:p>
          <a:p>
            <a:pPr lvl="1"/>
            <a:r>
              <a:rPr lang="en-US" dirty="0" smtClean="0"/>
              <a:t>History and background?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1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 </a:t>
            </a:r>
            <a:r>
              <a:rPr lang="en-US" dirty="0" err="1" smtClean="0"/>
              <a:t>musab</a:t>
            </a:r>
            <a:r>
              <a:rPr lang="en-US" dirty="0" smtClean="0"/>
              <a:t> al-Zarqawi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8061" r="-88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816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/>
              <a:t>origins-Tracing the rise of </a:t>
            </a:r>
            <a:r>
              <a:rPr lang="en-US" dirty="0" err="1"/>
              <a:t>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3" y="1752600"/>
            <a:ext cx="8700898" cy="4882645"/>
          </a:xfrm>
        </p:spPr>
        <p:txBody>
          <a:bodyPr/>
          <a:lstStyle/>
          <a:p>
            <a:r>
              <a:rPr lang="en-US" dirty="0" smtClean="0"/>
              <a:t>2004 became Al-Qaeda in Iraq (AQI)</a:t>
            </a:r>
          </a:p>
          <a:p>
            <a:r>
              <a:rPr lang="en-US" dirty="0" smtClean="0"/>
              <a:t>Generational and class differences between jihadists aligned with Osama Bin Laden (Afghanistan) and AQI who fought with Zarqawi in Iraq</a:t>
            </a:r>
          </a:p>
          <a:p>
            <a:r>
              <a:rPr lang="en-US" dirty="0" smtClean="0"/>
              <a:t>2006-Zarqawi absorbed smaller jihadists groups in Iraq</a:t>
            </a:r>
          </a:p>
          <a:p>
            <a:pPr lvl="1"/>
            <a:r>
              <a:rPr lang="en-US" dirty="0" smtClean="0"/>
              <a:t>Focused on enforcing sharia law as a state, killed in 2006</a:t>
            </a:r>
          </a:p>
          <a:p>
            <a:r>
              <a:rPr lang="en-US" dirty="0" smtClean="0"/>
              <a:t>2006 group became the Islamic State in Iraq (ISI)</a:t>
            </a:r>
          </a:p>
          <a:p>
            <a:pPr lvl="1"/>
            <a:r>
              <a:rPr lang="en-US" dirty="0" smtClean="0"/>
              <a:t>Focused on conquering territory and forming sharia-based state</a:t>
            </a:r>
          </a:p>
          <a:p>
            <a:pPr lvl="1"/>
            <a:r>
              <a:rPr lang="en-US" dirty="0" smtClean="0"/>
              <a:t>Local population turned against them (Anbar Province)</a:t>
            </a:r>
          </a:p>
          <a:p>
            <a:r>
              <a:rPr lang="en-US" dirty="0" smtClean="0"/>
              <a:t>American forces and tribal militias pushed ISI out of Fallujah and Anbar</a:t>
            </a:r>
            <a:r>
              <a:rPr lang="en-US" dirty="0" smtClean="0">
                <a:sym typeface="Wingdings"/>
              </a:rPr>
              <a:t> many militias join Islamic State</a:t>
            </a:r>
          </a:p>
          <a:p>
            <a:pPr lvl="1"/>
            <a:r>
              <a:rPr lang="en-US" dirty="0" smtClean="0">
                <a:sym typeface="Wingdings"/>
              </a:rPr>
              <a:t>Shiite Prime Minister, Maliki, sees threat to Shiite majority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4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0" y="362314"/>
            <a:ext cx="8477763" cy="59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/>
              <a:t>origins-Tracing the rise of </a:t>
            </a:r>
            <a:r>
              <a:rPr lang="en-US" dirty="0" err="1"/>
              <a:t>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7" y="1630375"/>
            <a:ext cx="8776722" cy="49669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2010 Abu </a:t>
            </a:r>
            <a:r>
              <a:rPr lang="en-US" dirty="0" err="1" smtClean="0"/>
              <a:t>Bakr</a:t>
            </a:r>
            <a:r>
              <a:rPr lang="en-US" dirty="0" smtClean="0"/>
              <a:t> al-Baghdadi took over ISI rebuilding some popular support</a:t>
            </a:r>
          </a:p>
          <a:p>
            <a:pPr lvl="1"/>
            <a:r>
              <a:rPr lang="en-US" dirty="0" smtClean="0"/>
              <a:t>Expansion into Syrian Civil War in 2013 (ISIS/ISIL)</a:t>
            </a:r>
          </a:p>
          <a:p>
            <a:pPr lvl="1"/>
            <a:r>
              <a:rPr lang="en-US" dirty="0" smtClean="0"/>
              <a:t>Official split between AQ and ISIS-differed in methodology</a:t>
            </a:r>
          </a:p>
          <a:p>
            <a:pPr lvl="2"/>
            <a:r>
              <a:rPr lang="en-US" dirty="0" smtClean="0"/>
              <a:t>ISIS-direct approach, seize territory, enforce sharia law immediately</a:t>
            </a:r>
          </a:p>
          <a:p>
            <a:pPr lvl="2"/>
            <a:r>
              <a:rPr lang="en-US" dirty="0" smtClean="0"/>
              <a:t>AQ-willing to work with factions and attempt to build </a:t>
            </a:r>
            <a:r>
              <a:rPr lang="en-US" dirty="0" err="1" smtClean="0"/>
              <a:t>Isamic</a:t>
            </a:r>
            <a:r>
              <a:rPr lang="en-US" dirty="0" smtClean="0"/>
              <a:t> state later</a:t>
            </a:r>
          </a:p>
          <a:p>
            <a:r>
              <a:rPr lang="en-US" dirty="0" smtClean="0"/>
              <a:t>2013-2014 ISIS built its power base in Syria (</a:t>
            </a:r>
            <a:r>
              <a:rPr lang="en-US" dirty="0" err="1" smtClean="0"/>
              <a:t>Raqqa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Empowering allies and crushing enemies</a:t>
            </a:r>
          </a:p>
          <a:p>
            <a:pPr lvl="1"/>
            <a:r>
              <a:rPr lang="en-US" dirty="0" smtClean="0"/>
              <a:t>Divide and rule=sustain territory</a:t>
            </a:r>
          </a:p>
          <a:p>
            <a:r>
              <a:rPr lang="en-US" dirty="0" smtClean="0"/>
              <a:t>January 2014-Iraq, took parts of Fallujah and Ramadi in Anbar province, then Mosul</a:t>
            </a:r>
          </a:p>
          <a:p>
            <a:r>
              <a:rPr lang="en-US" dirty="0" smtClean="0"/>
              <a:t>June 29, 2014 ISIS declared itself a caliphate and Abu </a:t>
            </a:r>
            <a:r>
              <a:rPr lang="en-US" dirty="0" err="1" smtClean="0"/>
              <a:t>Bakr</a:t>
            </a:r>
            <a:r>
              <a:rPr lang="en-US" dirty="0" smtClean="0"/>
              <a:t> al Baghdadi as Caliph Ibrahim</a:t>
            </a:r>
          </a:p>
          <a:p>
            <a:pPr lvl="1"/>
            <a:r>
              <a:rPr lang="en-US" dirty="0" smtClean="0"/>
              <a:t>Called fro immediate loyalty of Muslims throughout the world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8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9609" r="-29609"/>
          <a:stretch>
            <a:fillRect/>
          </a:stretch>
        </p:blipFill>
        <p:spPr>
          <a:xfrm>
            <a:off x="-547447" y="663526"/>
            <a:ext cx="10277724" cy="5764628"/>
          </a:xfrm>
        </p:spPr>
      </p:pic>
    </p:spTree>
    <p:extLst>
      <p:ext uri="{BB962C8B-B14F-4D97-AF65-F5344CB8AC3E}">
        <p14:creationId xmlns:p14="http://schemas.microsoft.com/office/powerpoint/2010/main" val="216970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0"/>
            <a:ext cx="9144000" cy="6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2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9144000" cy="55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4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4" y="1752600"/>
            <a:ext cx="8738812" cy="4806814"/>
          </a:xfrm>
        </p:spPr>
        <p:txBody>
          <a:bodyPr/>
          <a:lstStyle/>
          <a:p>
            <a:r>
              <a:rPr lang="en-US" dirty="0" err="1" smtClean="0"/>
              <a:t>Salafist-jihadism</a:t>
            </a:r>
            <a:endParaRPr lang="en-US" dirty="0"/>
          </a:p>
          <a:p>
            <a:pPr lvl="1"/>
            <a:r>
              <a:rPr lang="en-US" dirty="0" smtClean="0"/>
              <a:t>no distinction between religion and state</a:t>
            </a:r>
          </a:p>
          <a:p>
            <a:pPr lvl="1"/>
            <a:r>
              <a:rPr lang="en-US" dirty="0" smtClean="0"/>
              <a:t>Hardline interpretation of Sharia law, brutally enforced </a:t>
            </a:r>
            <a:endParaRPr lang="en-US" dirty="0"/>
          </a:p>
          <a:p>
            <a:pPr lvl="1"/>
            <a:r>
              <a:rPr lang="en-US" dirty="0" smtClean="0"/>
              <a:t>Almost the same as AQ and Taliban but differs in approach, conditions, and timing to establish caliphate</a:t>
            </a:r>
          </a:p>
          <a:p>
            <a:r>
              <a:rPr lang="en-US" dirty="0" smtClean="0"/>
              <a:t>Major Concepts</a:t>
            </a:r>
          </a:p>
          <a:p>
            <a:pPr lvl="1"/>
            <a:r>
              <a:rPr lang="en-US" dirty="0" smtClean="0"/>
              <a:t>Return to original pure form of Islam practiced by Muhammad and earliest Muslims</a:t>
            </a:r>
          </a:p>
          <a:p>
            <a:pPr lvl="1"/>
            <a:r>
              <a:rPr lang="en-US" dirty="0" smtClean="0"/>
              <a:t>Rejects alter additions as </a:t>
            </a:r>
            <a:r>
              <a:rPr lang="en-US" i="1" dirty="0" err="1" smtClean="0"/>
              <a:t>bid’ah</a:t>
            </a:r>
            <a:r>
              <a:rPr lang="en-US" i="1" dirty="0" smtClean="0"/>
              <a:t> </a:t>
            </a:r>
            <a:r>
              <a:rPr lang="en-US" dirty="0" smtClean="0"/>
              <a:t>(innovation) and un-Islamic</a:t>
            </a:r>
          </a:p>
          <a:p>
            <a:pPr lvl="1"/>
            <a:r>
              <a:rPr lang="en-US" dirty="0" smtClean="0"/>
              <a:t>Doctrine allows proclamation of </a:t>
            </a:r>
            <a:r>
              <a:rPr lang="en-US" i="1" dirty="0" err="1" smtClean="0"/>
              <a:t>takfir</a:t>
            </a:r>
            <a:r>
              <a:rPr lang="en-US" i="1" dirty="0" smtClean="0"/>
              <a:t> </a:t>
            </a:r>
            <a:r>
              <a:rPr lang="en-US" dirty="0" smtClean="0"/>
              <a:t>(heretics) Muslims who stray from strictly defined Islam</a:t>
            </a:r>
          </a:p>
          <a:p>
            <a:pPr lvl="1"/>
            <a:r>
              <a:rPr lang="en-US" dirty="0" smtClean="0"/>
              <a:t>Penalty is death</a:t>
            </a:r>
          </a:p>
          <a:p>
            <a:pPr lvl="1"/>
            <a:r>
              <a:rPr lang="en-US" dirty="0" smtClean="0"/>
              <a:t>Infidels deserve death as stated in Quran and hadiths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0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800" i="1" dirty="0" smtClean="0">
              <a:latin typeface="Athelas Regular"/>
              <a:cs typeface="Athelas Regular"/>
            </a:endParaRPr>
          </a:p>
          <a:p>
            <a:pPr marL="114300" indent="0">
              <a:buNone/>
            </a:pPr>
            <a:endParaRPr lang="en-US" sz="2800" i="1" dirty="0" smtClean="0">
              <a:latin typeface="Athelas Regular"/>
              <a:cs typeface="Athelas Regular"/>
            </a:endParaRPr>
          </a:p>
          <a:p>
            <a:pPr marL="114300" indent="0">
              <a:buNone/>
            </a:pPr>
            <a:endParaRPr lang="en-US" sz="2800" i="1" dirty="0">
              <a:latin typeface="Athelas Regular"/>
              <a:cs typeface="Athelas Regular"/>
            </a:endParaRPr>
          </a:p>
          <a:p>
            <a:pPr marL="114300" indent="0">
              <a:buNone/>
            </a:pPr>
            <a:r>
              <a:rPr lang="en-US" sz="2800" i="1" dirty="0" smtClean="0">
                <a:latin typeface="Athelas Regular"/>
                <a:cs typeface="Athelas Regular"/>
              </a:rPr>
              <a:t>“</a:t>
            </a:r>
            <a:r>
              <a:rPr lang="en-US" sz="2800" i="1" dirty="0">
                <a:latin typeface="Athelas Regular"/>
                <a:cs typeface="Athelas Regular"/>
              </a:rPr>
              <a:t>My dear [Muslim] community: As we did not lie against God when </a:t>
            </a:r>
            <a:r>
              <a:rPr lang="en-US" sz="2800" i="1" dirty="0" smtClean="0">
                <a:latin typeface="Athelas Regular"/>
                <a:cs typeface="Athelas Regular"/>
              </a:rPr>
              <a:t>we announced </a:t>
            </a:r>
            <a:r>
              <a:rPr lang="en-US" sz="2800" i="1" dirty="0">
                <a:latin typeface="Athelas Regular"/>
                <a:cs typeface="Athelas Regular"/>
              </a:rPr>
              <a:t>the Islamic State, so we do not lie against God when we </a:t>
            </a:r>
            <a:r>
              <a:rPr lang="en-US" sz="2800" i="1" dirty="0" smtClean="0">
                <a:latin typeface="Athelas Regular"/>
                <a:cs typeface="Athelas Regular"/>
              </a:rPr>
              <a:t>say that </a:t>
            </a:r>
            <a:r>
              <a:rPr lang="en-US" sz="2800" i="1" dirty="0">
                <a:latin typeface="Athelas Regular"/>
                <a:cs typeface="Athelas Regular"/>
              </a:rPr>
              <a:t>it will persist…It will persist upon its creed (‘</a:t>
            </a:r>
            <a:r>
              <a:rPr lang="en-US" sz="2800" i="1" dirty="0" err="1">
                <a:latin typeface="Athelas Regular"/>
                <a:cs typeface="Athelas Regular"/>
              </a:rPr>
              <a:t>aqida</a:t>
            </a:r>
            <a:r>
              <a:rPr lang="en-US" sz="2800" i="1" dirty="0">
                <a:latin typeface="Athelas Regular"/>
                <a:cs typeface="Athelas Regular"/>
              </a:rPr>
              <a:t>) and its </a:t>
            </a:r>
            <a:r>
              <a:rPr lang="en-US" sz="2800" i="1" dirty="0" smtClean="0">
                <a:latin typeface="Athelas Regular"/>
                <a:cs typeface="Athelas Regular"/>
              </a:rPr>
              <a:t>path (</a:t>
            </a:r>
            <a:r>
              <a:rPr lang="en-US" sz="2800" i="1" dirty="0" err="1">
                <a:latin typeface="Athelas Regular"/>
                <a:cs typeface="Athelas Regular"/>
              </a:rPr>
              <a:t>manhaj</a:t>
            </a:r>
            <a:r>
              <a:rPr lang="en-US" sz="2800" i="1" dirty="0">
                <a:latin typeface="Athelas Regular"/>
                <a:cs typeface="Athelas Regular"/>
              </a:rPr>
              <a:t>), and it has not, nor will it ever, substitute or abandon these”</a:t>
            </a:r>
          </a:p>
          <a:p>
            <a:pPr marL="114300" indent="0">
              <a:buNone/>
            </a:pPr>
            <a:r>
              <a:rPr lang="en-US" sz="2800" i="1" dirty="0" smtClean="0">
                <a:latin typeface="Athelas Regular"/>
                <a:cs typeface="Athelas Regular"/>
              </a:rPr>
              <a:t>	</a:t>
            </a:r>
            <a:r>
              <a:rPr lang="en-US" sz="2000" i="1" dirty="0" smtClean="0">
                <a:latin typeface="Athelas Regular"/>
                <a:cs typeface="Athelas Regular"/>
              </a:rPr>
              <a:t>–</a:t>
            </a:r>
            <a:r>
              <a:rPr lang="en-US" sz="2000" i="1" dirty="0">
                <a:latin typeface="Athelas Regular"/>
                <a:cs typeface="Athelas Regular"/>
              </a:rPr>
              <a:t>Abu </a:t>
            </a:r>
            <a:r>
              <a:rPr lang="en-US" sz="2000" i="1" dirty="0" err="1">
                <a:latin typeface="Athelas Regular"/>
                <a:cs typeface="Athelas Regular"/>
              </a:rPr>
              <a:t>Bakr</a:t>
            </a:r>
            <a:r>
              <a:rPr lang="en-US" sz="2000" i="1" dirty="0">
                <a:latin typeface="Athelas Regular"/>
                <a:cs typeface="Athelas Regular"/>
              </a:rPr>
              <a:t> al-Baghdadi, leader of the Islamic State,  </a:t>
            </a:r>
            <a:r>
              <a:rPr lang="en-US" sz="2000" i="1" dirty="0" smtClean="0">
                <a:latin typeface="Athelas Regular"/>
                <a:cs typeface="Athelas Regular"/>
              </a:rPr>
              <a:t>July </a:t>
            </a:r>
            <a:r>
              <a:rPr lang="en-US" sz="2000" i="1" dirty="0">
                <a:latin typeface="Athelas Regular"/>
                <a:cs typeface="Athelas Regular"/>
              </a:rPr>
              <a:t>21, </a:t>
            </a:r>
            <a:r>
              <a:rPr lang="en-US" sz="2000" i="1" dirty="0" smtClean="0">
                <a:latin typeface="Athelas Regular"/>
                <a:cs typeface="Athelas Regular"/>
              </a:rPr>
              <a:t>2012</a:t>
            </a:r>
            <a:endParaRPr lang="en-US" sz="2000" i="1" dirty="0">
              <a:latin typeface="Athelas Regular"/>
              <a:cs typeface="Athelas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70" y="380455"/>
            <a:ext cx="4704496" cy="27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Ideology: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9" y="1447799"/>
            <a:ext cx="8738810" cy="5410201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Salafism</a:t>
            </a:r>
            <a:r>
              <a:rPr lang="en-US" dirty="0" smtClean="0"/>
              <a:t> </a:t>
            </a:r>
            <a:r>
              <a:rPr lang="en-US" dirty="0"/>
              <a:t>focuses on eliminating </a:t>
            </a:r>
            <a:r>
              <a:rPr lang="en-US" dirty="0" smtClean="0"/>
              <a:t>idolatry (</a:t>
            </a:r>
            <a:r>
              <a:rPr lang="en-US" dirty="0"/>
              <a:t>shirk) and affirming God’s Oneness (</a:t>
            </a:r>
            <a:r>
              <a:rPr lang="en-US" dirty="0" err="1"/>
              <a:t>tawhid</a:t>
            </a:r>
            <a:r>
              <a:rPr lang="en-US" dirty="0"/>
              <a:t>)</a:t>
            </a:r>
            <a:r>
              <a:rPr lang="en-US" dirty="0" smtClean="0"/>
              <a:t>. </a:t>
            </a:r>
            <a:r>
              <a:rPr lang="en-US" dirty="0" err="1" smtClean="0"/>
              <a:t>Salafis</a:t>
            </a:r>
            <a:r>
              <a:rPr lang="en-US" dirty="0" smtClean="0"/>
              <a:t> </a:t>
            </a:r>
            <a:r>
              <a:rPr lang="en-US" dirty="0"/>
              <a:t>view themselves as the only true Muslims</a:t>
            </a:r>
            <a:r>
              <a:rPr lang="en-US" dirty="0" smtClean="0"/>
              <a:t>, considering </a:t>
            </a:r>
            <a:r>
              <a:rPr lang="en-US" dirty="0"/>
              <a:t>those who practice so-called “</a:t>
            </a:r>
            <a:r>
              <a:rPr lang="en-US" dirty="0" smtClean="0"/>
              <a:t>major idolatry</a:t>
            </a:r>
            <a:r>
              <a:rPr lang="en-US" dirty="0"/>
              <a:t>” to be outside the bounds of the </a:t>
            </a:r>
            <a:r>
              <a:rPr lang="en-US" dirty="0" smtClean="0"/>
              <a:t>Islamic faith</a:t>
            </a:r>
            <a:r>
              <a:rPr lang="en-US" dirty="0"/>
              <a:t>. Those worshiping—or perceived to be worshiping—stones</a:t>
            </a:r>
            <a:r>
              <a:rPr lang="en-US" dirty="0" smtClean="0"/>
              <a:t>, saints</a:t>
            </a:r>
            <a:r>
              <a:rPr lang="en-US" dirty="0"/>
              <a:t>, tombs, etc., are </a:t>
            </a:r>
            <a:r>
              <a:rPr lang="en-US" dirty="0" smtClean="0"/>
              <a:t>considered apostates</a:t>
            </a:r>
            <a:r>
              <a:rPr lang="en-US" dirty="0"/>
              <a:t>, deserters of the religion. These </a:t>
            </a:r>
            <a:r>
              <a:rPr lang="en-US" dirty="0" smtClean="0"/>
              <a:t>include the </a:t>
            </a:r>
            <a:r>
              <a:rPr lang="en-US" dirty="0"/>
              <a:t>Shi‘a and, for many </a:t>
            </a:r>
            <a:r>
              <a:rPr lang="en-US" dirty="0" err="1"/>
              <a:t>Salafis</a:t>
            </a:r>
            <a:r>
              <a:rPr lang="en-US" dirty="0"/>
              <a:t>, democrats</a:t>
            </a:r>
            <a:r>
              <a:rPr lang="en-US" dirty="0" smtClean="0"/>
              <a:t>, or </a:t>
            </a:r>
            <a:r>
              <a:rPr lang="en-US" dirty="0"/>
              <a:t>those participating in a democratic </a:t>
            </a:r>
            <a:r>
              <a:rPr lang="en-US" dirty="0" smtClean="0"/>
              <a:t>system. The </a:t>
            </a:r>
            <a:r>
              <a:rPr lang="en-US" dirty="0"/>
              <a:t>Shi‘a are guilty of shirk on account of </a:t>
            </a:r>
            <a:r>
              <a:rPr lang="en-US" dirty="0" smtClean="0"/>
              <a:t>their excessive </a:t>
            </a:r>
            <a:r>
              <a:rPr lang="en-US" dirty="0"/>
              <a:t>reverence of the Prophet </a:t>
            </a:r>
            <a:r>
              <a:rPr lang="en-US" dirty="0" smtClean="0"/>
              <a:t>Muhammad’s family</a:t>
            </a:r>
            <a:r>
              <a:rPr lang="en-US" dirty="0"/>
              <a:t>, among other things, while democrats </a:t>
            </a:r>
            <a:r>
              <a:rPr lang="en-US" dirty="0" smtClean="0"/>
              <a:t>err in </a:t>
            </a:r>
            <a:r>
              <a:rPr lang="en-US" dirty="0"/>
              <a:t>assigning “partners” to God in legislation</a:t>
            </a:r>
            <a:r>
              <a:rPr lang="en-US" dirty="0" smtClean="0"/>
              <a:t>, deemed </a:t>
            </a:r>
            <a:r>
              <a:rPr lang="en-US" dirty="0"/>
              <a:t>the prerogative of the Divine Legislator</a:t>
            </a:r>
            <a:r>
              <a:rPr lang="en-US" dirty="0" smtClean="0"/>
              <a:t>.”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1400" i="1" dirty="0" smtClean="0"/>
              <a:t>				The </a:t>
            </a:r>
            <a:r>
              <a:rPr lang="en-US" sz="1400" i="1" dirty="0"/>
              <a:t>Brookings Project on U.S. Relations with the Islamic World</a:t>
            </a:r>
          </a:p>
          <a:p>
            <a:pPr marL="114300" indent="0">
              <a:buNone/>
            </a:pPr>
            <a:r>
              <a:rPr lang="en-US" sz="1400" i="1" dirty="0" smtClean="0"/>
              <a:t>					Analysis </a:t>
            </a:r>
            <a:r>
              <a:rPr lang="en-US" sz="1400" i="1" dirty="0"/>
              <a:t>Paper | No. 19, March 2015</a:t>
            </a:r>
          </a:p>
        </p:txBody>
      </p:sp>
    </p:spTree>
    <p:extLst>
      <p:ext uri="{BB962C8B-B14F-4D97-AF65-F5344CB8AC3E}">
        <p14:creationId xmlns:p14="http://schemas.microsoft.com/office/powerpoint/2010/main" val="112958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Background and definition of group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Tracing the origins and rise of ISIS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Ideology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Goals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Organizational Structure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Establishment of a caliphate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Major players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Results, consequences, and costs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now?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10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ideology: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1768200"/>
            <a:ext cx="8833592" cy="4848088"/>
          </a:xfrm>
        </p:spPr>
        <p:txBody>
          <a:bodyPr/>
          <a:lstStyle/>
          <a:p>
            <a:r>
              <a:rPr lang="en-US" dirty="0" smtClean="0"/>
              <a:t>Began in Egypt (Muslim Brotherhood) and concurrently with </a:t>
            </a:r>
            <a:r>
              <a:rPr lang="en-US" dirty="0" err="1" smtClean="0"/>
              <a:t>Wahhabism</a:t>
            </a:r>
            <a:r>
              <a:rPr lang="en-US" dirty="0" smtClean="0"/>
              <a:t> (state doctrine in Saudi Arabia)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err="1" smtClean="0"/>
              <a:t>Salafism</a:t>
            </a:r>
            <a:r>
              <a:rPr lang="en-US" dirty="0" smtClean="0"/>
              <a:t> and </a:t>
            </a:r>
            <a:r>
              <a:rPr lang="en-US" dirty="0" err="1" smtClean="0"/>
              <a:t>Wahhabism</a:t>
            </a:r>
            <a:r>
              <a:rPr lang="en-US" dirty="0" smtClean="0"/>
              <a:t> are closely connected and draw from early Islamic writing and practices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i="1" u="sng" dirty="0" err="1" smtClean="0"/>
              <a:t>Jahiliyya</a:t>
            </a:r>
            <a:r>
              <a:rPr lang="en-US" dirty="0" smtClean="0"/>
              <a:t>- concept that Arabs were in a state of ignorance prior to the appearance of Muhammad and Islamic teachings and becomes a political philosophy</a:t>
            </a:r>
          </a:p>
          <a:p>
            <a:pPr lvl="1"/>
            <a:r>
              <a:rPr lang="en-US" dirty="0" smtClean="0"/>
              <a:t>Anything other than strict adherence to sharia law</a:t>
            </a:r>
          </a:p>
          <a:p>
            <a:pPr lvl="1"/>
            <a:r>
              <a:rPr lang="en-US" dirty="0" smtClean="0"/>
              <a:t>Calls for violent overthrow of  of all contemporary Muslim regimes and replace with Islamic state</a:t>
            </a:r>
          </a:p>
        </p:txBody>
      </p:sp>
    </p:spTree>
    <p:extLst>
      <p:ext uri="{BB962C8B-B14F-4D97-AF65-F5344CB8AC3E}">
        <p14:creationId xmlns:p14="http://schemas.microsoft.com/office/powerpoint/2010/main" val="275431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Ideology: The Apocalypse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" y="1876826"/>
            <a:ext cx="8973394" cy="4834251"/>
          </a:xfrm>
        </p:spPr>
        <p:txBody>
          <a:bodyPr>
            <a:normAutofit/>
          </a:bodyPr>
          <a:lstStyle/>
          <a:p>
            <a:r>
              <a:rPr lang="en-US" dirty="0" smtClean="0"/>
              <a:t>Quran as tool of God’s plan and future</a:t>
            </a:r>
          </a:p>
          <a:p>
            <a:r>
              <a:rPr lang="en-US" dirty="0" smtClean="0"/>
              <a:t>Shares some political goals as AQ-expulsion of non-Muslims from Arabian Pen. , abolishment of state of Israel, and end of support for dictatorship sin Muslims lands</a:t>
            </a:r>
          </a:p>
          <a:p>
            <a:r>
              <a:rPr lang="en-US" dirty="0" smtClean="0"/>
              <a:t>End of Days beliefs</a:t>
            </a:r>
          </a:p>
          <a:p>
            <a:pPr lvl="1"/>
            <a:r>
              <a:rPr lang="en-US" dirty="0" smtClean="0"/>
              <a:t>Arrival of Mahdi-messianic figure destined to lead Muslims to victory before the end of the world</a:t>
            </a:r>
          </a:p>
          <a:p>
            <a:pPr lvl="1"/>
            <a:r>
              <a:rPr lang="en-US" dirty="0" smtClean="0"/>
              <a:t>“12 legitimate caliphs, and Baghdadi is eighth; that the armies of Rome will mass to meet the armies of Islam in northern Syria; and that Islam’s final showdown with anti-Messiah will occur in Jerusalem after a period of renewed Islamic Conquest (What Isis Really Wants?).”</a:t>
            </a:r>
          </a:p>
        </p:txBody>
      </p:sp>
    </p:spTree>
    <p:extLst>
      <p:ext uri="{BB962C8B-B14F-4D97-AF65-F5344CB8AC3E}">
        <p14:creationId xmlns:p14="http://schemas.microsoft.com/office/powerpoint/2010/main" val="147047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Goals: What </a:t>
            </a:r>
            <a:r>
              <a:rPr lang="en-US" dirty="0" err="1" smtClean="0"/>
              <a:t>isis</a:t>
            </a:r>
            <a:r>
              <a:rPr lang="en-US" dirty="0" smtClean="0"/>
              <a:t> really wants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Short Term</a:t>
            </a:r>
          </a:p>
          <a:p>
            <a:pPr lvl="1"/>
            <a:r>
              <a:rPr lang="en-US" dirty="0" smtClean="0"/>
              <a:t>Consolidate areas that it already controls and capture more territory in Syria and Iraq</a:t>
            </a:r>
          </a:p>
          <a:p>
            <a:pPr lvl="1"/>
            <a:r>
              <a:rPr lang="en-US" dirty="0" smtClean="0"/>
              <a:t>Sectarian war in Iraq between Sunnis and Shiites (usually massacred)</a:t>
            </a:r>
          </a:p>
          <a:p>
            <a:pPr lvl="1"/>
            <a:r>
              <a:rPr lang="en-US" dirty="0" smtClean="0"/>
              <a:t>Shiites=heretics and deserve death</a:t>
            </a:r>
          </a:p>
          <a:p>
            <a:pPr lvl="1"/>
            <a:r>
              <a:rPr lang="en-US" dirty="0" smtClean="0"/>
              <a:t>Causing reprisal attacks from Shiite militia groups</a:t>
            </a:r>
            <a:r>
              <a:rPr lang="en-US" dirty="0" smtClean="0">
                <a:sym typeface="Wingdings"/>
              </a:rPr>
              <a:t> Sunnis run to Islamic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/>
              <a:t>Goals: What </a:t>
            </a:r>
            <a:r>
              <a:rPr lang="en-US" dirty="0" err="1"/>
              <a:t>isis</a:t>
            </a:r>
            <a:r>
              <a:rPr lang="en-US" dirty="0"/>
              <a:t> really wants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Medium term goal</a:t>
            </a:r>
          </a:p>
          <a:p>
            <a:pPr lvl="1"/>
            <a:r>
              <a:rPr lang="en-US" dirty="0" smtClean="0"/>
              <a:t>Consolidate and expand control of its territory in Iraq and Syria and in the next stage to advance into neighboring Sunni countries (Saudi Arabia and Jordan)</a:t>
            </a:r>
          </a:p>
          <a:p>
            <a:pPr lvl="1"/>
            <a:endParaRPr lang="en-US" dirty="0"/>
          </a:p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Long Term</a:t>
            </a:r>
          </a:p>
          <a:p>
            <a:pPr lvl="1"/>
            <a:r>
              <a:rPr lang="en-US" dirty="0"/>
              <a:t>Building a manageable and defensible state</a:t>
            </a:r>
          </a:p>
          <a:p>
            <a:pPr lvl="1"/>
            <a:r>
              <a:rPr lang="en-US" dirty="0"/>
              <a:t>Total world domination (eventually)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9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 Organizational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51" y="1752600"/>
            <a:ext cx="8730007" cy="4950678"/>
          </a:xfrm>
        </p:spPr>
        <p:txBody>
          <a:bodyPr/>
          <a:lstStyle/>
          <a:p>
            <a:r>
              <a:rPr lang="en-US" dirty="0" smtClean="0"/>
              <a:t>Abu </a:t>
            </a:r>
            <a:r>
              <a:rPr lang="en-US" dirty="0" err="1" smtClean="0"/>
              <a:t>Bakr</a:t>
            </a:r>
            <a:r>
              <a:rPr lang="en-US" dirty="0" smtClean="0"/>
              <a:t> al-Baghdadi is leader and declared himself the caliph</a:t>
            </a:r>
          </a:p>
          <a:p>
            <a:r>
              <a:rPr lang="en-US" dirty="0" smtClean="0"/>
              <a:t>Rarely appears in public due to security concerns</a:t>
            </a:r>
          </a:p>
          <a:p>
            <a:r>
              <a:rPr lang="en-US" dirty="0" smtClean="0"/>
              <a:t>Appointed a team of advisors, ministers, and military commanders to run the caliphate </a:t>
            </a:r>
          </a:p>
          <a:p>
            <a:pPr lvl="1"/>
            <a:r>
              <a:rPr lang="en-US" dirty="0" smtClean="0"/>
              <a:t>Mostly from Saddam Hussein’s Ba’ath party and team</a:t>
            </a:r>
          </a:p>
          <a:p>
            <a:pPr lvl="1"/>
            <a:r>
              <a:rPr lang="en-US" dirty="0" smtClean="0"/>
              <a:t>Sophisticated hierarchy of commanders with </a:t>
            </a:r>
            <a:r>
              <a:rPr lang="en-US" smtClean="0"/>
              <a:t>specific responsibilities</a:t>
            </a:r>
            <a:endParaRPr lang="en-US" dirty="0" smtClean="0"/>
          </a:p>
          <a:p>
            <a:r>
              <a:rPr lang="en-US" dirty="0" smtClean="0"/>
              <a:t>Cabinet staffed with ministers with a role and salary</a:t>
            </a:r>
          </a:p>
          <a:p>
            <a:pPr lvl="1"/>
            <a:r>
              <a:rPr lang="en-US" dirty="0" smtClean="0"/>
              <a:t>Treasury, transport, security, prisoners</a:t>
            </a:r>
          </a:p>
          <a:p>
            <a:pPr lvl="1"/>
            <a:r>
              <a:rPr lang="en-US" dirty="0" smtClean="0"/>
              <a:t>specialized war office manages logistics </a:t>
            </a:r>
          </a:p>
          <a:p>
            <a:pPr lvl="1"/>
            <a:r>
              <a:rPr lang="en-US" dirty="0" smtClean="0"/>
              <a:t>Approximately 1000 medium to top level field commanders, salaries range from $2000/month, depending on the job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Organizational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7" y="1752600"/>
            <a:ext cx="8708570" cy="48876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province has its own governor responsible for administration of region</a:t>
            </a:r>
          </a:p>
          <a:p>
            <a:r>
              <a:rPr lang="en-US" dirty="0" smtClean="0"/>
              <a:t>Builds institutions and infrastructure of statehood </a:t>
            </a:r>
          </a:p>
          <a:p>
            <a:r>
              <a:rPr lang="en-US" dirty="0" smtClean="0"/>
              <a:t>Govern territory and provide services for the population in order to build a “state”</a:t>
            </a:r>
          </a:p>
          <a:p>
            <a:pPr lvl="1"/>
            <a:r>
              <a:rPr lang="en-US" dirty="0" err="1" smtClean="0"/>
              <a:t>Raqqa</a:t>
            </a:r>
            <a:r>
              <a:rPr lang="en-US" dirty="0" smtClean="0"/>
              <a:t>, Syria as de facto capital</a:t>
            </a:r>
          </a:p>
          <a:p>
            <a:pPr lvl="1"/>
            <a:r>
              <a:rPr lang="en-US" dirty="0" smtClean="0"/>
              <a:t>Healthcare, education and keeps public order</a:t>
            </a:r>
          </a:p>
          <a:p>
            <a:pPr lvl="1"/>
            <a:r>
              <a:rPr lang="en-US" dirty="0" smtClean="0"/>
              <a:t>Operates courts, based on sharia law</a:t>
            </a:r>
          </a:p>
          <a:p>
            <a:pPr lvl="1"/>
            <a:r>
              <a:rPr lang="en-US" dirty="0" smtClean="0"/>
              <a:t>Gender segregation enforced and women must wear </a:t>
            </a:r>
            <a:r>
              <a:rPr lang="en-US" dirty="0" err="1" smtClean="0"/>
              <a:t>burqa</a:t>
            </a:r>
            <a:r>
              <a:rPr lang="en-US" dirty="0" smtClean="0"/>
              <a:t> in public</a:t>
            </a:r>
          </a:p>
          <a:p>
            <a:r>
              <a:rPr lang="en-US" dirty="0" smtClean="0"/>
              <a:t>Morality police (</a:t>
            </a:r>
            <a:r>
              <a:rPr lang="en-US" i="1" dirty="0" err="1" smtClean="0"/>
              <a:t>Hisbah</a:t>
            </a:r>
            <a:r>
              <a:rPr lang="en-US" dirty="0" smtClean="0"/>
              <a:t>) to monitor sharia law</a:t>
            </a:r>
          </a:p>
          <a:p>
            <a:pPr lvl="1"/>
            <a:r>
              <a:rPr lang="en-US" dirty="0" smtClean="0"/>
              <a:t>Alcohol, tobacco, and drugs are banned</a:t>
            </a:r>
          </a:p>
          <a:p>
            <a:pPr lvl="1"/>
            <a:r>
              <a:rPr lang="en-US" dirty="0" smtClean="0"/>
              <a:t>Punishments include-floggings, amputation, and death (in town square)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6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Organizational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51000"/>
            <a:ext cx="8817429" cy="5080000"/>
          </a:xfrm>
        </p:spPr>
        <p:txBody>
          <a:bodyPr>
            <a:noAutofit/>
          </a:bodyPr>
          <a:lstStyle/>
          <a:p>
            <a:r>
              <a:rPr lang="en-US" dirty="0" smtClean="0"/>
              <a:t>Propaganda tactics</a:t>
            </a:r>
          </a:p>
          <a:p>
            <a:pPr lvl="1"/>
            <a:r>
              <a:rPr lang="en-US" dirty="0" smtClean="0"/>
              <a:t>Gruesome videos of beheadings and mass executions</a:t>
            </a:r>
          </a:p>
          <a:p>
            <a:pPr lvl="1"/>
            <a:r>
              <a:rPr lang="en-US" dirty="0" smtClean="0"/>
              <a:t>Online strategy- to ensure visibility, using social media effectively, effective and integral part of Islamic State’s operations </a:t>
            </a:r>
          </a:p>
          <a:p>
            <a:pPr lvl="1"/>
            <a:r>
              <a:rPr lang="en-US" dirty="0" smtClean="0"/>
              <a:t>Publication of </a:t>
            </a:r>
            <a:r>
              <a:rPr lang="en-US" b="1" i="1" dirty="0" err="1" smtClean="0"/>
              <a:t>Dabiq</a:t>
            </a:r>
            <a:r>
              <a:rPr lang="en-US" b="1" dirty="0" smtClean="0"/>
              <a:t>-</a:t>
            </a:r>
            <a:r>
              <a:rPr lang="en-US" dirty="0" smtClean="0"/>
              <a:t>glossy English magazine highlighting Islamic State’s millenarian appeal</a:t>
            </a:r>
          </a:p>
          <a:p>
            <a:r>
              <a:rPr lang="en-US" dirty="0" smtClean="0"/>
              <a:t>Financing and funding</a:t>
            </a:r>
          </a:p>
          <a:p>
            <a:pPr lvl="1"/>
            <a:r>
              <a:rPr lang="en-US" dirty="0" smtClean="0"/>
              <a:t>Richest terrorist organization in the world</a:t>
            </a:r>
          </a:p>
          <a:p>
            <a:pPr lvl="1"/>
            <a:r>
              <a:rPr lang="en-US" dirty="0" smtClean="0"/>
              <a:t>Donations, ransoms, oil seizure and selling of black market, ransoms form kidnapping, and taxes</a:t>
            </a:r>
          </a:p>
          <a:p>
            <a:pPr lvl="1"/>
            <a:r>
              <a:rPr lang="en-US" dirty="0" smtClean="0"/>
              <a:t>$6 million/day</a:t>
            </a:r>
          </a:p>
          <a:p>
            <a:pPr lvl="1"/>
            <a:r>
              <a:rPr lang="en-US" dirty="0" smtClean="0"/>
              <a:t>Ability to delivery services and paychecks=better option than Iraqi gov’t</a:t>
            </a:r>
          </a:p>
        </p:txBody>
      </p:sp>
    </p:spTree>
    <p:extLst>
      <p:ext uri="{BB962C8B-B14F-4D97-AF65-F5344CB8AC3E}">
        <p14:creationId xmlns:p14="http://schemas.microsoft.com/office/powerpoint/2010/main" val="210909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 The Establishment of a caliphate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1"/>
            <a:ext cx="6367034" cy="474994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“We took it forcibly at the point of a blade.</a:t>
            </a:r>
          </a:p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We brought it back conquered and compelled.</a:t>
            </a:r>
          </a:p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We established it in defiance of many.</a:t>
            </a:r>
          </a:p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And the people’s necks were violently struck,</a:t>
            </a:r>
          </a:p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With bombings, explosions, and destruction,</a:t>
            </a:r>
          </a:p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And soldiers that do not see hardship as being difficult,</a:t>
            </a:r>
          </a:p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And lions that are thirsty in battle,</a:t>
            </a:r>
          </a:p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Having greedily drunk the blood of </a:t>
            </a:r>
            <a:r>
              <a:rPr lang="en-US" i="1" dirty="0" err="1">
                <a:latin typeface="Athelas Regular"/>
                <a:cs typeface="Athelas Regular"/>
              </a:rPr>
              <a:t>kufr</a:t>
            </a:r>
            <a:r>
              <a:rPr lang="en-US" i="1" dirty="0">
                <a:latin typeface="Athelas Regular"/>
                <a:cs typeface="Athelas Regular"/>
              </a:rPr>
              <a:t> [infidel].</a:t>
            </a:r>
          </a:p>
          <a:p>
            <a:pPr marL="114300" indent="0">
              <a:buNone/>
            </a:pPr>
            <a:r>
              <a:rPr lang="en-US" i="1" dirty="0">
                <a:latin typeface="Athelas Regular"/>
                <a:cs typeface="Athelas Regular"/>
              </a:rPr>
              <a:t>Our </a:t>
            </a:r>
            <a:r>
              <a:rPr lang="en-US" i="1" dirty="0" err="1">
                <a:latin typeface="Athelas Regular"/>
                <a:cs typeface="Athelas Regular"/>
              </a:rPr>
              <a:t>khilafah</a:t>
            </a:r>
            <a:r>
              <a:rPr lang="en-US" i="1" dirty="0">
                <a:latin typeface="Athelas Regular"/>
                <a:cs typeface="Athelas Regular"/>
              </a:rPr>
              <a:t> has indeed returned with certainty</a:t>
            </a:r>
            <a:r>
              <a:rPr lang="en-US" i="1" dirty="0" smtClean="0">
                <a:latin typeface="Athelas Regular"/>
                <a:cs typeface="Athelas Regular"/>
              </a:rPr>
              <a:t>”</a:t>
            </a:r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sz="1700" dirty="0" smtClean="0"/>
              <a:t>– </a:t>
            </a:r>
            <a:r>
              <a:rPr lang="en-US" sz="1700" dirty="0"/>
              <a:t>From the declaration of the caliphate entitled “This is </a:t>
            </a:r>
            <a:r>
              <a:rPr lang="en-US" sz="1700" dirty="0" smtClean="0"/>
              <a:t>the Promise </a:t>
            </a:r>
            <a:r>
              <a:rPr lang="en-US" sz="1700" dirty="0"/>
              <a:t>of Allah” delivered by the Islamic State’s </a:t>
            </a:r>
            <a:r>
              <a:rPr lang="en-US" sz="1700" dirty="0" smtClean="0"/>
              <a:t>spokesman al</a:t>
            </a:r>
            <a:r>
              <a:rPr lang="en-US" sz="1700" dirty="0"/>
              <a:t>-</a:t>
            </a:r>
            <a:r>
              <a:rPr lang="en-US" sz="1700" dirty="0" err="1"/>
              <a:t>Adnani</a:t>
            </a:r>
            <a:r>
              <a:rPr lang="en-US" sz="1700" dirty="0"/>
              <a:t>. </a:t>
            </a:r>
            <a:endParaRPr lang="en-US" sz="17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20" y="1611417"/>
            <a:ext cx="3381560" cy="19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Establishment of a Caliphate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attempt to resurrect the governmental system of the early Muslims in the modern era</a:t>
            </a:r>
          </a:p>
          <a:p>
            <a:r>
              <a:rPr lang="en-US" dirty="0" smtClean="0"/>
              <a:t>Caliphate</a:t>
            </a:r>
          </a:p>
          <a:p>
            <a:pPr lvl="1"/>
            <a:r>
              <a:rPr lang="en-US" dirty="0" smtClean="0"/>
              <a:t>System of gov’t, divinely sanctioned monarchy</a:t>
            </a:r>
          </a:p>
          <a:p>
            <a:pPr lvl="1"/>
            <a:r>
              <a:rPr lang="en-US" dirty="0" smtClean="0"/>
              <a:t>Sole authority and power in hands of caliph</a:t>
            </a:r>
          </a:p>
          <a:p>
            <a:pPr lvl="1"/>
            <a:r>
              <a:rPr lang="en-US" dirty="0" smtClean="0"/>
              <a:t>Declaration of jihad and interpretation of Islamic texts</a:t>
            </a:r>
          </a:p>
          <a:p>
            <a:r>
              <a:rPr lang="en-US" dirty="0" smtClean="0"/>
              <a:t>Caliphate has sole religious and political </a:t>
            </a:r>
            <a:r>
              <a:rPr lang="en-US" dirty="0"/>
              <a:t>j</a:t>
            </a:r>
            <a:r>
              <a:rPr lang="en-US" dirty="0" smtClean="0"/>
              <a:t>urisdiction over ENTIRE Muslim </a:t>
            </a:r>
            <a:r>
              <a:rPr lang="en-US" i="1" dirty="0" err="1" smtClean="0"/>
              <a:t>ummah</a:t>
            </a:r>
            <a:r>
              <a:rPr lang="en-US" i="1" dirty="0" smtClean="0"/>
              <a:t> </a:t>
            </a:r>
            <a:r>
              <a:rPr lang="en-US" dirty="0" smtClean="0"/>
              <a:t>(nation)</a:t>
            </a:r>
          </a:p>
          <a:p>
            <a:r>
              <a:rPr lang="en-US" dirty="0" smtClean="0"/>
              <a:t>Last established caliphate-Ottoman Empire</a:t>
            </a:r>
          </a:p>
          <a:p>
            <a:pPr lvl="1"/>
            <a:r>
              <a:rPr lang="en-US" dirty="0" smtClean="0"/>
              <a:t>Abolished in 1924 by Mustafa Kemal Ataturk</a:t>
            </a:r>
            <a:r>
              <a:rPr lang="en-US" dirty="0" smtClean="0">
                <a:sym typeface="Wingdings"/>
              </a:rPr>
              <a:t> secular nation of Turkey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0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Empire/</a:t>
            </a:r>
            <a:r>
              <a:rPr lang="en-US" dirty="0" smtClean="0"/>
              <a:t>Caliphate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17" b="-9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127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Conducting overview research on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05" y="1752600"/>
            <a:ext cx="8642560" cy="4923398"/>
          </a:xfrm>
        </p:spPr>
        <p:txBody>
          <a:bodyPr/>
          <a:lstStyle/>
          <a:p>
            <a:r>
              <a:rPr lang="en-US" dirty="0" smtClean="0"/>
              <a:t>Individually OR in a group of 3-4, address the following: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What and who is ISIS/ISIL? Difference?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Where do they operate?  Where do they hold territory?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How do they operate and how are they organized?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Why did they rise to power and why do they continue to gain power? How are they financed?  Weapons and military strategy?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What are their beliefs, ideology, goals, etc.?  How do they hope to achieve these goals?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Who are the major players involved this global issue in the Middle East?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What has been the response to ISIS from nations/groups/organizations around the world?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0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636" r="-20636"/>
          <a:stretch>
            <a:fillRect/>
          </a:stretch>
        </p:blipFill>
        <p:spPr>
          <a:xfrm>
            <a:off x="-550235" y="408372"/>
            <a:ext cx="10793932" cy="5736359"/>
          </a:xfrm>
        </p:spPr>
      </p:pic>
    </p:spTree>
    <p:extLst>
      <p:ext uri="{BB962C8B-B14F-4D97-AF65-F5344CB8AC3E}">
        <p14:creationId xmlns:p14="http://schemas.microsoft.com/office/powerpoint/2010/main" val="340295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563" r="-20563"/>
          <a:stretch>
            <a:fillRect/>
          </a:stretch>
        </p:blipFill>
        <p:spPr>
          <a:xfrm>
            <a:off x="-1082320" y="408372"/>
            <a:ext cx="11692263" cy="6213771"/>
          </a:xfrm>
        </p:spPr>
      </p:pic>
    </p:spTree>
    <p:extLst>
      <p:ext uri="{BB962C8B-B14F-4D97-AF65-F5344CB8AC3E}">
        <p14:creationId xmlns:p14="http://schemas.microsoft.com/office/powerpoint/2010/main" val="200562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Establishment of a caliphate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Longstanding goal of all Islamists and jihadist groups</a:t>
            </a:r>
          </a:p>
          <a:p>
            <a:r>
              <a:rPr lang="en-US" dirty="0" smtClean="0"/>
              <a:t>Spiritual successor to the prophet Muhammad</a:t>
            </a:r>
          </a:p>
          <a:p>
            <a:pPr lvl="1"/>
            <a:r>
              <a:rPr lang="en-US" dirty="0" smtClean="0"/>
              <a:t>Abu </a:t>
            </a:r>
            <a:r>
              <a:rPr lang="en-US" dirty="0" err="1" smtClean="0"/>
              <a:t>Bakr</a:t>
            </a:r>
            <a:r>
              <a:rPr lang="en-US" dirty="0" smtClean="0"/>
              <a:t> al-Baghdadi claims legitimacy and descent from Muhammad’s tribal ties to the </a:t>
            </a:r>
            <a:r>
              <a:rPr lang="en-US" dirty="0" err="1" smtClean="0"/>
              <a:t>Qurayshi</a:t>
            </a:r>
            <a:endParaRPr lang="en-US" dirty="0" smtClean="0"/>
          </a:p>
          <a:p>
            <a:r>
              <a:rPr lang="en-US" dirty="0" smtClean="0"/>
              <a:t>Expansion of the caliphate</a:t>
            </a:r>
          </a:p>
          <a:p>
            <a:pPr lvl="1"/>
            <a:r>
              <a:rPr lang="en-US" dirty="0" smtClean="0"/>
              <a:t>Demands allegiance from ALL Muslims-submit or not submit to caliphate (jihadists groups as well as civilians)</a:t>
            </a:r>
          </a:p>
          <a:p>
            <a:pPr lvl="1"/>
            <a:r>
              <a:rPr lang="en-US" dirty="0" smtClean="0"/>
              <a:t>Allegiance from groups in Egypt, Libya, Yemen, Saudi Arabia</a:t>
            </a:r>
          </a:p>
          <a:p>
            <a:pPr lvl="1"/>
            <a:r>
              <a:rPr lang="en-US" dirty="0" smtClean="0"/>
              <a:t>Original form of gov’t used by successors of Muhammad of areas under Islamic </a:t>
            </a:r>
            <a:r>
              <a:rPr lang="en-US" dirty="0" err="1" smtClean="0"/>
              <a:t>rule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First</a:t>
            </a:r>
            <a:r>
              <a:rPr lang="en-US" dirty="0" smtClean="0"/>
              <a:t> four caliphs oversaw rapid expansion</a:t>
            </a:r>
          </a:p>
          <a:p>
            <a:pPr lvl="1"/>
            <a:r>
              <a:rPr lang="en-US" dirty="0" smtClean="0"/>
              <a:t>Romanticized by jihadists (time of power) and try to replicate</a:t>
            </a:r>
          </a:p>
          <a:p>
            <a:pPr lvl="1"/>
            <a:r>
              <a:rPr lang="en-US" dirty="0" smtClean="0"/>
              <a:t>Anything else is </a:t>
            </a:r>
            <a:r>
              <a:rPr lang="en-US" i="1" dirty="0" err="1" smtClean="0"/>
              <a:t>bid’ah</a:t>
            </a:r>
            <a:r>
              <a:rPr lang="en-US" i="1" dirty="0" smtClean="0"/>
              <a:t> </a:t>
            </a:r>
            <a:r>
              <a:rPr lang="en-US" dirty="0" smtClean="0"/>
              <a:t>( later innovation)</a:t>
            </a:r>
          </a:p>
          <a:p>
            <a:pPr lvl="1"/>
            <a:r>
              <a:rPr lang="en-US" dirty="0" smtClean="0"/>
              <a:t>Many prominent Muslim leaders and terrorists groups have rejected claim,  b/c does not meet religious preconditions required to be valid caliphate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5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Allied with ISIS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28" r="-6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931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Allegiance and future caliphate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447" r="-14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58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8" y="1752600"/>
            <a:ext cx="8795680" cy="4920561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WSJ: ISIS Sparks a Crisis in the ME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NY Times: ISIS Goals and Tectics Worldwide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Crash Course ISIS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NY Times: Evolution of ISIS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NY times:  Iraq's Factions and Their Goals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TED Talk: The surprising way groups like ISIS stay in power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TED Talk: A Global culture to fight extrememism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9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Middle East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0719" r="-20719"/>
          <a:stretch>
            <a:fillRect/>
          </a:stretch>
        </p:blipFill>
        <p:spPr>
          <a:xfrm>
            <a:off x="0" y="1716127"/>
            <a:ext cx="9259138" cy="4920704"/>
          </a:xfrm>
        </p:spPr>
      </p:pic>
    </p:spTree>
    <p:extLst>
      <p:ext uri="{BB962C8B-B14F-4D97-AF65-F5344CB8AC3E}">
        <p14:creationId xmlns:p14="http://schemas.microsoft.com/office/powerpoint/2010/main" val="240882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3973" r="-23973"/>
          <a:stretch>
            <a:fillRect/>
          </a:stretch>
        </p:blipFill>
        <p:spPr>
          <a:xfrm>
            <a:off x="-2048876" y="0"/>
            <a:ext cx="12904788" cy="6858000"/>
          </a:xfrm>
        </p:spPr>
      </p:pic>
    </p:spTree>
    <p:extLst>
      <p:ext uri="{BB962C8B-B14F-4D97-AF65-F5344CB8AC3E}">
        <p14:creationId xmlns:p14="http://schemas.microsoft.com/office/powerpoint/2010/main" val="308460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5665" r="-15665"/>
          <a:stretch/>
        </p:blipFill>
        <p:spPr>
          <a:xfrm>
            <a:off x="-1147525" y="111125"/>
            <a:ext cx="11285538" cy="6746875"/>
          </a:xfrm>
        </p:spPr>
      </p:pic>
    </p:spTree>
    <p:extLst>
      <p:ext uri="{BB962C8B-B14F-4D97-AF65-F5344CB8AC3E}">
        <p14:creationId xmlns:p14="http://schemas.microsoft.com/office/powerpoint/2010/main" val="244058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and ethnic groups in Iraq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634" r="-24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7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10096</TotalTime>
  <Words>2251</Words>
  <Application>Microsoft Macintosh PowerPoint</Application>
  <PresentationFormat>On-screen Show (4:3)</PresentationFormat>
  <Paragraphs>224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Apothecary</vt:lpstr>
      <vt:lpstr>Making sense of ISIS</vt:lpstr>
      <vt:lpstr>What do you know?</vt:lpstr>
      <vt:lpstr>Outline</vt:lpstr>
      <vt:lpstr>Conducting overview research on ISIS</vt:lpstr>
      <vt:lpstr>Video Background</vt:lpstr>
      <vt:lpstr>Map of the Middle East</vt:lpstr>
      <vt:lpstr>PowerPoint Presentation</vt:lpstr>
      <vt:lpstr>PowerPoint Presentation</vt:lpstr>
      <vt:lpstr>Religious and ethnic groups in Iraq</vt:lpstr>
      <vt:lpstr>PowerPoint Presentation</vt:lpstr>
      <vt:lpstr>Religious distribution in Syria</vt:lpstr>
      <vt:lpstr>PowerPoint Presentation</vt:lpstr>
      <vt:lpstr>PowerPoint Presentation</vt:lpstr>
      <vt:lpstr>Definition of Terrorism</vt:lpstr>
      <vt:lpstr>Terrorist Organizations in ME</vt:lpstr>
      <vt:lpstr>PowerPoint Presentation</vt:lpstr>
      <vt:lpstr>1. What is the Islamic State?</vt:lpstr>
      <vt:lpstr>1. What is the Islamic State?</vt:lpstr>
      <vt:lpstr>2. origins-Tracing the rise of isis</vt:lpstr>
      <vt:lpstr>Abu musab al-Zarqawi</vt:lpstr>
      <vt:lpstr>2. origins-Tracing the rise of isis</vt:lpstr>
      <vt:lpstr>PowerPoint Presentation</vt:lpstr>
      <vt:lpstr>2. origins-Tracing the rise of isis</vt:lpstr>
      <vt:lpstr>PowerPoint Presentation</vt:lpstr>
      <vt:lpstr>PowerPoint Presentation</vt:lpstr>
      <vt:lpstr>PowerPoint Presentation</vt:lpstr>
      <vt:lpstr>3. Ideology</vt:lpstr>
      <vt:lpstr>PowerPoint Presentation</vt:lpstr>
      <vt:lpstr>3. Ideology: doctrine</vt:lpstr>
      <vt:lpstr>3. ideology: development</vt:lpstr>
      <vt:lpstr>3. Ideology: The Apocalypse</vt:lpstr>
      <vt:lpstr>4. Goals: What isis really wants</vt:lpstr>
      <vt:lpstr>4. Goals: What isis really wants</vt:lpstr>
      <vt:lpstr>5.  Organizational Structure </vt:lpstr>
      <vt:lpstr>5. Organizational structure </vt:lpstr>
      <vt:lpstr>5. Organizational Structure</vt:lpstr>
      <vt:lpstr>6. The Establishment of a caliphate</vt:lpstr>
      <vt:lpstr>6. Establishment of a Caliphate</vt:lpstr>
      <vt:lpstr>Ottoman Empire/Caliphate</vt:lpstr>
      <vt:lpstr>PowerPoint Presentation</vt:lpstr>
      <vt:lpstr>PowerPoint Presentation</vt:lpstr>
      <vt:lpstr>6. Establishment of a caliphate</vt:lpstr>
      <vt:lpstr>Allied with ISIS</vt:lpstr>
      <vt:lpstr>Allegiance and future caliphate</vt:lpstr>
    </vt:vector>
  </TitlesOfParts>
  <Company>Cherry Creek School District #5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ISIS</dc:title>
  <dc:creator>Cherry Creek</dc:creator>
  <cp:lastModifiedBy>Cherry Creek</cp:lastModifiedBy>
  <cp:revision>156</cp:revision>
  <dcterms:created xsi:type="dcterms:W3CDTF">2016-01-02T18:04:11Z</dcterms:created>
  <dcterms:modified xsi:type="dcterms:W3CDTF">2016-01-19T17:50:24Z</dcterms:modified>
</cp:coreProperties>
</file>