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840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BB837E-077B-5E41-AB0F-CEF68C56CD68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57D10A-2FE4-4B46-8D77-9A016048EC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story.com/topics/cold-war/fidel-castro/videos/castro-and-the-cuban-revolut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Revolution and Reaction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Latin America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1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Societal relations changed slowly in Latin America. </a:t>
            </a:r>
          </a:p>
          <a:p>
            <a:r>
              <a:rPr lang="en-US" dirty="0" smtClean="0"/>
              <a:t>Women</a:t>
            </a:r>
            <a:r>
              <a:rPr lang="en-US" dirty="0" smtClean="0">
                <a:latin typeface="Arial"/>
              </a:rPr>
              <a:t>’ </a:t>
            </a:r>
            <a:r>
              <a:rPr lang="en-US" dirty="0" smtClean="0"/>
              <a:t>s </a:t>
            </a:r>
            <a:r>
              <a:rPr lang="en-US" dirty="0"/>
              <a:t>status was, however, closer to those of western Europe than Africa.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were many changes, but discrimination </a:t>
            </a:r>
            <a:r>
              <a:rPr lang="en-US" dirty="0" smtClean="0"/>
              <a:t>against Indians and African Americans continues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Population growth, urbanization, and worker migration continued as problems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6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Change in Women’s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Women were denied the vote until 1929 in Ecuador. </a:t>
            </a:r>
          </a:p>
          <a:p>
            <a:pPr>
              <a:lnSpc>
                <a:spcPct val="90000"/>
              </a:lnSpc>
            </a:pPr>
            <a:r>
              <a:rPr lang="en-US" dirty="0"/>
              <a:t>By the 1950s, most of the region allowed female franchise. </a:t>
            </a:r>
          </a:p>
          <a:p>
            <a:pPr>
              <a:lnSpc>
                <a:spcPct val="90000"/>
              </a:lnSpc>
            </a:pPr>
            <a:r>
              <a:rPr lang="en-US" dirty="0"/>
              <a:t>Feminist movements pushed for inclusion into elected offices. </a:t>
            </a:r>
          </a:p>
          <a:p>
            <a:pPr>
              <a:lnSpc>
                <a:spcPct val="90000"/>
              </a:lnSpc>
            </a:pPr>
            <a:r>
              <a:rPr lang="en-US" dirty="0"/>
              <a:t>Industrial jobs expanded to include women. Shifts in attitudes about women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roles developed more slowly. </a:t>
            </a:r>
          </a:p>
          <a:p>
            <a:pPr>
              <a:lnSpc>
                <a:spcPct val="90000"/>
              </a:lnSpc>
            </a:pPr>
            <a:r>
              <a:rPr lang="en-US" dirty="0"/>
              <a:t>Overall, as in many other areas, by the beginning of the 21st century, Latin America was in the intermediate position between industrialized and developing nations where the status of women was concerned.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0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24" y="1752600"/>
            <a:ext cx="8387976" cy="492610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Latin </a:t>
            </a:r>
            <a:r>
              <a:rPr lang="en-US" sz="1600" dirty="0" smtClean="0"/>
              <a:t>Americas </a:t>
            </a:r>
            <a:r>
              <a:rPr lang="en-US" sz="1600" dirty="0"/>
              <a:t>population soared in comparison to North America.  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At the beginning of the 20th century, the major population trend was immigration into Latin America, but long-term trends show migration within and through the region. 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Illegal immigration from Central America into Mexico and from Mexico into the United States was a major regional issue. 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Legal migration from Haiti and Cuba because of political dissatisfaction to the U.S. was another big event. 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Rapid and massive urban growth was yet another common theme in Latin America is this era; in 1999, the region was the most urbanized of the developing world. 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Problems related to this rapid growth remain. Nationalist and populist politics weakened the ability of the working class to operate effectively in politics.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165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vast majority of Latin Americans are Catholic, but Protestants are making inroads.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Music and dance are important parts of popular culture and are influential world-wide.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Writers gained world recognition, especially those who penned social criticism and/or employed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magical realism.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464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Latin America entered the 21st century, it continued to seek economic, social, and political growth and stability.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New forms of politics were tried, but many long-standing problems remained.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Nevertheless, Latin America was the most advanced region of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developing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world and in the 1990s its economies grew considerably.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Cultural issues remained unresolved and Latin America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global position became increasingly complex.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3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72"/>
            <a:ext cx="8229600" cy="878561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540934"/>
            <a:ext cx="8737600" cy="51985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LA continued to hold an intermediate position between nations of the North Atlantic and the developing countries of Asia and Africa</a:t>
            </a:r>
          </a:p>
          <a:p>
            <a:r>
              <a:rPr lang="en-US" dirty="0" smtClean="0"/>
              <a:t>Shared problems however more Western in social and political structures=distinct</a:t>
            </a:r>
          </a:p>
          <a:p>
            <a:r>
              <a:rPr lang="en-US" dirty="0" smtClean="0"/>
              <a:t>Post 1945</a:t>
            </a:r>
            <a:r>
              <a:rPr lang="en-US" dirty="0" smtClean="0">
                <a:sym typeface="Wingdings"/>
              </a:rPr>
              <a:t> LA elites led nations into closer ties to capitalistic economy (criticism within nations)</a:t>
            </a:r>
          </a:p>
          <a:p>
            <a:r>
              <a:rPr lang="en-US" dirty="0" smtClean="0">
                <a:sym typeface="Wingdings"/>
              </a:rPr>
              <a:t>Economy concentrates on exports to US and Western nations</a:t>
            </a:r>
          </a:p>
          <a:p>
            <a:r>
              <a:rPr lang="en-US" dirty="0" smtClean="0">
                <a:sym typeface="Wingdings"/>
              </a:rPr>
              <a:t>Vulnerable to changes in the financial system</a:t>
            </a:r>
          </a:p>
          <a:p>
            <a:r>
              <a:rPr lang="en-US" dirty="0" smtClean="0">
                <a:sym typeface="Wingdings"/>
              </a:rPr>
              <a:t>Problem of finding a basis for social justice, cultural autonomy, and economic security</a:t>
            </a:r>
          </a:p>
          <a:p>
            <a:r>
              <a:rPr lang="en-US" dirty="0" smtClean="0">
                <a:sym typeface="Wingdings"/>
              </a:rPr>
              <a:t>Decolonization in LA is one of economic disengagement and a search for political and cultural forms appropriate to LA realities </a:t>
            </a:r>
            <a:r>
              <a:rPr lang="en-US" u="sng" dirty="0" smtClean="0">
                <a:sym typeface="Wingdings"/>
              </a:rPr>
              <a:t>not political separation and independence in Asia and Africa</a:t>
            </a:r>
          </a:p>
          <a:p>
            <a:r>
              <a:rPr lang="en-US" dirty="0" smtClean="0">
                <a:sym typeface="Wingdings"/>
              </a:rPr>
              <a:t>Industrialization  workers’ organizations as political force, emigration, and urban growth, growing middle class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3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 After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 of World War II was not a critical event since the region was only modestly involved. </a:t>
            </a:r>
          </a:p>
          <a:p>
            <a:r>
              <a:rPr lang="en-US" dirty="0"/>
              <a:t>Brazil helped the U.S. steel industry during the war and that sector grew to compete directly with the U.S. by the 1970s. </a:t>
            </a:r>
          </a:p>
          <a:p>
            <a:r>
              <a:rPr lang="en-US" dirty="0"/>
              <a:t>A new round of political agitation occurred after the war. </a:t>
            </a:r>
          </a:p>
          <a:p>
            <a:r>
              <a:rPr lang="en-US" dirty="0"/>
              <a:t>Several authoritarian regimes were challenged; one key example was Argentina.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7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options in the 1950s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4" y="1568824"/>
            <a:ext cx="8815294" cy="51696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Desire for reform builds up in many countries</a:t>
            </a:r>
          </a:p>
          <a:p>
            <a:pPr lvl="1"/>
            <a:r>
              <a:rPr lang="en-US" dirty="0" smtClean="0"/>
              <a:t>Venezuela and Costa Rica</a:t>
            </a:r>
          </a:p>
          <a:p>
            <a:r>
              <a:rPr lang="en-US" dirty="0" smtClean="0"/>
              <a:t>Guatemala and Brazil</a:t>
            </a:r>
          </a:p>
          <a:p>
            <a:pPr lvl="1"/>
            <a:r>
              <a:rPr lang="en-US" dirty="0" smtClean="0"/>
              <a:t>Inequitable distribution of resources and large Indian Majority</a:t>
            </a:r>
          </a:p>
          <a:p>
            <a:pPr lvl="1"/>
            <a:r>
              <a:rPr lang="en-US" dirty="0" smtClean="0"/>
              <a:t>Land reform to counter foreign companies like US Fruit Company</a:t>
            </a:r>
          </a:p>
          <a:p>
            <a:pPr lvl="1"/>
            <a:r>
              <a:rPr lang="en-US" dirty="0" smtClean="0"/>
              <a:t>Us moves in to protect assets from more radical/communist</a:t>
            </a:r>
          </a:p>
          <a:p>
            <a:pPr lvl="2"/>
            <a:r>
              <a:rPr lang="en-US" dirty="0" smtClean="0"/>
              <a:t>CIA invasion force to bring in pro-US regime</a:t>
            </a:r>
          </a:p>
          <a:p>
            <a:pPr lvl="2"/>
            <a:r>
              <a:rPr lang="en-US" dirty="0" smtClean="0"/>
              <a:t>Guatemala’s problem continue and guerilla movement emerges </a:t>
            </a:r>
          </a:p>
          <a:p>
            <a:r>
              <a:rPr lang="en-US" dirty="0" smtClean="0"/>
              <a:t>Cuba-Unlike Brazil and Guatemala</a:t>
            </a:r>
          </a:p>
          <a:p>
            <a:pPr lvl="1"/>
            <a:r>
              <a:rPr lang="en-US" dirty="0" smtClean="0"/>
              <a:t>Population mostly descended from Europeans and African slaves</a:t>
            </a:r>
          </a:p>
          <a:p>
            <a:pPr lvl="1"/>
            <a:r>
              <a:rPr lang="en-US" dirty="0" smtClean="0"/>
              <a:t>1950s-in US sphere of influence (protectorate)</a:t>
            </a:r>
          </a:p>
          <a:p>
            <a:pPr lvl="1"/>
            <a:r>
              <a:rPr lang="en-US" dirty="0" smtClean="0"/>
              <a:t>Batista ruled from 1934-1944 moving towards dictatorship, corruption</a:t>
            </a:r>
          </a:p>
          <a:p>
            <a:pPr lvl="1"/>
            <a:r>
              <a:rPr lang="en-US" dirty="0" smtClean="0">
                <a:hlinkClick r:id="rId2"/>
              </a:rPr>
              <a:t>Cuban Revolution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0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Cuba: Revolt and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53" y="1583766"/>
            <a:ext cx="8800353" cy="51397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Fidel Castro</a:t>
            </a:r>
          </a:p>
          <a:p>
            <a:pPr lvl="1"/>
            <a:r>
              <a:rPr lang="en-US" dirty="0" smtClean="0"/>
              <a:t>Launched unsuccessful attack on Cuban military</a:t>
            </a:r>
          </a:p>
          <a:p>
            <a:pPr lvl="1"/>
            <a:r>
              <a:rPr lang="en-US" dirty="0" smtClean="0"/>
              <a:t>Fled to Mexico</a:t>
            </a:r>
          </a:p>
          <a:p>
            <a:r>
              <a:rPr lang="en-US" dirty="0" smtClean="0"/>
              <a:t>Castro and Ernesto “</a:t>
            </a:r>
            <a:r>
              <a:rPr lang="en-US" dirty="0" smtClean="0"/>
              <a:t>Che</a:t>
            </a:r>
            <a:r>
              <a:rPr lang="en-US" dirty="0" smtClean="0"/>
              <a:t>” Guevara raises troops to invade Cuba in 1956 and by 1958 were in control</a:t>
            </a:r>
          </a:p>
          <a:p>
            <a:r>
              <a:rPr lang="en-US" dirty="0" smtClean="0"/>
              <a:t>Movement became more radical</a:t>
            </a:r>
          </a:p>
          <a:p>
            <a:r>
              <a:rPr lang="en-US" dirty="0" smtClean="0"/>
              <a:t>US opposition pushes Castro to USSR</a:t>
            </a:r>
          </a:p>
          <a:p>
            <a:pPr lvl="1"/>
            <a:r>
              <a:rPr lang="en-US" dirty="0" smtClean="0"/>
              <a:t>part of Cold War</a:t>
            </a:r>
            <a:r>
              <a:rPr lang="en-US" dirty="0" smtClean="0">
                <a:sym typeface="Wingdings"/>
              </a:rPr>
              <a:t> Bay of Pigs, Cuban Missile Crisis</a:t>
            </a:r>
          </a:p>
          <a:p>
            <a:r>
              <a:rPr lang="en-US" dirty="0" smtClean="0">
                <a:sym typeface="Wingdings"/>
              </a:rPr>
              <a:t>Reforms</a:t>
            </a:r>
          </a:p>
          <a:p>
            <a:pPr lvl="1"/>
            <a:r>
              <a:rPr lang="en-US" dirty="0" smtClean="0">
                <a:sym typeface="Wingdings"/>
              </a:rPr>
              <a:t>Social welfare was successful-education, healthcare, housing</a:t>
            </a:r>
          </a:p>
          <a:p>
            <a:pPr lvl="1"/>
            <a:r>
              <a:rPr lang="en-US" dirty="0" smtClean="0">
                <a:sym typeface="Wingdings"/>
              </a:rPr>
              <a:t>Economy required Soviet support (dependent) and relied on sugar</a:t>
            </a:r>
          </a:p>
          <a:p>
            <a:pPr lvl="1"/>
            <a:r>
              <a:rPr lang="en-US" dirty="0" smtClean="0">
                <a:sym typeface="Wingdings"/>
              </a:rPr>
              <a:t>Collapse of USSR=economic distress</a:t>
            </a:r>
          </a:p>
          <a:p>
            <a:pPr lvl="1"/>
            <a:r>
              <a:rPr lang="en-US" dirty="0" smtClean="0">
                <a:sym typeface="Wingdings"/>
              </a:rPr>
              <a:t>Nationalization of foreign property, collectivization, socialist economy</a:t>
            </a:r>
          </a:p>
          <a:p>
            <a:pPr lvl="1"/>
            <a:r>
              <a:rPr lang="en-US" dirty="0" smtClean="0">
                <a:sym typeface="Wingdings"/>
              </a:rPr>
              <a:t>Attractive model for LA countries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Reform and the Military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159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Revolution continued to be likely option to resolve problems</a:t>
            </a:r>
          </a:p>
          <a:p>
            <a:r>
              <a:rPr lang="en-US" dirty="0" smtClean="0"/>
              <a:t>Mexico</a:t>
            </a:r>
          </a:p>
          <a:p>
            <a:pPr lvl="1"/>
            <a:r>
              <a:rPr lang="en-US" dirty="0" smtClean="0"/>
              <a:t>stability in one-party system</a:t>
            </a:r>
          </a:p>
          <a:p>
            <a:pPr lvl="1"/>
            <a:r>
              <a:rPr lang="en-US" dirty="0" smtClean="0"/>
              <a:t>Repression until 1980s</a:t>
            </a:r>
          </a:p>
          <a:p>
            <a:r>
              <a:rPr lang="en-US" dirty="0" smtClean="0"/>
              <a:t>Christian Democrats (Chile, Venezuela)</a:t>
            </a:r>
          </a:p>
          <a:p>
            <a:pPr lvl="1"/>
            <a:r>
              <a:rPr lang="en-US" dirty="0" smtClean="0"/>
              <a:t>Support of the church for social reforms and protection of human rights</a:t>
            </a:r>
          </a:p>
          <a:p>
            <a:r>
              <a:rPr lang="en-US" dirty="0" smtClean="0"/>
              <a:t>Liberation Theory</a:t>
            </a:r>
          </a:p>
          <a:p>
            <a:pPr lvl="1"/>
            <a:r>
              <a:rPr lang="en-US" dirty="0" smtClean="0"/>
              <a:t>Catholicism and socialism mixed</a:t>
            </a:r>
          </a:p>
          <a:p>
            <a:pPr lvl="1"/>
            <a:r>
              <a:rPr lang="en-US" dirty="0" smtClean="0"/>
              <a:t>Improve life for the poor</a:t>
            </a:r>
          </a:p>
          <a:p>
            <a:r>
              <a:rPr lang="en-US" dirty="0" smtClean="0"/>
              <a:t>Military involvement in politics=tradition</a:t>
            </a:r>
          </a:p>
          <a:p>
            <a:pPr lvl="1"/>
            <a:r>
              <a:rPr lang="en-US" dirty="0" smtClean="0"/>
              <a:t>Reaction to threat of reform</a:t>
            </a:r>
          </a:p>
          <a:p>
            <a:pPr lvl="1"/>
            <a:r>
              <a:rPr lang="en-US" dirty="0" smtClean="0"/>
              <a:t>Stabilize economy</a:t>
            </a:r>
          </a:p>
          <a:p>
            <a:pPr lvl="1"/>
            <a:r>
              <a:rPr lang="en-US" dirty="0" smtClean="0"/>
              <a:t>Brutality when necessary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Trends-1980’s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1752600"/>
            <a:ext cx="8447741" cy="48663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military gov’ts returned to civilian rule</a:t>
            </a:r>
          </a:p>
          <a:p>
            <a:r>
              <a:rPr lang="en-US" dirty="0" smtClean="0"/>
              <a:t>Continued economic problems and growing internal dissent contributed to change</a:t>
            </a:r>
          </a:p>
          <a:p>
            <a:r>
              <a:rPr lang="en-US" dirty="0" smtClean="0"/>
              <a:t>Threat of populist or communists gov’ts and US intervention declined</a:t>
            </a:r>
          </a:p>
          <a:p>
            <a:pPr lvl="1"/>
            <a:r>
              <a:rPr lang="en-US" dirty="0" smtClean="0"/>
              <a:t>Elections in Argentina</a:t>
            </a:r>
          </a:p>
          <a:p>
            <a:pPr lvl="1"/>
            <a:r>
              <a:rPr lang="en-US" dirty="0" smtClean="0"/>
              <a:t>Civilian rule returned in Bolivia and Guatemala</a:t>
            </a:r>
          </a:p>
          <a:p>
            <a:r>
              <a:rPr lang="en-US" dirty="0" smtClean="0"/>
              <a:t>Democracy not universal</a:t>
            </a:r>
          </a:p>
          <a:p>
            <a:pPr lvl="1"/>
            <a:r>
              <a:rPr lang="en-US" dirty="0" smtClean="0"/>
              <a:t>Venezuela’s Hugo Chavez</a:t>
            </a:r>
          </a:p>
          <a:p>
            <a:pPr lvl="1"/>
            <a:r>
              <a:rPr lang="en-US" dirty="0" smtClean="0"/>
              <a:t>US intervention and foreign debts continued</a:t>
            </a:r>
          </a:p>
          <a:p>
            <a:pPr lvl="1"/>
            <a:r>
              <a:rPr lang="en-US" dirty="0" smtClean="0"/>
              <a:t>International drug trade</a:t>
            </a:r>
          </a:p>
          <a:p>
            <a:r>
              <a:rPr lang="en-US" dirty="0" smtClean="0"/>
              <a:t>HOWEVER by 1990s democratic trends well-established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47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presence: Us in 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53" y="1643529"/>
            <a:ext cx="8830235" cy="5214471"/>
          </a:xfrm>
        </p:spPr>
        <p:txBody>
          <a:bodyPr/>
          <a:lstStyle/>
          <a:p>
            <a:r>
              <a:rPr lang="en-US" dirty="0" smtClean="0"/>
              <a:t>Major power post WWI</a:t>
            </a:r>
          </a:p>
          <a:p>
            <a:r>
              <a:rPr lang="en-US" dirty="0" smtClean="0"/>
              <a:t>Direct involvement in Cuba and Puerto Rico</a:t>
            </a:r>
          </a:p>
          <a:p>
            <a:r>
              <a:rPr lang="en-US" dirty="0" smtClean="0"/>
              <a:t>Intervened (militarily)over 30 times before 1933, in other lands</a:t>
            </a:r>
          </a:p>
          <a:p>
            <a:pPr lvl="1"/>
            <a:r>
              <a:rPr lang="en-US" dirty="0" smtClean="0"/>
              <a:t>Armed resistance created Sandinista movement (Nicaragua)</a:t>
            </a:r>
          </a:p>
          <a:p>
            <a:pPr lvl="1"/>
            <a:r>
              <a:rPr lang="en-US" dirty="0" smtClean="0"/>
              <a:t>Support for dictatorial and conservative governments- friendly to US</a:t>
            </a:r>
          </a:p>
          <a:p>
            <a:pPr lvl="1"/>
            <a:r>
              <a:rPr lang="en-US" dirty="0" smtClean="0"/>
              <a:t>Establishment of </a:t>
            </a:r>
            <a:r>
              <a:rPr lang="en-US" dirty="0"/>
              <a:t>Banana Republics </a:t>
            </a:r>
            <a:r>
              <a:rPr lang="en-US" sz="1200" dirty="0" smtClean="0"/>
              <a:t>(politically </a:t>
            </a:r>
            <a:r>
              <a:rPr lang="en-US" sz="1200" dirty="0"/>
              <a:t>unstable country whose economy is largely dependent on exporting a limited-resource </a:t>
            </a:r>
            <a:r>
              <a:rPr lang="en-US" sz="1200" dirty="0" smtClean="0"/>
              <a:t>product)</a:t>
            </a:r>
          </a:p>
          <a:p>
            <a:r>
              <a:rPr lang="en-US" sz="2000" dirty="0" smtClean="0"/>
              <a:t>Changes:</a:t>
            </a:r>
          </a:p>
          <a:p>
            <a:pPr lvl="1"/>
            <a:r>
              <a:rPr lang="en-US" dirty="0" smtClean="0"/>
              <a:t>1933 FDR and Good Neighbor Policy</a:t>
            </a:r>
          </a:p>
          <a:p>
            <a:pPr lvl="1"/>
            <a:r>
              <a:rPr lang="en-US" dirty="0" smtClean="0"/>
              <a:t>Post Cold War- 1961 Alliance for Progress</a:t>
            </a:r>
          </a:p>
          <a:p>
            <a:pPr lvl="1"/>
            <a:r>
              <a:rPr lang="en-US" dirty="0" smtClean="0"/>
              <a:t>1970s and 80s- US protection of interests</a:t>
            </a:r>
          </a:p>
          <a:p>
            <a:pPr lvl="1"/>
            <a:r>
              <a:rPr lang="en-US" dirty="0" smtClean="0"/>
              <a:t>Deal to relinquish control of Panama Canal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3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Intervention</a:t>
            </a:r>
            <a:endParaRPr lang="en-US" dirty="0"/>
          </a:p>
        </p:txBody>
      </p:sp>
      <p:pic>
        <p:nvPicPr>
          <p:cNvPr id="4" name="Picture 2" descr="STE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10" b="19610"/>
          <a:stretch>
            <a:fillRect/>
          </a:stretch>
        </p:blipFill>
        <p:spPr>
          <a:xfrm>
            <a:off x="53975" y="1447800"/>
            <a:ext cx="9090025" cy="5135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25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330</TotalTime>
  <Words>1060</Words>
  <Application>Microsoft Macintosh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Latin America in the 20th Century</vt:lpstr>
      <vt:lpstr>Overview</vt:lpstr>
      <vt:lpstr>Latin America After WWII</vt:lpstr>
      <vt:lpstr>Radical options in the 1950s</vt:lpstr>
      <vt:lpstr>Cuba: Revolt and Revolution</vt:lpstr>
      <vt:lpstr>Reform and the Military option</vt:lpstr>
      <vt:lpstr>Democratic Trends-1980’s</vt:lpstr>
      <vt:lpstr>Continuing presence: Us in LA</vt:lpstr>
      <vt:lpstr>Us Intervention</vt:lpstr>
      <vt:lpstr>Social Change</vt:lpstr>
      <vt:lpstr>Slow Change in Women’s Role</vt:lpstr>
      <vt:lpstr>Movement of People</vt:lpstr>
      <vt:lpstr>Cultural Reflections</vt:lpstr>
      <vt:lpstr>Global Connections</vt:lpstr>
    </vt:vector>
  </TitlesOfParts>
  <Company>Cherry Creek School District #5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in the 20th Century</dc:title>
  <dc:creator>Cherry Creek</dc:creator>
  <cp:lastModifiedBy>Cherry Creek</cp:lastModifiedBy>
  <cp:revision>36</cp:revision>
  <dcterms:created xsi:type="dcterms:W3CDTF">2014-04-21T18:23:02Z</dcterms:created>
  <dcterms:modified xsi:type="dcterms:W3CDTF">2014-04-21T23:53:43Z</dcterms:modified>
</cp:coreProperties>
</file>