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sldIdLst>
    <p:sldId id="256" r:id="rId2"/>
    <p:sldId id="258" r:id="rId3"/>
    <p:sldId id="259" r:id="rId4"/>
    <p:sldId id="306" r:id="rId5"/>
    <p:sldId id="267" r:id="rId6"/>
    <p:sldId id="260" r:id="rId7"/>
    <p:sldId id="262" r:id="rId8"/>
    <p:sldId id="261" r:id="rId9"/>
    <p:sldId id="263" r:id="rId10"/>
    <p:sldId id="264" r:id="rId11"/>
    <p:sldId id="265"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96" r:id="rId27"/>
    <p:sldId id="297" r:id="rId28"/>
    <p:sldId id="287" r:id="rId29"/>
    <p:sldId id="289" r:id="rId30"/>
    <p:sldId id="290" r:id="rId31"/>
    <p:sldId id="295" r:id="rId32"/>
    <p:sldId id="283" r:id="rId33"/>
    <p:sldId id="299" r:id="rId34"/>
    <p:sldId id="285" r:id="rId35"/>
    <p:sldId id="305" r:id="rId36"/>
    <p:sldId id="291" r:id="rId37"/>
    <p:sldId id="300" r:id="rId38"/>
    <p:sldId id="301" r:id="rId39"/>
    <p:sldId id="302" r:id="rId40"/>
    <p:sldId id="303" r:id="rId41"/>
    <p:sldId id="304" r:id="rId42"/>
    <p:sldId id="293" r:id="rId43"/>
    <p:sldId id="294" r:id="rId44"/>
    <p:sldId id="2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p:restoredTop sz="93692"/>
  </p:normalViewPr>
  <p:slideViewPr>
    <p:cSldViewPr snapToGrid="0" snapToObjects="1">
      <p:cViewPr varScale="1">
        <p:scale>
          <a:sx n="71" d="100"/>
          <a:sy n="71" d="100"/>
        </p:scale>
        <p:origin x="1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373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40554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03386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579671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666582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12/2/18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289782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12/2/18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797787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323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2891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846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361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487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465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12/2/18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7221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12/2/18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448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12/2/18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6542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2258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12/2/18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45884325"/>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Memory" TargetMode="External"/><Relationship Id="rId3" Type="http://schemas.openxmlformats.org/officeDocument/2006/relationships/hyperlink" Target="https://en.wikipedia.org/wiki/Consciousness" TargetMode="External"/><Relationship Id="rId7" Type="http://schemas.openxmlformats.org/officeDocument/2006/relationships/hyperlink" Target="https://en.wikipedia.org/wiki/Language" TargetMode="External"/><Relationship Id="rId2" Type="http://schemas.openxmlformats.org/officeDocument/2006/relationships/hyperlink" Target="https://en.wikipedia.org/wiki/Cognition" TargetMode="External"/><Relationship Id="rId1" Type="http://schemas.openxmlformats.org/officeDocument/2006/relationships/slideLayout" Target="../slideLayouts/slideLayout2.xml"/><Relationship Id="rId6" Type="http://schemas.openxmlformats.org/officeDocument/2006/relationships/hyperlink" Target="https://en.wikipedia.org/wiki/Judgement" TargetMode="External"/><Relationship Id="rId5" Type="http://schemas.openxmlformats.org/officeDocument/2006/relationships/hyperlink" Target="https://en.wikipedia.org/wiki/Thought" TargetMode="External"/><Relationship Id="rId4" Type="http://schemas.openxmlformats.org/officeDocument/2006/relationships/hyperlink" Target="https://en.wikipedia.org/wiki/Percep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uman" TargetMode="External"/><Relationship Id="rId2" Type="http://schemas.openxmlformats.org/officeDocument/2006/relationships/hyperlink" Target="https://en.wikipedia.org/wiki/Communic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Philosoph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Discourse" TargetMode="External"/><Relationship Id="rId2" Type="http://schemas.openxmlformats.org/officeDocument/2006/relationships/hyperlink" Target="https://en.wikipedia.org/wiki/Critical_thinking" TargetMode="External"/><Relationship Id="rId1" Type="http://schemas.openxmlformats.org/officeDocument/2006/relationships/slideLayout" Target="../slideLayouts/slideLayout2.xml"/><Relationship Id="rId6" Type="http://schemas.openxmlformats.org/officeDocument/2006/relationships/hyperlink" Target="https://en.wikipedia.org/wiki/Rationality" TargetMode="External"/><Relationship Id="rId5" Type="http://schemas.openxmlformats.org/officeDocument/2006/relationships/hyperlink" Target="https://en.wikipedia.org/wiki/Truth" TargetMode="External"/><Relationship Id="rId4" Type="http://schemas.openxmlformats.org/officeDocument/2006/relationships/hyperlink" Target="https://en.wikipedia.org/wiki/Opin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DR42xdsLWkc?feature=oembed"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learn.saylor.org/mod/page/view.php?id=833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hACdhD_kes8?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jorMWgBlyqU?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1A_CAkYt3GY?feature=oemb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cfSXUPrIC_4?feature=oembed"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learn.saylor.org/mod/page/view.php?id=836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Univer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Descrip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Normative_ethic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act" TargetMode="External"/><Relationship Id="rId7" Type="http://schemas.openxmlformats.org/officeDocument/2006/relationships/hyperlink" Target="https://en.wikipedia.org/wiki/Information" TargetMode="External"/><Relationship Id="rId2" Type="http://schemas.openxmlformats.org/officeDocument/2006/relationships/hyperlink" Target="https://en.wikipedia.org/wiki/Consciousness" TargetMode="External"/><Relationship Id="rId1" Type="http://schemas.openxmlformats.org/officeDocument/2006/relationships/slideLayout" Target="../slideLayouts/slideLayout2.xml"/><Relationship Id="rId6" Type="http://schemas.openxmlformats.org/officeDocument/2006/relationships/hyperlink" Target="https://en.wikipedia.org/wiki/Belief" TargetMode="External"/><Relationship Id="rId5" Type="http://schemas.openxmlformats.org/officeDocument/2006/relationships/hyperlink" Target="https://en.wikipedia.org/wiki/Institution" TargetMode="External"/><Relationship Id="rId4" Type="http://schemas.openxmlformats.org/officeDocument/2006/relationships/hyperlink" Target="https://en.wikipedia.org/wiki/Log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28E9-9F73-4740-B9E8-DBF944C57D3D}"/>
              </a:ext>
            </a:extLst>
          </p:cNvPr>
          <p:cNvSpPr>
            <a:spLocks noGrp="1"/>
          </p:cNvSpPr>
          <p:nvPr>
            <p:ph type="ctrTitle"/>
          </p:nvPr>
        </p:nvSpPr>
        <p:spPr/>
        <p:txBody>
          <a:bodyPr/>
          <a:lstStyle/>
          <a:p>
            <a:r>
              <a:rPr lang="en-US" dirty="0"/>
              <a:t>Overview of Philosophy</a:t>
            </a:r>
          </a:p>
        </p:txBody>
      </p:sp>
      <p:sp>
        <p:nvSpPr>
          <p:cNvPr id="3" name="Subtitle 2">
            <a:extLst>
              <a:ext uri="{FF2B5EF4-FFF2-40B4-BE49-F238E27FC236}">
                <a16:creationId xmlns:a16="http://schemas.microsoft.com/office/drawing/2014/main" id="{E4E00949-450F-A146-B337-4494DC76C0F1}"/>
              </a:ext>
            </a:extLst>
          </p:cNvPr>
          <p:cNvSpPr>
            <a:spLocks noGrp="1"/>
          </p:cNvSpPr>
          <p:nvPr>
            <p:ph type="subTitle" idx="1"/>
          </p:nvPr>
        </p:nvSpPr>
        <p:spPr/>
        <p:txBody>
          <a:bodyPr/>
          <a:lstStyle/>
          <a:p>
            <a:r>
              <a:rPr lang="en-US" dirty="0"/>
              <a:t>Part I</a:t>
            </a:r>
          </a:p>
        </p:txBody>
      </p:sp>
    </p:spTree>
    <p:extLst>
      <p:ext uri="{BB962C8B-B14F-4D97-AF65-F5344CB8AC3E}">
        <p14:creationId xmlns:p14="http://schemas.microsoft.com/office/powerpoint/2010/main" val="141894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5ECC-1BE0-F642-8B51-FC3B7FC325BE}"/>
              </a:ext>
            </a:extLst>
          </p:cNvPr>
          <p:cNvSpPr>
            <a:spLocks noGrp="1"/>
          </p:cNvSpPr>
          <p:nvPr>
            <p:ph type="title"/>
          </p:nvPr>
        </p:nvSpPr>
        <p:spPr/>
        <p:txBody>
          <a:bodyPr/>
          <a:lstStyle/>
          <a:p>
            <a:r>
              <a:rPr lang="en-US" dirty="0"/>
              <a:t>MIND</a:t>
            </a:r>
          </a:p>
        </p:txBody>
      </p:sp>
      <p:sp>
        <p:nvSpPr>
          <p:cNvPr id="3" name="Content Placeholder 2">
            <a:extLst>
              <a:ext uri="{FF2B5EF4-FFF2-40B4-BE49-F238E27FC236}">
                <a16:creationId xmlns:a16="http://schemas.microsoft.com/office/drawing/2014/main" id="{C347AC5B-F3B3-4B41-A82B-E33AA9BE57F1}"/>
              </a:ext>
            </a:extLst>
          </p:cNvPr>
          <p:cNvSpPr>
            <a:spLocks noGrp="1"/>
          </p:cNvSpPr>
          <p:nvPr>
            <p:ph idx="1"/>
          </p:nvPr>
        </p:nvSpPr>
        <p:spPr>
          <a:xfrm>
            <a:off x="401782" y="1440874"/>
            <a:ext cx="9648071" cy="4807526"/>
          </a:xfrm>
        </p:spPr>
        <p:txBody>
          <a:bodyPr/>
          <a:lstStyle/>
          <a:p>
            <a:r>
              <a:rPr lang="en-US" sz="2800" dirty="0"/>
              <a:t>Set of </a:t>
            </a:r>
            <a:r>
              <a:rPr lang="en-US" sz="2800" dirty="0">
                <a:hlinkClick r:id="rId2" tooltip="Cognition">
                  <a:extLst>
                    <a:ext uri="{A12FA001-AC4F-418D-AE19-62706E023703}">
                      <ahyp:hlinkClr xmlns:ahyp="http://schemas.microsoft.com/office/drawing/2018/hyperlinkcolor" val="tx"/>
                    </a:ext>
                  </a:extLst>
                </a:hlinkClick>
              </a:rPr>
              <a:t>cognitive</a:t>
            </a:r>
            <a:r>
              <a:rPr lang="en-US" sz="2800" dirty="0"/>
              <a:t> faculties including:</a:t>
            </a:r>
          </a:p>
          <a:p>
            <a:pPr lvl="1">
              <a:buFont typeface="Arial" panose="020B0604020202020204" pitchFamily="34" charset="0"/>
              <a:buChar char="•"/>
            </a:pPr>
            <a:r>
              <a:rPr lang="en-US" sz="2600" dirty="0">
                <a:hlinkClick r:id="rId3" tooltip="Consciousness">
                  <a:extLst>
                    <a:ext uri="{A12FA001-AC4F-418D-AE19-62706E023703}">
                      <ahyp:hlinkClr xmlns:ahyp="http://schemas.microsoft.com/office/drawing/2018/hyperlinkcolor" val="tx"/>
                    </a:ext>
                  </a:extLst>
                </a:hlinkClick>
              </a:rPr>
              <a:t>consciousness</a:t>
            </a:r>
            <a:r>
              <a:rPr lang="en-US" sz="2600" dirty="0"/>
              <a:t>, </a:t>
            </a:r>
          </a:p>
          <a:p>
            <a:pPr lvl="1">
              <a:buFont typeface="Arial" panose="020B0604020202020204" pitchFamily="34" charset="0"/>
              <a:buChar char="•"/>
            </a:pPr>
            <a:r>
              <a:rPr lang="en-US" sz="2600" dirty="0">
                <a:hlinkClick r:id="rId4" tooltip="Perception">
                  <a:extLst>
                    <a:ext uri="{A12FA001-AC4F-418D-AE19-62706E023703}">
                      <ahyp:hlinkClr xmlns:ahyp="http://schemas.microsoft.com/office/drawing/2018/hyperlinkcolor" val="tx"/>
                    </a:ext>
                  </a:extLst>
                </a:hlinkClick>
              </a:rPr>
              <a:t>perception</a:t>
            </a:r>
            <a:r>
              <a:rPr lang="en-US" sz="2600" dirty="0"/>
              <a:t>, </a:t>
            </a:r>
          </a:p>
          <a:p>
            <a:pPr lvl="1">
              <a:buFont typeface="Arial" panose="020B0604020202020204" pitchFamily="34" charset="0"/>
              <a:buChar char="•"/>
            </a:pPr>
            <a:r>
              <a:rPr lang="en-US" sz="2600" dirty="0">
                <a:hlinkClick r:id="rId5" tooltip="Thought">
                  <a:extLst>
                    <a:ext uri="{A12FA001-AC4F-418D-AE19-62706E023703}">
                      <ahyp:hlinkClr xmlns:ahyp="http://schemas.microsoft.com/office/drawing/2018/hyperlinkcolor" val="tx"/>
                    </a:ext>
                  </a:extLst>
                </a:hlinkClick>
              </a:rPr>
              <a:t>thinking</a:t>
            </a:r>
            <a:r>
              <a:rPr lang="en-US" sz="2600" dirty="0"/>
              <a:t>, </a:t>
            </a:r>
            <a:r>
              <a:rPr lang="en-US" sz="2600" dirty="0">
                <a:hlinkClick r:id="rId6" tooltip="Judgement">
                  <a:extLst>
                    <a:ext uri="{A12FA001-AC4F-418D-AE19-62706E023703}">
                      <ahyp:hlinkClr xmlns:ahyp="http://schemas.microsoft.com/office/drawing/2018/hyperlinkcolor" val="tx"/>
                    </a:ext>
                  </a:extLst>
                </a:hlinkClick>
              </a:rPr>
              <a:t>judgement</a:t>
            </a:r>
            <a:r>
              <a:rPr lang="en-US" sz="2600" dirty="0"/>
              <a:t>,</a:t>
            </a:r>
          </a:p>
          <a:p>
            <a:pPr lvl="1">
              <a:buFont typeface="Arial" panose="020B0604020202020204" pitchFamily="34" charset="0"/>
              <a:buChar char="•"/>
            </a:pPr>
            <a:r>
              <a:rPr lang="en-US" sz="2600" dirty="0"/>
              <a:t> </a:t>
            </a:r>
            <a:r>
              <a:rPr lang="en-US" sz="2600" dirty="0">
                <a:hlinkClick r:id="rId7" tooltip="Language">
                  <a:extLst>
                    <a:ext uri="{A12FA001-AC4F-418D-AE19-62706E023703}">
                      <ahyp:hlinkClr xmlns:ahyp="http://schemas.microsoft.com/office/drawing/2018/hyperlinkcolor" val="tx"/>
                    </a:ext>
                  </a:extLst>
                </a:hlinkClick>
              </a:rPr>
              <a:t>language</a:t>
            </a:r>
            <a:r>
              <a:rPr lang="en-US" sz="2600" dirty="0"/>
              <a:t> and </a:t>
            </a:r>
            <a:r>
              <a:rPr lang="en-US" sz="2600" dirty="0">
                <a:hlinkClick r:id="rId8" tooltip="Memory">
                  <a:extLst>
                    <a:ext uri="{A12FA001-AC4F-418D-AE19-62706E023703}">
                      <ahyp:hlinkClr xmlns:ahyp="http://schemas.microsoft.com/office/drawing/2018/hyperlinkcolor" val="tx"/>
                    </a:ext>
                  </a:extLst>
                </a:hlinkClick>
              </a:rPr>
              <a:t>memory</a:t>
            </a:r>
            <a:r>
              <a:rPr lang="en-US" sz="2600" dirty="0"/>
              <a:t>. </a:t>
            </a:r>
          </a:p>
          <a:p>
            <a:pPr lvl="1">
              <a:buFont typeface="Arial" panose="020B0604020202020204" pitchFamily="34" charset="0"/>
              <a:buChar char="•"/>
            </a:pPr>
            <a:r>
              <a:rPr lang="en-US" sz="2600" dirty="0"/>
              <a:t>It is usually defined as the faculty of an entity's thoughts and consciousness</a:t>
            </a:r>
          </a:p>
          <a:p>
            <a:endParaRPr lang="en-US" dirty="0"/>
          </a:p>
        </p:txBody>
      </p:sp>
    </p:spTree>
    <p:extLst>
      <p:ext uri="{BB962C8B-B14F-4D97-AF65-F5344CB8AC3E}">
        <p14:creationId xmlns:p14="http://schemas.microsoft.com/office/powerpoint/2010/main" val="3497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FA70-A057-764C-BCD2-94606310D09A}"/>
              </a:ext>
            </a:extLst>
          </p:cNvPr>
          <p:cNvSpPr>
            <a:spLocks noGrp="1"/>
          </p:cNvSpPr>
          <p:nvPr>
            <p:ph type="title"/>
          </p:nvPr>
        </p:nvSpPr>
        <p:spPr>
          <a:xfrm>
            <a:off x="646111" y="452718"/>
            <a:ext cx="9404723" cy="1029718"/>
          </a:xfrm>
        </p:spPr>
        <p:txBody>
          <a:bodyPr/>
          <a:lstStyle/>
          <a:p>
            <a:r>
              <a:rPr lang="en-US" dirty="0"/>
              <a:t>LANGUAGE</a:t>
            </a:r>
          </a:p>
        </p:txBody>
      </p:sp>
      <p:sp>
        <p:nvSpPr>
          <p:cNvPr id="3" name="Content Placeholder 2">
            <a:extLst>
              <a:ext uri="{FF2B5EF4-FFF2-40B4-BE49-F238E27FC236}">
                <a16:creationId xmlns:a16="http://schemas.microsoft.com/office/drawing/2014/main" id="{CE322D7C-90F5-434F-9DA3-E61F74F4A49B}"/>
              </a:ext>
            </a:extLst>
          </p:cNvPr>
          <p:cNvSpPr>
            <a:spLocks noGrp="1"/>
          </p:cNvSpPr>
          <p:nvPr>
            <p:ph idx="1"/>
          </p:nvPr>
        </p:nvSpPr>
        <p:spPr>
          <a:xfrm>
            <a:off x="645132" y="1482436"/>
            <a:ext cx="9404722" cy="4765963"/>
          </a:xfrm>
        </p:spPr>
        <p:txBody>
          <a:bodyPr/>
          <a:lstStyle/>
          <a:p>
            <a:r>
              <a:rPr lang="en-US" sz="2800" dirty="0"/>
              <a:t>System that consists of the development, acquisition, maintenance and use of complex systems of </a:t>
            </a:r>
            <a:r>
              <a:rPr lang="en-US" sz="2800" dirty="0">
                <a:hlinkClick r:id="rId2" tooltip="Communication">
                  <a:extLst>
                    <a:ext uri="{A12FA001-AC4F-418D-AE19-62706E023703}">
                      <ahyp:hlinkClr xmlns:ahyp="http://schemas.microsoft.com/office/drawing/2018/hyperlinkcolor" val="tx"/>
                    </a:ext>
                  </a:extLst>
                </a:hlinkClick>
              </a:rPr>
              <a:t>communication</a:t>
            </a:r>
            <a:r>
              <a:rPr lang="en-US" sz="2800" dirty="0"/>
              <a:t>, particularly the </a:t>
            </a:r>
            <a:r>
              <a:rPr lang="en-US" sz="2800" dirty="0">
                <a:hlinkClick r:id="rId3" tooltip="Human">
                  <a:extLst>
                    <a:ext uri="{A12FA001-AC4F-418D-AE19-62706E023703}">
                      <ahyp:hlinkClr xmlns:ahyp="http://schemas.microsoft.com/office/drawing/2018/hyperlinkcolor" val="tx"/>
                    </a:ext>
                  </a:extLst>
                </a:hlinkClick>
              </a:rPr>
              <a:t>human</a:t>
            </a:r>
            <a:r>
              <a:rPr lang="en-US" sz="2800" dirty="0"/>
              <a:t> ability to do so; </a:t>
            </a:r>
          </a:p>
          <a:p>
            <a:r>
              <a:rPr lang="en-US" sz="2800" dirty="0"/>
              <a:t>and </a:t>
            </a:r>
            <a:r>
              <a:rPr lang="en-US" sz="2800" b="1" dirty="0"/>
              <a:t>a language</a:t>
            </a:r>
            <a:r>
              <a:rPr lang="en-US" sz="2800" dirty="0"/>
              <a:t> is any specific example of such a system.</a:t>
            </a:r>
          </a:p>
          <a:p>
            <a:endParaRPr lang="en-US" dirty="0"/>
          </a:p>
        </p:txBody>
      </p:sp>
    </p:spTree>
    <p:extLst>
      <p:ext uri="{BB962C8B-B14F-4D97-AF65-F5344CB8AC3E}">
        <p14:creationId xmlns:p14="http://schemas.microsoft.com/office/powerpoint/2010/main" val="361176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0C99-912A-404D-A589-B2158D8E05E6}"/>
              </a:ext>
            </a:extLst>
          </p:cNvPr>
          <p:cNvSpPr>
            <a:spLocks noGrp="1"/>
          </p:cNvSpPr>
          <p:nvPr>
            <p:ph type="title"/>
          </p:nvPr>
        </p:nvSpPr>
        <p:spPr/>
        <p:txBody>
          <a:bodyPr/>
          <a:lstStyle/>
          <a:p>
            <a:r>
              <a:rPr lang="en-US" dirty="0"/>
              <a:t>2. Philosophical methods</a:t>
            </a:r>
          </a:p>
        </p:txBody>
      </p:sp>
      <p:sp>
        <p:nvSpPr>
          <p:cNvPr id="3" name="Content Placeholder 2">
            <a:extLst>
              <a:ext uri="{FF2B5EF4-FFF2-40B4-BE49-F238E27FC236}">
                <a16:creationId xmlns:a16="http://schemas.microsoft.com/office/drawing/2014/main" id="{92CDFFE0-7C3E-2643-8F0E-F796E31B4C0D}"/>
              </a:ext>
            </a:extLst>
          </p:cNvPr>
          <p:cNvSpPr>
            <a:spLocks noGrp="1"/>
          </p:cNvSpPr>
          <p:nvPr>
            <p:ph idx="1"/>
          </p:nvPr>
        </p:nvSpPr>
        <p:spPr>
          <a:xfrm>
            <a:off x="457200" y="1579418"/>
            <a:ext cx="9592653" cy="4668981"/>
          </a:xfrm>
        </p:spPr>
        <p:txBody>
          <a:bodyPr>
            <a:normAutofit/>
          </a:bodyPr>
          <a:lstStyle/>
          <a:p>
            <a:r>
              <a:rPr lang="en-US" sz="2400" dirty="0"/>
              <a:t>The study of how to do </a:t>
            </a:r>
            <a:r>
              <a:rPr lang="en-US" sz="2400" dirty="0">
                <a:hlinkClick r:id="rId2" tooltip="Philosophy">
                  <a:extLst>
                    <a:ext uri="{A12FA001-AC4F-418D-AE19-62706E023703}">
                      <ahyp:hlinkClr xmlns:ahyp="http://schemas.microsoft.com/office/drawing/2018/hyperlinkcolor" val="tx"/>
                    </a:ext>
                  </a:extLst>
                </a:hlinkClick>
              </a:rPr>
              <a:t>philosophy</a:t>
            </a:r>
            <a:r>
              <a:rPr lang="en-US" sz="2400" dirty="0"/>
              <a:t>. </a:t>
            </a:r>
          </a:p>
          <a:p>
            <a:r>
              <a:rPr lang="en-US" sz="2400" dirty="0"/>
              <a:t>A common view among philosophers is that philosophy is distinguished by the ways that philosophers follow in addressing philosophical questions. </a:t>
            </a:r>
          </a:p>
          <a:p>
            <a:r>
              <a:rPr lang="en-US" sz="2400" dirty="0"/>
              <a:t>There is not just one method that philosophers use to answer philosophical questions.</a:t>
            </a:r>
          </a:p>
          <a:p>
            <a:pPr marL="457200" lvl="1" indent="0">
              <a:buNone/>
            </a:pPr>
            <a:endParaRPr lang="en-US" sz="2200" dirty="0"/>
          </a:p>
        </p:txBody>
      </p:sp>
    </p:spTree>
    <p:extLst>
      <p:ext uri="{BB962C8B-B14F-4D97-AF65-F5344CB8AC3E}">
        <p14:creationId xmlns:p14="http://schemas.microsoft.com/office/powerpoint/2010/main" val="177379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FFC0-FF81-ED4E-A78B-BD6BD3C97C26}"/>
              </a:ext>
            </a:extLst>
          </p:cNvPr>
          <p:cNvSpPr>
            <a:spLocks noGrp="1"/>
          </p:cNvSpPr>
          <p:nvPr>
            <p:ph type="title"/>
          </p:nvPr>
        </p:nvSpPr>
        <p:spPr/>
        <p:txBody>
          <a:bodyPr/>
          <a:lstStyle/>
          <a:p>
            <a:r>
              <a:rPr lang="en-US" dirty="0"/>
              <a:t>2. Philosophical Methods</a:t>
            </a:r>
          </a:p>
        </p:txBody>
      </p:sp>
      <p:sp>
        <p:nvSpPr>
          <p:cNvPr id="3" name="Content Placeholder 2">
            <a:extLst>
              <a:ext uri="{FF2B5EF4-FFF2-40B4-BE49-F238E27FC236}">
                <a16:creationId xmlns:a16="http://schemas.microsoft.com/office/drawing/2014/main" id="{C50CDD9D-34F9-844A-B244-6EF982B418CD}"/>
              </a:ext>
            </a:extLst>
          </p:cNvPr>
          <p:cNvSpPr>
            <a:spLocks noGrp="1"/>
          </p:cNvSpPr>
          <p:nvPr>
            <p:ph idx="1"/>
          </p:nvPr>
        </p:nvSpPr>
        <p:spPr>
          <a:xfrm>
            <a:off x="928254" y="1152983"/>
            <a:ext cx="9939017" cy="5444835"/>
          </a:xfrm>
        </p:spPr>
        <p:txBody>
          <a:bodyPr>
            <a:normAutofit/>
          </a:bodyPr>
          <a:lstStyle/>
          <a:p>
            <a:r>
              <a:rPr lang="en-US" dirty="0"/>
              <a:t>Questioning</a:t>
            </a:r>
          </a:p>
          <a:p>
            <a:pPr lvl="1"/>
            <a:r>
              <a:rPr lang="en-US" dirty="0"/>
              <a:t>Socrates utilized an educational method that focused on discovering answers by asking questions from his students. </a:t>
            </a:r>
          </a:p>
          <a:p>
            <a:pPr lvl="1"/>
            <a:r>
              <a:rPr lang="en-US" dirty="0"/>
              <a:t>Socrates believed that "the disciplined practice of thoughtful questioning enables the scholar/student to examine ideas and be able to determine the validity of those ideas"</a:t>
            </a:r>
          </a:p>
          <a:p>
            <a:r>
              <a:rPr lang="en-US" dirty="0"/>
              <a:t>Critical discussion</a:t>
            </a:r>
          </a:p>
          <a:p>
            <a:pPr lvl="1"/>
            <a:r>
              <a:rPr lang="en-US" dirty="0"/>
              <a:t>form of cooperative argumentative dialogue between individuals, based on asking and answering questions to stimulate </a:t>
            </a:r>
            <a:r>
              <a:rPr lang="en-US" dirty="0">
                <a:hlinkClick r:id="rId2" tooltip="Critical thinking">
                  <a:extLst>
                    <a:ext uri="{A12FA001-AC4F-418D-AE19-62706E023703}">
                      <ahyp:hlinkClr xmlns:ahyp="http://schemas.microsoft.com/office/drawing/2018/hyperlinkcolor" val="tx"/>
                    </a:ext>
                  </a:extLst>
                </a:hlinkClick>
              </a:rPr>
              <a:t>critical thinking</a:t>
            </a:r>
            <a:r>
              <a:rPr lang="en-US" dirty="0"/>
              <a:t> and to draw out ideas and underlying presuppositions</a:t>
            </a:r>
          </a:p>
          <a:p>
            <a:r>
              <a:rPr lang="en-US" dirty="0"/>
              <a:t>Rational argument</a:t>
            </a:r>
          </a:p>
          <a:p>
            <a:pPr lvl="1"/>
            <a:r>
              <a:rPr lang="en-US" b="1" dirty="0"/>
              <a:t>dialectical method</a:t>
            </a:r>
            <a:r>
              <a:rPr lang="en-US" dirty="0"/>
              <a:t>, is at base a </a:t>
            </a:r>
            <a:r>
              <a:rPr lang="en-US" dirty="0">
                <a:hlinkClick r:id="rId3" tooltip="Discourse">
                  <a:extLst>
                    <a:ext uri="{A12FA001-AC4F-418D-AE19-62706E023703}">
                      <ahyp:hlinkClr xmlns:ahyp="http://schemas.microsoft.com/office/drawing/2018/hyperlinkcolor" val="tx"/>
                    </a:ext>
                  </a:extLst>
                </a:hlinkClick>
              </a:rPr>
              <a:t>discourse</a:t>
            </a:r>
            <a:r>
              <a:rPr lang="en-US" dirty="0"/>
              <a:t> between two or more people holding different </a:t>
            </a:r>
            <a:r>
              <a:rPr lang="en-US" dirty="0">
                <a:hlinkClick r:id="rId4" tooltip="Opinion">
                  <a:extLst>
                    <a:ext uri="{A12FA001-AC4F-418D-AE19-62706E023703}">
                      <ahyp:hlinkClr xmlns:ahyp="http://schemas.microsoft.com/office/drawing/2018/hyperlinkcolor" val="tx"/>
                    </a:ext>
                  </a:extLst>
                </a:hlinkClick>
              </a:rPr>
              <a:t>points of view</a:t>
            </a:r>
            <a:r>
              <a:rPr lang="en-US" dirty="0"/>
              <a:t> about a subject but wishing to establish the </a:t>
            </a:r>
            <a:r>
              <a:rPr lang="en-US" dirty="0">
                <a:hlinkClick r:id="rId5" tooltip="Truth">
                  <a:extLst>
                    <a:ext uri="{A12FA001-AC4F-418D-AE19-62706E023703}">
                      <ahyp:hlinkClr xmlns:ahyp="http://schemas.microsoft.com/office/drawing/2018/hyperlinkcolor" val="tx"/>
                    </a:ext>
                  </a:extLst>
                </a:hlinkClick>
              </a:rPr>
              <a:t>truth</a:t>
            </a:r>
            <a:r>
              <a:rPr lang="en-US" dirty="0"/>
              <a:t> through </a:t>
            </a:r>
            <a:r>
              <a:rPr lang="en-US" dirty="0">
                <a:hlinkClick r:id="rId6" tooltip="Rationality">
                  <a:extLst>
                    <a:ext uri="{A12FA001-AC4F-418D-AE19-62706E023703}">
                      <ahyp:hlinkClr xmlns:ahyp="http://schemas.microsoft.com/office/drawing/2018/hyperlinkcolor" val="tx"/>
                    </a:ext>
                  </a:extLst>
                </a:hlinkClick>
              </a:rPr>
              <a:t>reasoned</a:t>
            </a:r>
            <a:r>
              <a:rPr lang="en-US" dirty="0"/>
              <a:t> arguments.</a:t>
            </a:r>
          </a:p>
          <a:p>
            <a:r>
              <a:rPr lang="en-US" dirty="0"/>
              <a:t>Systematic presentation</a:t>
            </a:r>
          </a:p>
          <a:p>
            <a:pPr lvl="1"/>
            <a:endParaRPr lang="en-US" dirty="0"/>
          </a:p>
          <a:p>
            <a:endParaRPr lang="en-US" dirty="0"/>
          </a:p>
        </p:txBody>
      </p:sp>
    </p:spTree>
    <p:extLst>
      <p:ext uri="{BB962C8B-B14F-4D97-AF65-F5344CB8AC3E}">
        <p14:creationId xmlns:p14="http://schemas.microsoft.com/office/powerpoint/2010/main" val="5018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7DDC-F7F5-4A4F-9207-9740ADEC7276}"/>
              </a:ext>
            </a:extLst>
          </p:cNvPr>
          <p:cNvSpPr>
            <a:spLocks noGrp="1"/>
          </p:cNvSpPr>
          <p:nvPr>
            <p:ph type="title"/>
          </p:nvPr>
        </p:nvSpPr>
        <p:spPr/>
        <p:txBody>
          <a:bodyPr/>
          <a:lstStyle/>
          <a:p>
            <a:r>
              <a:rPr lang="en-US" dirty="0"/>
              <a:t>3. Classical philosophical questions include:</a:t>
            </a:r>
          </a:p>
        </p:txBody>
      </p:sp>
      <p:sp>
        <p:nvSpPr>
          <p:cNvPr id="3" name="Content Placeholder 2">
            <a:extLst>
              <a:ext uri="{FF2B5EF4-FFF2-40B4-BE49-F238E27FC236}">
                <a16:creationId xmlns:a16="http://schemas.microsoft.com/office/drawing/2014/main" id="{C6CBA660-2ED3-8245-AD58-F6EA0FB8EB60}"/>
              </a:ext>
            </a:extLst>
          </p:cNvPr>
          <p:cNvSpPr>
            <a:spLocks noGrp="1"/>
          </p:cNvSpPr>
          <p:nvPr>
            <p:ph idx="1"/>
          </p:nvPr>
        </p:nvSpPr>
        <p:spPr/>
        <p:txBody>
          <a:bodyPr/>
          <a:lstStyle/>
          <a:p>
            <a:r>
              <a:rPr lang="en-US" dirty="0"/>
              <a:t>Is it possible to know anything and to prove it?</a:t>
            </a:r>
          </a:p>
          <a:p>
            <a:r>
              <a:rPr lang="en-US" dirty="0"/>
              <a:t>What is most real?</a:t>
            </a:r>
          </a:p>
          <a:p>
            <a:r>
              <a:rPr lang="en-US" dirty="0"/>
              <a:t>Is there a better way to live?</a:t>
            </a:r>
          </a:p>
          <a:p>
            <a:r>
              <a:rPr lang="en-US" dirty="0"/>
              <a:t>Is it better to be just or unjust (if one can get away with it)?</a:t>
            </a:r>
          </a:p>
          <a:p>
            <a:r>
              <a:rPr lang="en-US" dirty="0"/>
              <a:t>Do human have free will?</a:t>
            </a:r>
          </a:p>
        </p:txBody>
      </p:sp>
    </p:spTree>
    <p:extLst>
      <p:ext uri="{BB962C8B-B14F-4D97-AF65-F5344CB8AC3E}">
        <p14:creationId xmlns:p14="http://schemas.microsoft.com/office/powerpoint/2010/main" val="362959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CEB6-70EB-8847-90A6-65A8A9BCD8A3}"/>
              </a:ext>
            </a:extLst>
          </p:cNvPr>
          <p:cNvSpPr>
            <a:spLocks noGrp="1"/>
          </p:cNvSpPr>
          <p:nvPr>
            <p:ph type="title"/>
          </p:nvPr>
        </p:nvSpPr>
        <p:spPr/>
        <p:txBody>
          <a:bodyPr/>
          <a:lstStyle/>
          <a:p>
            <a:r>
              <a:rPr lang="en-US" dirty="0"/>
              <a:t>4. Major sub-fields of philosophy:</a:t>
            </a:r>
          </a:p>
        </p:txBody>
      </p:sp>
      <p:sp>
        <p:nvSpPr>
          <p:cNvPr id="3" name="Content Placeholder 2">
            <a:extLst>
              <a:ext uri="{FF2B5EF4-FFF2-40B4-BE49-F238E27FC236}">
                <a16:creationId xmlns:a16="http://schemas.microsoft.com/office/drawing/2014/main" id="{78451E01-AA8D-9C4F-9296-CE001992462F}"/>
              </a:ext>
            </a:extLst>
          </p:cNvPr>
          <p:cNvSpPr>
            <a:spLocks noGrp="1"/>
          </p:cNvSpPr>
          <p:nvPr>
            <p:ph idx="1"/>
          </p:nvPr>
        </p:nvSpPr>
        <p:spPr/>
        <p:txBody>
          <a:bodyPr>
            <a:normAutofit/>
          </a:bodyPr>
          <a:lstStyle/>
          <a:p>
            <a:r>
              <a:rPr lang="en-US" dirty="0"/>
              <a:t>Metaphysics</a:t>
            </a:r>
          </a:p>
          <a:p>
            <a:r>
              <a:rPr lang="en-US" dirty="0"/>
              <a:t>Epistemology</a:t>
            </a:r>
          </a:p>
          <a:p>
            <a:r>
              <a:rPr lang="en-US" dirty="0"/>
              <a:t>Ethics</a:t>
            </a:r>
          </a:p>
          <a:p>
            <a:r>
              <a:rPr lang="en-US" dirty="0"/>
              <a:t>Aesthetics</a:t>
            </a:r>
          </a:p>
          <a:p>
            <a:r>
              <a:rPr lang="en-US" dirty="0"/>
              <a:t>Political philosophy</a:t>
            </a:r>
          </a:p>
          <a:p>
            <a:r>
              <a:rPr lang="en-US" dirty="0"/>
              <a:t>Logic</a:t>
            </a:r>
          </a:p>
          <a:p>
            <a:r>
              <a:rPr lang="en-US" dirty="0"/>
              <a:t>Philosophy of science</a:t>
            </a:r>
          </a:p>
          <a:p>
            <a:r>
              <a:rPr lang="en-US" dirty="0"/>
              <a:t>History of western philosophy and eastern intellectual tradition</a:t>
            </a:r>
          </a:p>
        </p:txBody>
      </p:sp>
    </p:spTree>
    <p:extLst>
      <p:ext uri="{BB962C8B-B14F-4D97-AF65-F5344CB8AC3E}">
        <p14:creationId xmlns:p14="http://schemas.microsoft.com/office/powerpoint/2010/main" val="247885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7C6F-7954-5247-8A42-5556B2AE5F0B}"/>
              </a:ext>
            </a:extLst>
          </p:cNvPr>
          <p:cNvSpPr>
            <a:spLocks noGrp="1"/>
          </p:cNvSpPr>
          <p:nvPr>
            <p:ph type="title"/>
          </p:nvPr>
        </p:nvSpPr>
        <p:spPr/>
        <p:txBody>
          <a:bodyPr>
            <a:normAutofit fontScale="90000"/>
          </a:bodyPr>
          <a:lstStyle/>
          <a:p>
            <a:r>
              <a:rPr lang="en-US" sz="3200" dirty="0"/>
              <a:t>5. Traditional/Classical Antiquity (Greco-Roman)division of philosophical inquiry:</a:t>
            </a:r>
            <a:br>
              <a:rPr lang="en-US" sz="3200" dirty="0"/>
            </a:br>
            <a:endParaRPr lang="en-US" sz="3200" dirty="0"/>
          </a:p>
        </p:txBody>
      </p:sp>
      <p:sp>
        <p:nvSpPr>
          <p:cNvPr id="3" name="Content Placeholder 2">
            <a:extLst>
              <a:ext uri="{FF2B5EF4-FFF2-40B4-BE49-F238E27FC236}">
                <a16:creationId xmlns:a16="http://schemas.microsoft.com/office/drawing/2014/main" id="{F5EF7CC1-50DE-2C4B-8DA5-E359B1EB3073}"/>
              </a:ext>
            </a:extLst>
          </p:cNvPr>
          <p:cNvSpPr>
            <a:spLocks noGrp="1"/>
          </p:cNvSpPr>
          <p:nvPr>
            <p:ph idx="1"/>
          </p:nvPr>
        </p:nvSpPr>
        <p:spPr>
          <a:xfrm>
            <a:off x="1103312" y="2052918"/>
            <a:ext cx="8946541" cy="3059409"/>
          </a:xfrm>
        </p:spPr>
        <p:txBody>
          <a:bodyPr/>
          <a:lstStyle/>
          <a:p>
            <a:pPr marL="971550" lvl="1" indent="-457200">
              <a:buFont typeface="+mj-lt"/>
              <a:buAutoNum type="arabicPeriod"/>
            </a:pPr>
            <a:r>
              <a:rPr lang="en-US" sz="2400" dirty="0"/>
              <a:t>Natural philosophy (split into various natural sciences)</a:t>
            </a:r>
          </a:p>
          <a:p>
            <a:pPr marL="971550" lvl="1" indent="-457200">
              <a:buFont typeface="+mj-lt"/>
              <a:buAutoNum type="arabicPeriod"/>
            </a:pPr>
            <a:r>
              <a:rPr lang="en-US" sz="2400" dirty="0"/>
              <a:t>Moral philosophy (social sciences)</a:t>
            </a:r>
          </a:p>
          <a:p>
            <a:pPr marL="971550" lvl="1" indent="-457200">
              <a:buFont typeface="+mj-lt"/>
              <a:buAutoNum type="arabicPeriod"/>
            </a:pPr>
            <a:r>
              <a:rPr lang="en-US" sz="2400" dirty="0"/>
              <a:t>Metaphysical philosophy (formal sciences, cosmology, and epistemology)</a:t>
            </a:r>
          </a:p>
          <a:p>
            <a:endParaRPr lang="en-US" dirty="0"/>
          </a:p>
        </p:txBody>
      </p:sp>
    </p:spTree>
    <p:extLst>
      <p:ext uri="{BB962C8B-B14F-4D97-AF65-F5344CB8AC3E}">
        <p14:creationId xmlns:p14="http://schemas.microsoft.com/office/powerpoint/2010/main" val="3503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7CE1-621E-2E47-B578-0FAAB9D817A2}"/>
              </a:ext>
            </a:extLst>
          </p:cNvPr>
          <p:cNvSpPr>
            <a:spLocks noGrp="1"/>
          </p:cNvSpPr>
          <p:nvPr>
            <p:ph type="title"/>
          </p:nvPr>
        </p:nvSpPr>
        <p:spPr>
          <a:xfrm>
            <a:off x="646111" y="452718"/>
            <a:ext cx="9404723" cy="849610"/>
          </a:xfrm>
        </p:spPr>
        <p:txBody>
          <a:bodyPr/>
          <a:lstStyle/>
          <a:p>
            <a:r>
              <a:rPr lang="en-US" sz="4400" dirty="0"/>
              <a:t>6. Historical Overview</a:t>
            </a:r>
          </a:p>
        </p:txBody>
      </p:sp>
      <p:sp>
        <p:nvSpPr>
          <p:cNvPr id="3" name="Content Placeholder 2">
            <a:extLst>
              <a:ext uri="{FF2B5EF4-FFF2-40B4-BE49-F238E27FC236}">
                <a16:creationId xmlns:a16="http://schemas.microsoft.com/office/drawing/2014/main" id="{B98949C5-9ECA-3D4E-9622-05F15B62E39F}"/>
              </a:ext>
            </a:extLst>
          </p:cNvPr>
          <p:cNvSpPr>
            <a:spLocks noGrp="1"/>
          </p:cNvSpPr>
          <p:nvPr>
            <p:ph idx="1"/>
          </p:nvPr>
        </p:nvSpPr>
        <p:spPr>
          <a:xfrm>
            <a:off x="429492" y="1302328"/>
            <a:ext cx="9620362" cy="4946072"/>
          </a:xfrm>
        </p:spPr>
        <p:txBody>
          <a:bodyPr>
            <a:normAutofit/>
          </a:bodyPr>
          <a:lstStyle/>
          <a:p>
            <a:r>
              <a:rPr lang="en-US" sz="2400" dirty="0"/>
              <a:t>Western </a:t>
            </a:r>
          </a:p>
          <a:p>
            <a:r>
              <a:rPr lang="en-US" sz="2400" dirty="0"/>
              <a:t>Middle Eastern </a:t>
            </a:r>
          </a:p>
          <a:p>
            <a:r>
              <a:rPr lang="en-US" sz="2400" dirty="0"/>
              <a:t>Indian</a:t>
            </a:r>
          </a:p>
          <a:p>
            <a:r>
              <a:rPr lang="en-US" sz="2400" dirty="0"/>
              <a:t>Buddhist</a:t>
            </a:r>
          </a:p>
          <a:p>
            <a:r>
              <a:rPr lang="en-US" sz="2400" dirty="0"/>
              <a:t>East Asian</a:t>
            </a:r>
          </a:p>
          <a:p>
            <a:r>
              <a:rPr lang="en-US" sz="2400" dirty="0"/>
              <a:t>African</a:t>
            </a:r>
          </a:p>
          <a:p>
            <a:r>
              <a:rPr lang="en-US" sz="2400" dirty="0"/>
              <a:t>Indigenous-American, Aboriginal, other</a:t>
            </a:r>
          </a:p>
          <a:p>
            <a:r>
              <a:rPr lang="en-US" sz="2400" dirty="0"/>
              <a:t>Feminism</a:t>
            </a:r>
          </a:p>
          <a:p>
            <a:endParaRPr lang="en-US" dirty="0"/>
          </a:p>
        </p:txBody>
      </p:sp>
    </p:spTree>
    <p:extLst>
      <p:ext uri="{BB962C8B-B14F-4D97-AF65-F5344CB8AC3E}">
        <p14:creationId xmlns:p14="http://schemas.microsoft.com/office/powerpoint/2010/main" val="191604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6AD3-57AB-044E-836B-A311B5C8C917}"/>
              </a:ext>
            </a:extLst>
          </p:cNvPr>
          <p:cNvSpPr>
            <a:spLocks noGrp="1"/>
          </p:cNvSpPr>
          <p:nvPr>
            <p:ph type="title"/>
          </p:nvPr>
        </p:nvSpPr>
        <p:spPr>
          <a:xfrm>
            <a:off x="457200" y="260995"/>
            <a:ext cx="9404723" cy="697210"/>
          </a:xfrm>
        </p:spPr>
        <p:txBody>
          <a:bodyPr/>
          <a:lstStyle/>
          <a:p>
            <a:r>
              <a:rPr lang="en-US" dirty="0"/>
              <a:t>Western</a:t>
            </a:r>
          </a:p>
        </p:txBody>
      </p:sp>
      <p:sp>
        <p:nvSpPr>
          <p:cNvPr id="3" name="Content Placeholder 2">
            <a:extLst>
              <a:ext uri="{FF2B5EF4-FFF2-40B4-BE49-F238E27FC236}">
                <a16:creationId xmlns:a16="http://schemas.microsoft.com/office/drawing/2014/main" id="{70DAF639-582F-7A42-838F-002E20C7FFA4}"/>
              </a:ext>
            </a:extLst>
          </p:cNvPr>
          <p:cNvSpPr>
            <a:spLocks noGrp="1"/>
          </p:cNvSpPr>
          <p:nvPr>
            <p:ph idx="1"/>
          </p:nvPr>
        </p:nvSpPr>
        <p:spPr>
          <a:xfrm>
            <a:off x="457200" y="1149928"/>
            <a:ext cx="9592653" cy="5098472"/>
          </a:xfrm>
        </p:spPr>
        <p:txBody>
          <a:bodyPr>
            <a:normAutofit fontScale="92500" lnSpcReduction="10000"/>
          </a:bodyPr>
          <a:lstStyle/>
          <a:p>
            <a:r>
              <a:rPr lang="en-US" dirty="0"/>
              <a:t>Greek-pre-Socratic </a:t>
            </a:r>
          </a:p>
          <a:p>
            <a:r>
              <a:rPr lang="en-US" dirty="0"/>
              <a:t>Socratic</a:t>
            </a:r>
          </a:p>
          <a:p>
            <a:r>
              <a:rPr lang="en-US" dirty="0"/>
              <a:t>Hellenistic</a:t>
            </a:r>
          </a:p>
          <a:p>
            <a:r>
              <a:rPr lang="en-US" dirty="0"/>
              <a:t> Roman</a:t>
            </a:r>
          </a:p>
          <a:p>
            <a:r>
              <a:rPr lang="en-US" dirty="0"/>
              <a:t>Medieval</a:t>
            </a:r>
          </a:p>
          <a:p>
            <a:r>
              <a:rPr lang="en-US" dirty="0"/>
              <a:t>Scholasticism</a:t>
            </a:r>
          </a:p>
          <a:p>
            <a:r>
              <a:rPr lang="en-US" dirty="0"/>
              <a:t>Humanism</a:t>
            </a:r>
          </a:p>
          <a:p>
            <a:r>
              <a:rPr lang="en-US" dirty="0"/>
              <a:t>Age of Reason/Enlightenment</a:t>
            </a:r>
          </a:p>
          <a:p>
            <a:r>
              <a:rPr lang="en-US" dirty="0"/>
              <a:t>Early Modern and Modern,</a:t>
            </a:r>
          </a:p>
          <a:p>
            <a:r>
              <a:rPr lang="en-US" dirty="0"/>
              <a:t>Existentialism</a:t>
            </a:r>
          </a:p>
          <a:p>
            <a:r>
              <a:rPr lang="en-US" dirty="0"/>
              <a:t>Utilitarianism,</a:t>
            </a:r>
          </a:p>
          <a:p>
            <a:r>
              <a:rPr lang="en-US" dirty="0"/>
              <a:t>Marxism, Chinese Marxism, Communism, </a:t>
            </a:r>
          </a:p>
          <a:p>
            <a:r>
              <a:rPr lang="en-US" dirty="0"/>
              <a:t>20</a:t>
            </a:r>
            <a:r>
              <a:rPr lang="en-US" baseline="30000" dirty="0"/>
              <a:t>th</a:t>
            </a:r>
            <a:r>
              <a:rPr lang="en-US" dirty="0"/>
              <a:t> Century</a:t>
            </a:r>
          </a:p>
          <a:p>
            <a:endParaRPr lang="en-US" dirty="0"/>
          </a:p>
        </p:txBody>
      </p:sp>
    </p:spTree>
    <p:extLst>
      <p:ext uri="{BB962C8B-B14F-4D97-AF65-F5344CB8AC3E}">
        <p14:creationId xmlns:p14="http://schemas.microsoft.com/office/powerpoint/2010/main" val="402053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E51E-D594-324D-B148-73BEFDBCE47D}"/>
              </a:ext>
            </a:extLst>
          </p:cNvPr>
          <p:cNvSpPr>
            <a:spLocks noGrp="1"/>
          </p:cNvSpPr>
          <p:nvPr>
            <p:ph type="title"/>
          </p:nvPr>
        </p:nvSpPr>
        <p:spPr/>
        <p:txBody>
          <a:bodyPr/>
          <a:lstStyle/>
          <a:p>
            <a:r>
              <a:rPr lang="en-US" dirty="0"/>
              <a:t>Middle Eastern</a:t>
            </a:r>
          </a:p>
        </p:txBody>
      </p:sp>
      <p:sp>
        <p:nvSpPr>
          <p:cNvPr id="3" name="Content Placeholder 2">
            <a:extLst>
              <a:ext uri="{FF2B5EF4-FFF2-40B4-BE49-F238E27FC236}">
                <a16:creationId xmlns:a16="http://schemas.microsoft.com/office/drawing/2014/main" id="{83A3604B-BBD4-AA4B-9324-DDA97EC8533B}"/>
              </a:ext>
            </a:extLst>
          </p:cNvPr>
          <p:cNvSpPr>
            <a:spLocks noGrp="1"/>
          </p:cNvSpPr>
          <p:nvPr>
            <p:ph idx="1"/>
          </p:nvPr>
        </p:nvSpPr>
        <p:spPr/>
        <p:txBody>
          <a:bodyPr/>
          <a:lstStyle/>
          <a:p>
            <a:r>
              <a:rPr lang="en-US" sz="2400" dirty="0"/>
              <a:t>Judaism and early Christian (Judeo-Christian), </a:t>
            </a:r>
          </a:p>
          <a:p>
            <a:r>
              <a:rPr lang="en-US" sz="2400" dirty="0"/>
              <a:t>Persian (Zoroastrianism, Manichaeism, </a:t>
            </a:r>
            <a:r>
              <a:rPr lang="en-US" sz="2400" dirty="0" err="1"/>
              <a:t>Mazdakism</a:t>
            </a:r>
            <a:r>
              <a:rPr lang="en-US" sz="2400" dirty="0"/>
              <a:t>), </a:t>
            </a:r>
          </a:p>
          <a:p>
            <a:r>
              <a:rPr lang="en-US" sz="2400" dirty="0"/>
              <a:t>Islamic (early, </a:t>
            </a:r>
            <a:r>
              <a:rPr lang="en-US" sz="2400" dirty="0" err="1"/>
              <a:t>illuminationist</a:t>
            </a:r>
            <a:r>
              <a:rPr lang="en-US" sz="2400" dirty="0"/>
              <a:t>, Sufi, Transcendent, Nahda)</a:t>
            </a:r>
          </a:p>
          <a:p>
            <a:endParaRPr lang="en-US" sz="2400" dirty="0"/>
          </a:p>
          <a:p>
            <a:endParaRPr lang="en-US" dirty="0"/>
          </a:p>
        </p:txBody>
      </p:sp>
    </p:spTree>
    <p:extLst>
      <p:ext uri="{BB962C8B-B14F-4D97-AF65-F5344CB8AC3E}">
        <p14:creationId xmlns:p14="http://schemas.microsoft.com/office/powerpoint/2010/main" val="224565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BD64-10CB-AE4A-AC8F-45775082943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A639037-F82D-7647-BEFA-8AA5FEDDC032}"/>
              </a:ext>
            </a:extLst>
          </p:cNvPr>
          <p:cNvSpPr>
            <a:spLocks noGrp="1"/>
          </p:cNvSpPr>
          <p:nvPr>
            <p:ph idx="1"/>
          </p:nvPr>
        </p:nvSpPr>
        <p:spPr>
          <a:xfrm>
            <a:off x="646111" y="1853248"/>
            <a:ext cx="10390909" cy="3857502"/>
          </a:xfrm>
        </p:spPr>
        <p:txBody>
          <a:bodyPr>
            <a:normAutofit/>
          </a:bodyPr>
          <a:lstStyle/>
          <a:p>
            <a:pPr marL="457200" indent="-457200">
              <a:buFont typeface="+mj-lt"/>
              <a:buAutoNum type="arabicPeriod"/>
            </a:pPr>
            <a:r>
              <a:rPr lang="en-US" sz="2400" dirty="0"/>
              <a:t>Overview of field of Philosophy</a:t>
            </a:r>
          </a:p>
          <a:p>
            <a:pPr marL="457200" indent="-457200">
              <a:buFont typeface="+mj-lt"/>
              <a:buAutoNum type="arabicPeriod"/>
            </a:pPr>
            <a:r>
              <a:rPr lang="en-US" sz="2400" dirty="0"/>
              <a:t>Philosophical Methods </a:t>
            </a:r>
          </a:p>
          <a:p>
            <a:pPr marL="457200" indent="-457200">
              <a:buFont typeface="+mj-lt"/>
              <a:buAutoNum type="arabicPeriod"/>
            </a:pPr>
            <a:r>
              <a:rPr lang="en-US" sz="2400" dirty="0"/>
              <a:t>Classical philosophical questions</a:t>
            </a:r>
          </a:p>
          <a:p>
            <a:pPr marL="457200" indent="-457200">
              <a:buFont typeface="+mj-lt"/>
              <a:buAutoNum type="arabicPeriod"/>
            </a:pPr>
            <a:r>
              <a:rPr lang="en-US" sz="2400" dirty="0"/>
              <a:t>Major sub-fields of philosophy</a:t>
            </a:r>
          </a:p>
          <a:p>
            <a:pPr marL="457200" indent="-457200">
              <a:buFont typeface="+mj-lt"/>
              <a:buAutoNum type="arabicPeriod"/>
            </a:pPr>
            <a:r>
              <a:rPr lang="en-US" sz="2400" dirty="0"/>
              <a:t>Classical Antiquity</a:t>
            </a:r>
          </a:p>
          <a:p>
            <a:pPr marL="457200" indent="-457200">
              <a:buFont typeface="+mj-lt"/>
              <a:buAutoNum type="arabicPeriod"/>
            </a:pPr>
            <a:r>
              <a:rPr lang="en-US" sz="2400" dirty="0"/>
              <a:t>Historical overview</a:t>
            </a:r>
          </a:p>
          <a:p>
            <a:pPr marL="0" indent="0">
              <a:buNone/>
            </a:pPr>
            <a:endParaRPr lang="en-US" dirty="0"/>
          </a:p>
        </p:txBody>
      </p:sp>
    </p:spTree>
    <p:extLst>
      <p:ext uri="{BB962C8B-B14F-4D97-AF65-F5344CB8AC3E}">
        <p14:creationId xmlns:p14="http://schemas.microsoft.com/office/powerpoint/2010/main" val="1801115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0CF5-4890-2C4B-8253-94D1ACD611DB}"/>
              </a:ext>
            </a:extLst>
          </p:cNvPr>
          <p:cNvSpPr>
            <a:spLocks noGrp="1"/>
          </p:cNvSpPr>
          <p:nvPr>
            <p:ph type="title"/>
          </p:nvPr>
        </p:nvSpPr>
        <p:spPr/>
        <p:txBody>
          <a:bodyPr/>
          <a:lstStyle/>
          <a:p>
            <a:r>
              <a:rPr lang="en-US" dirty="0"/>
              <a:t>Indian</a:t>
            </a:r>
          </a:p>
        </p:txBody>
      </p:sp>
      <p:sp>
        <p:nvSpPr>
          <p:cNvPr id="3" name="Content Placeholder 2">
            <a:extLst>
              <a:ext uri="{FF2B5EF4-FFF2-40B4-BE49-F238E27FC236}">
                <a16:creationId xmlns:a16="http://schemas.microsoft.com/office/drawing/2014/main" id="{34E74711-ACE2-BC43-81E6-3F470257C64B}"/>
              </a:ext>
            </a:extLst>
          </p:cNvPr>
          <p:cNvSpPr>
            <a:spLocks noGrp="1"/>
          </p:cNvSpPr>
          <p:nvPr>
            <p:ph idx="1"/>
          </p:nvPr>
        </p:nvSpPr>
        <p:spPr>
          <a:xfrm>
            <a:off x="1025236" y="1853248"/>
            <a:ext cx="9024617" cy="4395151"/>
          </a:xfrm>
        </p:spPr>
        <p:txBody>
          <a:bodyPr>
            <a:normAutofit/>
          </a:bodyPr>
          <a:lstStyle/>
          <a:p>
            <a:pPr marL="457200" indent="-457200">
              <a:buFont typeface="+mj-lt"/>
              <a:buAutoNum type="arabicPeriod"/>
            </a:pPr>
            <a:r>
              <a:rPr lang="en-US" sz="2400" u="sng" dirty="0"/>
              <a:t>Orthodox </a:t>
            </a:r>
            <a:r>
              <a:rPr lang="en-US" sz="2400" dirty="0"/>
              <a:t>(Hindu)</a:t>
            </a:r>
          </a:p>
          <a:p>
            <a:pPr lvl="1"/>
            <a:r>
              <a:rPr lang="en-US" sz="2000" dirty="0"/>
              <a:t>Nyaya, </a:t>
            </a:r>
            <a:r>
              <a:rPr lang="en-US" sz="2000" dirty="0" err="1"/>
              <a:t>Vaisheshika</a:t>
            </a:r>
            <a:r>
              <a:rPr lang="en-US" sz="2000" dirty="0"/>
              <a:t>, Samkhya, Yoga, </a:t>
            </a:r>
            <a:r>
              <a:rPr lang="en-US" sz="2000" dirty="0" err="1"/>
              <a:t>Mimamsa</a:t>
            </a:r>
            <a:r>
              <a:rPr lang="en-US" sz="2000" dirty="0"/>
              <a:t>, Vedanta</a:t>
            </a:r>
          </a:p>
          <a:p>
            <a:pPr marL="457200" indent="-457200">
              <a:buFont typeface="+mj-lt"/>
              <a:buAutoNum type="arabicPeriod"/>
            </a:pPr>
            <a:r>
              <a:rPr lang="en-US" sz="2400" u="sng" dirty="0"/>
              <a:t>Heterodox</a:t>
            </a:r>
          </a:p>
          <a:p>
            <a:pPr lvl="1"/>
            <a:r>
              <a:rPr lang="en-US" sz="2000" dirty="0"/>
              <a:t>Jain, Buddhist, </a:t>
            </a:r>
            <a:r>
              <a:rPr lang="en-US" sz="2000" dirty="0" err="1"/>
              <a:t>Ajnana</a:t>
            </a:r>
            <a:r>
              <a:rPr lang="en-US" sz="2000" dirty="0"/>
              <a:t>, </a:t>
            </a:r>
            <a:r>
              <a:rPr lang="en-US" sz="2000" dirty="0" err="1"/>
              <a:t>Ajivika</a:t>
            </a:r>
            <a:r>
              <a:rPr lang="en-US" sz="2000" dirty="0"/>
              <a:t>, </a:t>
            </a:r>
            <a:r>
              <a:rPr lang="en-US" sz="2000" dirty="0" err="1"/>
              <a:t>Carvaka</a:t>
            </a:r>
            <a:endParaRPr lang="en-US" sz="2000" dirty="0"/>
          </a:p>
          <a:p>
            <a:pPr marL="457200" lvl="1" indent="0">
              <a:buNone/>
            </a:pPr>
            <a:endParaRPr lang="en-US" sz="2000" dirty="0"/>
          </a:p>
        </p:txBody>
      </p:sp>
    </p:spTree>
    <p:extLst>
      <p:ext uri="{BB962C8B-B14F-4D97-AF65-F5344CB8AC3E}">
        <p14:creationId xmlns:p14="http://schemas.microsoft.com/office/powerpoint/2010/main" val="729418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692C-FF60-564E-997A-0C8EBE829FAE}"/>
              </a:ext>
            </a:extLst>
          </p:cNvPr>
          <p:cNvSpPr>
            <a:spLocks noGrp="1"/>
          </p:cNvSpPr>
          <p:nvPr>
            <p:ph type="title"/>
          </p:nvPr>
        </p:nvSpPr>
        <p:spPr/>
        <p:txBody>
          <a:bodyPr/>
          <a:lstStyle/>
          <a:p>
            <a:r>
              <a:rPr lang="en-US" dirty="0"/>
              <a:t>Buddhist</a:t>
            </a:r>
          </a:p>
        </p:txBody>
      </p:sp>
      <p:sp>
        <p:nvSpPr>
          <p:cNvPr id="3" name="Content Placeholder 2">
            <a:extLst>
              <a:ext uri="{FF2B5EF4-FFF2-40B4-BE49-F238E27FC236}">
                <a16:creationId xmlns:a16="http://schemas.microsoft.com/office/drawing/2014/main" id="{870B75B4-A557-564A-AD92-F0B1871BB123}"/>
              </a:ext>
            </a:extLst>
          </p:cNvPr>
          <p:cNvSpPr>
            <a:spLocks noGrp="1"/>
          </p:cNvSpPr>
          <p:nvPr>
            <p:ph idx="1"/>
          </p:nvPr>
        </p:nvSpPr>
        <p:spPr/>
        <p:txBody>
          <a:bodyPr/>
          <a:lstStyle/>
          <a:p>
            <a:r>
              <a:rPr lang="en-US" sz="2400" dirty="0" err="1"/>
              <a:t>Tantrayana</a:t>
            </a:r>
            <a:r>
              <a:rPr lang="en-US" sz="2400" dirty="0"/>
              <a:t> and Tibetan</a:t>
            </a:r>
          </a:p>
          <a:p>
            <a:r>
              <a:rPr lang="en-US" sz="2400" dirty="0"/>
              <a:t>Mahayana</a:t>
            </a:r>
          </a:p>
          <a:p>
            <a:r>
              <a:rPr lang="en-US" sz="2400" dirty="0"/>
              <a:t>Theravada</a:t>
            </a:r>
            <a:endParaRPr lang="en-US" dirty="0"/>
          </a:p>
        </p:txBody>
      </p:sp>
    </p:spTree>
    <p:extLst>
      <p:ext uri="{BB962C8B-B14F-4D97-AF65-F5344CB8AC3E}">
        <p14:creationId xmlns:p14="http://schemas.microsoft.com/office/powerpoint/2010/main" val="319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D689-CB1C-C143-A4AA-7744FDA6514C}"/>
              </a:ext>
            </a:extLst>
          </p:cNvPr>
          <p:cNvSpPr>
            <a:spLocks noGrp="1"/>
          </p:cNvSpPr>
          <p:nvPr>
            <p:ph type="title"/>
          </p:nvPr>
        </p:nvSpPr>
        <p:spPr/>
        <p:txBody>
          <a:bodyPr/>
          <a:lstStyle/>
          <a:p>
            <a:r>
              <a:rPr lang="en-US" dirty="0"/>
              <a:t>East Asian</a:t>
            </a:r>
          </a:p>
        </p:txBody>
      </p:sp>
      <p:sp>
        <p:nvSpPr>
          <p:cNvPr id="3" name="Content Placeholder 2">
            <a:extLst>
              <a:ext uri="{FF2B5EF4-FFF2-40B4-BE49-F238E27FC236}">
                <a16:creationId xmlns:a16="http://schemas.microsoft.com/office/drawing/2014/main" id="{A4920B57-E5F3-C643-88C6-87471A41CD4E}"/>
              </a:ext>
            </a:extLst>
          </p:cNvPr>
          <p:cNvSpPr>
            <a:spLocks noGrp="1"/>
          </p:cNvSpPr>
          <p:nvPr>
            <p:ph idx="1"/>
          </p:nvPr>
        </p:nvSpPr>
        <p:spPr/>
        <p:txBody>
          <a:bodyPr>
            <a:normAutofit/>
          </a:bodyPr>
          <a:lstStyle/>
          <a:p>
            <a:r>
              <a:rPr lang="en-US" sz="2400" dirty="0"/>
              <a:t>Confucianism</a:t>
            </a:r>
          </a:p>
          <a:p>
            <a:r>
              <a:rPr lang="en-US" sz="2400" dirty="0"/>
              <a:t>Daoism</a:t>
            </a:r>
          </a:p>
          <a:p>
            <a:r>
              <a:rPr lang="en-US" sz="2400" dirty="0"/>
              <a:t>Korean </a:t>
            </a:r>
          </a:p>
          <a:p>
            <a:r>
              <a:rPr lang="en-US" sz="2400" dirty="0"/>
              <a:t>Japan (including Shinto) </a:t>
            </a:r>
          </a:p>
        </p:txBody>
      </p:sp>
    </p:spTree>
    <p:extLst>
      <p:ext uri="{BB962C8B-B14F-4D97-AF65-F5344CB8AC3E}">
        <p14:creationId xmlns:p14="http://schemas.microsoft.com/office/powerpoint/2010/main" val="30807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FD29-18CC-F349-9D10-3F6A225FB508}"/>
              </a:ext>
            </a:extLst>
          </p:cNvPr>
          <p:cNvSpPr>
            <a:spLocks noGrp="1"/>
          </p:cNvSpPr>
          <p:nvPr>
            <p:ph type="title"/>
          </p:nvPr>
        </p:nvSpPr>
        <p:spPr/>
        <p:txBody>
          <a:bodyPr/>
          <a:lstStyle/>
          <a:p>
            <a:r>
              <a:rPr lang="en-US" dirty="0"/>
              <a:t>African</a:t>
            </a:r>
          </a:p>
        </p:txBody>
      </p:sp>
      <p:sp>
        <p:nvSpPr>
          <p:cNvPr id="3" name="Content Placeholder 2">
            <a:extLst>
              <a:ext uri="{FF2B5EF4-FFF2-40B4-BE49-F238E27FC236}">
                <a16:creationId xmlns:a16="http://schemas.microsoft.com/office/drawing/2014/main" id="{099DD086-67A5-5E4E-B734-9EB49771C3C1}"/>
              </a:ext>
            </a:extLst>
          </p:cNvPr>
          <p:cNvSpPr>
            <a:spLocks noGrp="1"/>
          </p:cNvSpPr>
          <p:nvPr>
            <p:ph idx="1"/>
          </p:nvPr>
        </p:nvSpPr>
        <p:spPr/>
        <p:txBody>
          <a:bodyPr>
            <a:normAutofit/>
          </a:bodyPr>
          <a:lstStyle/>
          <a:p>
            <a:r>
              <a:rPr lang="en-US" dirty="0"/>
              <a:t>Animism</a:t>
            </a:r>
          </a:p>
          <a:p>
            <a:r>
              <a:rPr lang="en-US" dirty="0"/>
              <a:t>Ethnophilosophy</a:t>
            </a:r>
          </a:p>
          <a:p>
            <a:r>
              <a:rPr lang="en-US" dirty="0"/>
              <a:t>Ethiopian</a:t>
            </a:r>
          </a:p>
          <a:p>
            <a:r>
              <a:rPr lang="en-US" dirty="0"/>
              <a:t>Ujamaa</a:t>
            </a:r>
          </a:p>
          <a:p>
            <a:r>
              <a:rPr lang="en-US" dirty="0"/>
              <a:t>Negritude</a:t>
            </a:r>
          </a:p>
          <a:p>
            <a:r>
              <a:rPr lang="en-US" dirty="0"/>
              <a:t>Pan-Africanism</a:t>
            </a:r>
          </a:p>
          <a:p>
            <a:r>
              <a:rPr lang="en-US" dirty="0"/>
              <a:t>Black Existentialism</a:t>
            </a:r>
          </a:p>
          <a:p>
            <a:r>
              <a:rPr lang="en-US" dirty="0"/>
              <a:t>Postcolonialism</a:t>
            </a:r>
          </a:p>
          <a:p>
            <a:endParaRPr lang="en-US" dirty="0"/>
          </a:p>
        </p:txBody>
      </p:sp>
    </p:spTree>
    <p:extLst>
      <p:ext uri="{BB962C8B-B14F-4D97-AF65-F5344CB8AC3E}">
        <p14:creationId xmlns:p14="http://schemas.microsoft.com/office/powerpoint/2010/main" val="2257552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185A-3405-9E41-8814-EEA33089A47C}"/>
              </a:ext>
            </a:extLst>
          </p:cNvPr>
          <p:cNvSpPr>
            <a:spLocks noGrp="1"/>
          </p:cNvSpPr>
          <p:nvPr>
            <p:ph type="title"/>
          </p:nvPr>
        </p:nvSpPr>
        <p:spPr/>
        <p:txBody>
          <a:bodyPr/>
          <a:lstStyle/>
          <a:p>
            <a:r>
              <a:rPr lang="en-US" dirty="0"/>
              <a:t>Indigenous Americas</a:t>
            </a:r>
          </a:p>
        </p:txBody>
      </p:sp>
      <p:sp>
        <p:nvSpPr>
          <p:cNvPr id="3" name="Content Placeholder 2">
            <a:extLst>
              <a:ext uri="{FF2B5EF4-FFF2-40B4-BE49-F238E27FC236}">
                <a16:creationId xmlns:a16="http://schemas.microsoft.com/office/drawing/2014/main" id="{C142E28B-2B63-5E40-ADA3-DD4E2DF3B878}"/>
              </a:ext>
            </a:extLst>
          </p:cNvPr>
          <p:cNvSpPr>
            <a:spLocks noGrp="1"/>
          </p:cNvSpPr>
          <p:nvPr>
            <p:ph idx="1"/>
          </p:nvPr>
        </p:nvSpPr>
        <p:spPr/>
        <p:txBody>
          <a:bodyPr/>
          <a:lstStyle/>
          <a:p>
            <a:r>
              <a:rPr lang="en-US" dirty="0"/>
              <a:t>Native American</a:t>
            </a:r>
          </a:p>
          <a:p>
            <a:r>
              <a:rPr lang="en-US" dirty="0"/>
              <a:t>“Great Mystery”</a:t>
            </a:r>
          </a:p>
          <a:p>
            <a:r>
              <a:rPr lang="en-US" dirty="0"/>
              <a:t>“Spiritual Power”</a:t>
            </a:r>
          </a:p>
          <a:p>
            <a:r>
              <a:rPr lang="en-US" dirty="0" err="1"/>
              <a:t>Shaminism</a:t>
            </a:r>
            <a:endParaRPr lang="en-US" dirty="0"/>
          </a:p>
          <a:p>
            <a:r>
              <a:rPr lang="en-US" dirty="0" err="1"/>
              <a:t>Ometeotl</a:t>
            </a:r>
            <a:r>
              <a:rPr lang="en-US" dirty="0"/>
              <a:t> or “Dual Cosmic Energy” (Aztec)</a:t>
            </a:r>
          </a:p>
          <a:p>
            <a:r>
              <a:rPr lang="en-US" dirty="0" err="1"/>
              <a:t>Yanantin</a:t>
            </a:r>
            <a:r>
              <a:rPr lang="en-US" dirty="0"/>
              <a:t> and </a:t>
            </a:r>
            <a:r>
              <a:rPr lang="en-US" dirty="0" err="1"/>
              <a:t>Masintin</a:t>
            </a:r>
            <a:r>
              <a:rPr lang="en-US" dirty="0"/>
              <a:t> (Inca/Andean)</a:t>
            </a:r>
          </a:p>
          <a:p>
            <a:endParaRPr lang="en-US" dirty="0"/>
          </a:p>
        </p:txBody>
      </p:sp>
    </p:spTree>
    <p:extLst>
      <p:ext uri="{BB962C8B-B14F-4D97-AF65-F5344CB8AC3E}">
        <p14:creationId xmlns:p14="http://schemas.microsoft.com/office/powerpoint/2010/main" val="3508205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E6AF-D7E1-4E48-A287-CC52E9FA8D78}"/>
              </a:ext>
            </a:extLst>
          </p:cNvPr>
          <p:cNvSpPr>
            <a:spLocks noGrp="1"/>
          </p:cNvSpPr>
          <p:nvPr>
            <p:ph type="title"/>
          </p:nvPr>
        </p:nvSpPr>
        <p:spPr/>
        <p:txBody>
          <a:bodyPr/>
          <a:lstStyle/>
          <a:p>
            <a:r>
              <a:rPr lang="en-US" dirty="0"/>
              <a:t>Feminism</a:t>
            </a:r>
          </a:p>
        </p:txBody>
      </p:sp>
      <p:sp>
        <p:nvSpPr>
          <p:cNvPr id="3" name="Content Placeholder 2">
            <a:extLst>
              <a:ext uri="{FF2B5EF4-FFF2-40B4-BE49-F238E27FC236}">
                <a16:creationId xmlns:a16="http://schemas.microsoft.com/office/drawing/2014/main" id="{3ED9CDDE-AF65-C049-87B3-7A2394B11821}"/>
              </a:ext>
            </a:extLst>
          </p:cNvPr>
          <p:cNvSpPr>
            <a:spLocks noGrp="1"/>
          </p:cNvSpPr>
          <p:nvPr>
            <p:ph idx="1"/>
          </p:nvPr>
        </p:nvSpPr>
        <p:spPr/>
        <p:txBody>
          <a:bodyPr/>
          <a:lstStyle/>
          <a:p>
            <a:r>
              <a:rPr lang="en-US" dirty="0"/>
              <a:t>?</a:t>
            </a:r>
          </a:p>
        </p:txBody>
      </p:sp>
    </p:spTree>
    <p:extLst>
      <p:ext uri="{BB962C8B-B14F-4D97-AF65-F5344CB8AC3E}">
        <p14:creationId xmlns:p14="http://schemas.microsoft.com/office/powerpoint/2010/main" val="700738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22F7-A80A-A145-B1BF-288B457B70B9}"/>
              </a:ext>
            </a:extLst>
          </p:cNvPr>
          <p:cNvSpPr>
            <a:spLocks noGrp="1"/>
          </p:cNvSpPr>
          <p:nvPr>
            <p:ph type="ctrTitle"/>
          </p:nvPr>
        </p:nvSpPr>
        <p:spPr/>
        <p:txBody>
          <a:bodyPr>
            <a:normAutofit fontScale="90000"/>
          </a:bodyPr>
          <a:lstStyle/>
          <a:p>
            <a:r>
              <a:rPr lang="en-US" dirty="0"/>
              <a:t>Introduction to Environmental Ethics</a:t>
            </a:r>
          </a:p>
        </p:txBody>
      </p:sp>
      <p:sp>
        <p:nvSpPr>
          <p:cNvPr id="3" name="Subtitle 2">
            <a:extLst>
              <a:ext uri="{FF2B5EF4-FFF2-40B4-BE49-F238E27FC236}">
                <a16:creationId xmlns:a16="http://schemas.microsoft.com/office/drawing/2014/main" id="{316B50A4-16DB-D146-9A52-1B605BBBE9A2}"/>
              </a:ext>
            </a:extLst>
          </p:cNvPr>
          <p:cNvSpPr>
            <a:spLocks noGrp="1"/>
          </p:cNvSpPr>
          <p:nvPr>
            <p:ph type="subTitle" idx="1"/>
          </p:nvPr>
        </p:nvSpPr>
        <p:spPr/>
        <p:txBody>
          <a:bodyPr/>
          <a:lstStyle/>
          <a:p>
            <a:r>
              <a:rPr lang="en-US" dirty="0"/>
              <a:t>Part 2</a:t>
            </a:r>
          </a:p>
        </p:txBody>
      </p:sp>
    </p:spTree>
    <p:extLst>
      <p:ext uri="{BB962C8B-B14F-4D97-AF65-F5344CB8AC3E}">
        <p14:creationId xmlns:p14="http://schemas.microsoft.com/office/powerpoint/2010/main" val="2619789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D53E-8297-CF4F-A786-D41FB6DC03C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6481CCE-3DDE-854B-8CCD-B8B1CDDF000A}"/>
              </a:ext>
            </a:extLst>
          </p:cNvPr>
          <p:cNvSpPr>
            <a:spLocks noGrp="1"/>
          </p:cNvSpPr>
          <p:nvPr>
            <p:ph idx="1"/>
          </p:nvPr>
        </p:nvSpPr>
        <p:spPr/>
        <p:txBody>
          <a:bodyPr>
            <a:normAutofit/>
          </a:bodyPr>
          <a:lstStyle/>
          <a:p>
            <a:pPr marL="457200" indent="-457200">
              <a:buFont typeface="+mj-lt"/>
              <a:buAutoNum type="arabicPeriod"/>
            </a:pPr>
            <a:r>
              <a:rPr lang="en-US" sz="2400" dirty="0"/>
              <a:t>Introduction: Defining and Challenges of </a:t>
            </a:r>
            <a:r>
              <a:rPr lang="en-US" sz="2400" dirty="0" err="1"/>
              <a:t>Env</a:t>
            </a:r>
            <a:r>
              <a:rPr lang="en-US" sz="2400" dirty="0"/>
              <a:t>. Ethics</a:t>
            </a:r>
          </a:p>
          <a:p>
            <a:pPr marL="457200" indent="-457200">
              <a:buFont typeface="+mj-lt"/>
              <a:buAutoNum type="arabicPeriod"/>
            </a:pPr>
            <a:r>
              <a:rPr lang="en-US" sz="2400" dirty="0"/>
              <a:t>Approaches and Viewpoints of Environmental Ethics</a:t>
            </a:r>
          </a:p>
          <a:p>
            <a:pPr marL="457200" indent="-457200">
              <a:buFont typeface="+mj-lt"/>
              <a:buAutoNum type="arabicPeriod"/>
            </a:pPr>
            <a:r>
              <a:rPr lang="en-US" sz="2400" dirty="0"/>
              <a:t>The Early Development of Environmental Ethics</a:t>
            </a:r>
          </a:p>
          <a:p>
            <a:pPr marL="457200" indent="-457200">
              <a:buFont typeface="+mj-lt"/>
              <a:buAutoNum type="arabicPeriod"/>
            </a:pPr>
            <a:r>
              <a:rPr lang="en-US" sz="2400" dirty="0"/>
              <a:t>Ethical Theories</a:t>
            </a:r>
          </a:p>
          <a:p>
            <a:pPr marL="457200" indent="-457200">
              <a:buFont typeface="+mj-lt"/>
              <a:buAutoNum type="arabicPeriod"/>
            </a:pPr>
            <a:r>
              <a:rPr lang="en-US" sz="2400" dirty="0"/>
              <a:t>Wilderness</a:t>
            </a:r>
          </a:p>
        </p:txBody>
      </p:sp>
    </p:spTree>
    <p:extLst>
      <p:ext uri="{BB962C8B-B14F-4D97-AF65-F5344CB8AC3E}">
        <p14:creationId xmlns:p14="http://schemas.microsoft.com/office/powerpoint/2010/main" val="84605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9C7A-0BD3-4B4F-BE1A-E098AE157247}"/>
              </a:ext>
            </a:extLst>
          </p:cNvPr>
          <p:cNvSpPr>
            <a:spLocks noGrp="1"/>
          </p:cNvSpPr>
          <p:nvPr>
            <p:ph type="title"/>
          </p:nvPr>
        </p:nvSpPr>
        <p:spPr/>
        <p:txBody>
          <a:bodyPr/>
          <a:lstStyle/>
          <a:p>
            <a:r>
              <a:rPr lang="en-US" dirty="0"/>
              <a:t>What is Ethics?</a:t>
            </a:r>
          </a:p>
        </p:txBody>
      </p:sp>
      <p:sp>
        <p:nvSpPr>
          <p:cNvPr id="3" name="Content Placeholder 2">
            <a:extLst>
              <a:ext uri="{FF2B5EF4-FFF2-40B4-BE49-F238E27FC236}">
                <a16:creationId xmlns:a16="http://schemas.microsoft.com/office/drawing/2014/main" id="{BDBCACA0-FCF1-CB49-94EB-12C508AC4A79}"/>
              </a:ext>
            </a:extLst>
          </p:cNvPr>
          <p:cNvSpPr>
            <a:spLocks noGrp="1"/>
          </p:cNvSpPr>
          <p:nvPr>
            <p:ph idx="1"/>
          </p:nvPr>
        </p:nvSpPr>
        <p:spPr>
          <a:xfrm>
            <a:off x="233082" y="1932742"/>
            <a:ext cx="11312807" cy="3072011"/>
          </a:xfrm>
        </p:spPr>
        <p:txBody>
          <a:bodyPr>
            <a:normAutofit/>
          </a:bodyPr>
          <a:lstStyle/>
          <a:p>
            <a:r>
              <a:rPr lang="en-US" sz="2400" dirty="0"/>
              <a:t>Ethics is the study of what’s right and wrong, good and bad, what we should and shouldn’t do or be, and related topics. </a:t>
            </a:r>
          </a:p>
          <a:p>
            <a:r>
              <a:rPr lang="en-US" sz="2400" dirty="0"/>
              <a:t>Ethics is important to many aspects of our lives. </a:t>
            </a:r>
          </a:p>
          <a:p>
            <a:r>
              <a:rPr lang="en-US" sz="2400" dirty="0"/>
              <a:t>Studying ethics can be very challenging, by forcing us to examine, question, and rethink our deeply held notions of how we should live.</a:t>
            </a:r>
          </a:p>
        </p:txBody>
      </p:sp>
    </p:spTree>
    <p:extLst>
      <p:ext uri="{BB962C8B-B14F-4D97-AF65-F5344CB8AC3E}">
        <p14:creationId xmlns:p14="http://schemas.microsoft.com/office/powerpoint/2010/main" val="416163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2E20-A4E3-544B-A4AF-0D6B153EF481}"/>
              </a:ext>
            </a:extLst>
          </p:cNvPr>
          <p:cNvSpPr>
            <a:spLocks noGrp="1"/>
          </p:cNvSpPr>
          <p:nvPr>
            <p:ph type="title"/>
          </p:nvPr>
        </p:nvSpPr>
        <p:spPr/>
        <p:txBody>
          <a:bodyPr/>
          <a:lstStyle/>
          <a:p>
            <a:r>
              <a:rPr lang="en-US" dirty="0"/>
              <a:t>Why study ethics?</a:t>
            </a:r>
          </a:p>
        </p:txBody>
      </p:sp>
      <p:sp>
        <p:nvSpPr>
          <p:cNvPr id="3" name="Content Placeholder 2">
            <a:extLst>
              <a:ext uri="{FF2B5EF4-FFF2-40B4-BE49-F238E27FC236}">
                <a16:creationId xmlns:a16="http://schemas.microsoft.com/office/drawing/2014/main" id="{4F4F2617-CF38-A64C-A313-891882BAAB93}"/>
              </a:ext>
            </a:extLst>
          </p:cNvPr>
          <p:cNvSpPr>
            <a:spLocks noGrp="1"/>
          </p:cNvSpPr>
          <p:nvPr>
            <p:ph idx="1"/>
          </p:nvPr>
        </p:nvSpPr>
        <p:spPr>
          <a:xfrm>
            <a:off x="806824" y="1613648"/>
            <a:ext cx="9243029" cy="4634752"/>
          </a:xfrm>
        </p:spPr>
        <p:txBody>
          <a:bodyPr>
            <a:normAutofit/>
          </a:bodyPr>
          <a:lstStyle/>
          <a:p>
            <a:pPr marL="457200" indent="-457200">
              <a:buFont typeface="+mj-lt"/>
              <a:buAutoNum type="arabicPeriod"/>
            </a:pPr>
            <a:r>
              <a:rPr lang="en-US" sz="2400" dirty="0"/>
              <a:t>Studying ethics helps us improve our own intuitions. </a:t>
            </a:r>
          </a:p>
          <a:p>
            <a:pPr marL="857250" lvl="1" indent="-457200"/>
            <a:r>
              <a:rPr lang="en-US" sz="2400" dirty="0"/>
              <a:t>Ethical views that we hold serve as the foundation for what we should be and what we should do, and changing our views can lead to very major changes in our lives.</a:t>
            </a:r>
          </a:p>
          <a:p>
            <a:pPr marL="457200" indent="-457200">
              <a:buFont typeface="+mj-lt"/>
              <a:buAutoNum type="arabicPeriod"/>
            </a:pPr>
            <a:r>
              <a:rPr lang="en-US" sz="2400" dirty="0"/>
              <a:t>Studying ethics helps us spot the ethics implicit in what other people say and do. </a:t>
            </a:r>
            <a:br>
              <a:rPr lang="en-US" sz="2400" dirty="0"/>
            </a:br>
            <a:endParaRPr lang="en-US" sz="2400" dirty="0"/>
          </a:p>
          <a:p>
            <a:endParaRPr lang="en-US" dirty="0"/>
          </a:p>
        </p:txBody>
      </p:sp>
    </p:spTree>
    <p:extLst>
      <p:ext uri="{BB962C8B-B14F-4D97-AF65-F5344CB8AC3E}">
        <p14:creationId xmlns:p14="http://schemas.microsoft.com/office/powerpoint/2010/main" val="191576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6DCA-D616-654C-8E96-4E75D37B3D8D}"/>
              </a:ext>
            </a:extLst>
          </p:cNvPr>
          <p:cNvSpPr>
            <a:spLocks noGrp="1"/>
          </p:cNvSpPr>
          <p:nvPr>
            <p:ph type="title"/>
          </p:nvPr>
        </p:nvSpPr>
        <p:spPr>
          <a:xfrm>
            <a:off x="318656" y="138749"/>
            <a:ext cx="9404723" cy="627937"/>
          </a:xfrm>
        </p:spPr>
        <p:txBody>
          <a:bodyPr/>
          <a:lstStyle/>
          <a:p>
            <a:r>
              <a:rPr lang="en-US" dirty="0"/>
              <a:t>1. Overview</a:t>
            </a:r>
          </a:p>
        </p:txBody>
      </p:sp>
      <p:sp>
        <p:nvSpPr>
          <p:cNvPr id="3" name="Content Placeholder 2">
            <a:extLst>
              <a:ext uri="{FF2B5EF4-FFF2-40B4-BE49-F238E27FC236}">
                <a16:creationId xmlns:a16="http://schemas.microsoft.com/office/drawing/2014/main" id="{DFC26253-FAA4-B648-B124-40C3E29BBA5A}"/>
              </a:ext>
            </a:extLst>
          </p:cNvPr>
          <p:cNvSpPr>
            <a:spLocks noGrp="1"/>
          </p:cNvSpPr>
          <p:nvPr>
            <p:ph idx="1"/>
          </p:nvPr>
        </p:nvSpPr>
        <p:spPr>
          <a:xfrm>
            <a:off x="717926" y="1745672"/>
            <a:ext cx="9005453" cy="3934691"/>
          </a:xfrm>
        </p:spPr>
        <p:txBody>
          <a:bodyPr>
            <a:normAutofit/>
          </a:bodyPr>
          <a:lstStyle/>
          <a:p>
            <a:r>
              <a:rPr lang="en-US" sz="2400" dirty="0"/>
              <a:t>Philosophy- “love of wisdom”</a:t>
            </a:r>
            <a:endParaRPr lang="en-US" sz="2200" dirty="0"/>
          </a:p>
          <a:p>
            <a:r>
              <a:rPr lang="en-US" sz="2400" dirty="0"/>
              <a:t>Historically, any body of knowledge</a:t>
            </a:r>
          </a:p>
          <a:p>
            <a:r>
              <a:rPr lang="en-US" sz="2400" dirty="0"/>
              <a:t>Closely related to religion, mathematics, natural science, education, and politics</a:t>
            </a:r>
          </a:p>
          <a:p>
            <a:endParaRPr lang="en-US" sz="2200" dirty="0"/>
          </a:p>
          <a:p>
            <a:endParaRPr lang="en-US" sz="2400" dirty="0"/>
          </a:p>
          <a:p>
            <a:pPr marL="457200" lvl="1" indent="0">
              <a:buNone/>
            </a:pPr>
            <a:endParaRPr lang="en-US" sz="2400" dirty="0"/>
          </a:p>
          <a:p>
            <a:pPr lvl="1"/>
            <a:endParaRPr lang="en-US" dirty="0"/>
          </a:p>
        </p:txBody>
      </p:sp>
    </p:spTree>
    <p:extLst>
      <p:ext uri="{BB962C8B-B14F-4D97-AF65-F5344CB8AC3E}">
        <p14:creationId xmlns:p14="http://schemas.microsoft.com/office/powerpoint/2010/main" val="30676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0CF0-E86A-644D-AA58-AB823ADCD5C6}"/>
              </a:ext>
            </a:extLst>
          </p:cNvPr>
          <p:cNvSpPr>
            <a:spLocks noGrp="1"/>
          </p:cNvSpPr>
          <p:nvPr>
            <p:ph type="title"/>
          </p:nvPr>
        </p:nvSpPr>
        <p:spPr>
          <a:xfrm>
            <a:off x="166255" y="452718"/>
            <a:ext cx="10196945" cy="1002009"/>
          </a:xfrm>
        </p:spPr>
        <p:txBody>
          <a:bodyPr/>
          <a:lstStyle/>
          <a:p>
            <a:r>
              <a:rPr lang="en-US" dirty="0"/>
              <a:t>Difference between Ethics and Morals</a:t>
            </a:r>
          </a:p>
        </p:txBody>
      </p:sp>
      <p:sp>
        <p:nvSpPr>
          <p:cNvPr id="3" name="Content Placeholder 2">
            <a:extLst>
              <a:ext uri="{FF2B5EF4-FFF2-40B4-BE49-F238E27FC236}">
                <a16:creationId xmlns:a16="http://schemas.microsoft.com/office/drawing/2014/main" id="{22A7919D-83FE-0045-878B-F83C553FE4CD}"/>
              </a:ext>
            </a:extLst>
          </p:cNvPr>
          <p:cNvSpPr>
            <a:spLocks noGrp="1"/>
          </p:cNvSpPr>
          <p:nvPr>
            <p:ph idx="1"/>
          </p:nvPr>
        </p:nvSpPr>
        <p:spPr/>
        <p:txBody>
          <a:bodyPr>
            <a:normAutofit/>
          </a:bodyPr>
          <a:lstStyle/>
          <a:p>
            <a:r>
              <a:rPr lang="en-US" sz="2400" dirty="0"/>
              <a:t>Morals define personal character, while ethics stress a social system in which those morals are applied. </a:t>
            </a:r>
          </a:p>
          <a:p>
            <a:r>
              <a:rPr lang="en-US" sz="2400" dirty="0"/>
              <a:t>In other words, ethics point to standards or codes of behavior expected by the group to which the individual belongs</a:t>
            </a:r>
          </a:p>
          <a:p>
            <a:r>
              <a:rPr lang="en-US" sz="2400" dirty="0"/>
              <a:t>Morals are held beliefs while ethics are actions taken (usually).</a:t>
            </a:r>
          </a:p>
        </p:txBody>
      </p:sp>
    </p:spTree>
    <p:extLst>
      <p:ext uri="{BB962C8B-B14F-4D97-AF65-F5344CB8AC3E}">
        <p14:creationId xmlns:p14="http://schemas.microsoft.com/office/powerpoint/2010/main" val="3476563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E7F0-3560-7A43-857D-FC2320686557}"/>
              </a:ext>
            </a:extLst>
          </p:cNvPr>
          <p:cNvSpPr>
            <a:spLocks noGrp="1"/>
          </p:cNvSpPr>
          <p:nvPr>
            <p:ph type="title"/>
          </p:nvPr>
        </p:nvSpPr>
        <p:spPr>
          <a:xfrm>
            <a:off x="646111" y="452718"/>
            <a:ext cx="9404723" cy="916735"/>
          </a:xfrm>
        </p:spPr>
        <p:txBody>
          <a:bodyPr/>
          <a:lstStyle/>
          <a:p>
            <a:r>
              <a:rPr lang="en-US" dirty="0"/>
              <a:t>Critical Thinking and Ethics</a:t>
            </a:r>
          </a:p>
        </p:txBody>
      </p:sp>
      <p:sp>
        <p:nvSpPr>
          <p:cNvPr id="3" name="Content Placeholder 2">
            <a:extLst>
              <a:ext uri="{FF2B5EF4-FFF2-40B4-BE49-F238E27FC236}">
                <a16:creationId xmlns:a16="http://schemas.microsoft.com/office/drawing/2014/main" id="{38E7A79F-FC05-3644-8CB0-80813FF0D939}"/>
              </a:ext>
            </a:extLst>
          </p:cNvPr>
          <p:cNvSpPr>
            <a:spLocks noGrp="1"/>
          </p:cNvSpPr>
          <p:nvPr>
            <p:ph idx="1"/>
          </p:nvPr>
        </p:nvSpPr>
        <p:spPr>
          <a:xfrm>
            <a:off x="645132" y="1175658"/>
            <a:ext cx="11307382" cy="5437414"/>
          </a:xfrm>
        </p:spPr>
        <p:txBody>
          <a:bodyPr/>
          <a:lstStyle/>
          <a:p>
            <a:pPr algn="ctr"/>
            <a:r>
              <a:rPr lang="en-US" sz="2400" dirty="0"/>
              <a:t>Instrumental value vs. Intrinsic Value</a:t>
            </a:r>
          </a:p>
          <a:p>
            <a:endParaRPr lang="en-US" sz="2600" dirty="0"/>
          </a:p>
          <a:p>
            <a:pPr lvl="1"/>
            <a:endParaRPr lang="en-US" dirty="0"/>
          </a:p>
          <a:p>
            <a:endParaRPr lang="en-US" dirty="0"/>
          </a:p>
        </p:txBody>
      </p:sp>
      <p:pic>
        <p:nvPicPr>
          <p:cNvPr id="4" name="CRITICAL THINKING - Fundamentals: Intrinsic vs. Instrumental Value [HD]">
            <a:hlinkClick r:id="" action="ppaction://media"/>
            <a:extLst>
              <a:ext uri="{FF2B5EF4-FFF2-40B4-BE49-F238E27FC236}">
                <a16:creationId xmlns:a16="http://schemas.microsoft.com/office/drawing/2014/main" id="{5F7FA7F4-6F46-A94C-97D4-AB24052A4FE1}"/>
              </a:ext>
            </a:extLst>
          </p:cNvPr>
          <p:cNvPicPr>
            <a:picLocks noRot="1" noChangeAspect="1"/>
          </p:cNvPicPr>
          <p:nvPr>
            <a:videoFile r:link="rId1"/>
          </p:nvPr>
        </p:nvPicPr>
        <p:blipFill>
          <a:blip r:embed="rId3"/>
          <a:stretch>
            <a:fillRect/>
          </a:stretch>
        </p:blipFill>
        <p:spPr>
          <a:xfrm>
            <a:off x="2316801" y="1753257"/>
            <a:ext cx="8639670" cy="4859815"/>
          </a:xfrm>
          <a:prstGeom prst="rect">
            <a:avLst/>
          </a:prstGeom>
        </p:spPr>
      </p:pic>
    </p:spTree>
    <p:extLst>
      <p:ext uri="{BB962C8B-B14F-4D97-AF65-F5344CB8AC3E}">
        <p14:creationId xmlns:p14="http://schemas.microsoft.com/office/powerpoint/2010/main" val="5412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72F5-DE80-F647-BFEC-058AC370E661}"/>
              </a:ext>
            </a:extLst>
          </p:cNvPr>
          <p:cNvSpPr>
            <a:spLocks noGrp="1"/>
          </p:cNvSpPr>
          <p:nvPr>
            <p:ph type="title"/>
          </p:nvPr>
        </p:nvSpPr>
        <p:spPr>
          <a:xfrm>
            <a:off x="646111" y="452718"/>
            <a:ext cx="9841780" cy="951539"/>
          </a:xfrm>
        </p:spPr>
        <p:txBody>
          <a:bodyPr>
            <a:normAutofit fontScale="90000"/>
          </a:bodyPr>
          <a:lstStyle/>
          <a:p>
            <a:r>
              <a:rPr lang="en-US" sz="3600" dirty="0"/>
              <a:t>Overview of Environmental Ethics</a:t>
            </a:r>
            <a:br>
              <a:rPr lang="en-US" sz="4400" dirty="0"/>
            </a:br>
            <a:endParaRPr lang="en-US" dirty="0"/>
          </a:p>
        </p:txBody>
      </p:sp>
      <p:sp>
        <p:nvSpPr>
          <p:cNvPr id="3" name="Content Placeholder 2">
            <a:extLst>
              <a:ext uri="{FF2B5EF4-FFF2-40B4-BE49-F238E27FC236}">
                <a16:creationId xmlns:a16="http://schemas.microsoft.com/office/drawing/2014/main" id="{02A65DCB-55B1-3E44-90BC-3CA745821064}"/>
              </a:ext>
            </a:extLst>
          </p:cNvPr>
          <p:cNvSpPr>
            <a:spLocks noGrp="1"/>
          </p:cNvSpPr>
          <p:nvPr>
            <p:ph idx="1"/>
          </p:nvPr>
        </p:nvSpPr>
        <p:spPr>
          <a:xfrm>
            <a:off x="845128" y="1717964"/>
            <a:ext cx="9204726" cy="4530435"/>
          </a:xfrm>
        </p:spPr>
        <p:txBody>
          <a:bodyPr>
            <a:normAutofit/>
          </a:bodyPr>
          <a:lstStyle/>
          <a:p>
            <a:r>
              <a:rPr lang="en-US" dirty="0">
                <a:hlinkClick r:id="rId2"/>
              </a:rPr>
              <a:t>Tom Watenberg Intro to Environmental Ethics</a:t>
            </a:r>
            <a:endParaRPr lang="en-US" dirty="0"/>
          </a:p>
          <a:p>
            <a:r>
              <a:rPr lang="en-US" dirty="0"/>
              <a:t>Discipline in philosophy that studies the moral relationship of human beings to, and also the value and moral status of, the environment and its non-human contents</a:t>
            </a:r>
          </a:p>
          <a:p>
            <a:r>
              <a:rPr lang="en-US" dirty="0"/>
              <a:t>Exerts influence of a range of disciplines:</a:t>
            </a:r>
          </a:p>
          <a:p>
            <a:pPr lvl="1"/>
            <a:r>
              <a:rPr lang="en-US" dirty="0"/>
              <a:t>Environmental law</a:t>
            </a:r>
          </a:p>
          <a:p>
            <a:pPr lvl="1"/>
            <a:r>
              <a:rPr lang="en-US" dirty="0"/>
              <a:t>Environmental sociology</a:t>
            </a:r>
          </a:p>
          <a:p>
            <a:pPr lvl="1"/>
            <a:r>
              <a:rPr lang="en-US" dirty="0" err="1"/>
              <a:t>Ecotheology</a:t>
            </a:r>
            <a:endParaRPr lang="en-US" dirty="0"/>
          </a:p>
          <a:p>
            <a:pPr lvl="1"/>
            <a:r>
              <a:rPr lang="en-US" dirty="0"/>
              <a:t>Ecological economics</a:t>
            </a:r>
          </a:p>
          <a:p>
            <a:pPr lvl="1"/>
            <a:r>
              <a:rPr lang="en-US" dirty="0"/>
              <a:t>Ecology and Environmental Geography</a:t>
            </a:r>
          </a:p>
          <a:p>
            <a:pPr marL="457200"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707433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6672-AB02-5F4D-A62E-2B5BED4F2AA8}"/>
              </a:ext>
            </a:extLst>
          </p:cNvPr>
          <p:cNvSpPr>
            <a:spLocks noGrp="1"/>
          </p:cNvSpPr>
          <p:nvPr>
            <p:ph type="title"/>
          </p:nvPr>
        </p:nvSpPr>
        <p:spPr/>
        <p:txBody>
          <a:bodyPr/>
          <a:lstStyle/>
          <a:p>
            <a:r>
              <a:rPr lang="en-US" dirty="0"/>
              <a:t>Brief History of Why?</a:t>
            </a:r>
          </a:p>
        </p:txBody>
      </p:sp>
      <p:sp>
        <p:nvSpPr>
          <p:cNvPr id="3" name="Content Placeholder 2">
            <a:extLst>
              <a:ext uri="{FF2B5EF4-FFF2-40B4-BE49-F238E27FC236}">
                <a16:creationId xmlns:a16="http://schemas.microsoft.com/office/drawing/2014/main" id="{C8827150-19CA-444B-8B6A-DDACD7359941}"/>
              </a:ext>
            </a:extLst>
          </p:cNvPr>
          <p:cNvSpPr>
            <a:spLocks noGrp="1"/>
          </p:cNvSpPr>
          <p:nvPr>
            <p:ph idx="1"/>
          </p:nvPr>
        </p:nvSpPr>
        <p:spPr>
          <a:xfrm>
            <a:off x="930730" y="1453244"/>
            <a:ext cx="9119124" cy="4795156"/>
          </a:xfrm>
        </p:spPr>
        <p:txBody>
          <a:bodyPr/>
          <a:lstStyle/>
          <a:p>
            <a:r>
              <a:rPr lang="en-US" dirty="0"/>
              <a:t>Environmental ethics as a subfield of philosophy didn’t really get its start until the early 1970s. </a:t>
            </a:r>
          </a:p>
          <a:p>
            <a:r>
              <a:rPr lang="en-US" dirty="0"/>
              <a:t>Growing environmental consciousness and social movements of the 1960s, public interest increased in questions about humans’ moral relationship with the rest of the natural world. </a:t>
            </a:r>
          </a:p>
          <a:p>
            <a:r>
              <a:rPr lang="en-US" dirty="0"/>
              <a:t>In the field of philosophy, a number of theorists at that time came to believe that traditional ethical theories were unable to provide an adequate account of this relationship.</a:t>
            </a:r>
          </a:p>
          <a:p>
            <a:r>
              <a:rPr lang="en-US" dirty="0"/>
              <a:t>The motivation for the earliest work in environmental ethics, then, was a desire to formulate ethical theories that did a better job of accounting for our moral obligations to the nonhuman natural world.2</a:t>
            </a:r>
          </a:p>
        </p:txBody>
      </p:sp>
    </p:spTree>
    <p:extLst>
      <p:ext uri="{BB962C8B-B14F-4D97-AF65-F5344CB8AC3E}">
        <p14:creationId xmlns:p14="http://schemas.microsoft.com/office/powerpoint/2010/main" val="4201592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AADE2-83D6-924B-ACE4-33CD5736E0DE}"/>
              </a:ext>
            </a:extLst>
          </p:cNvPr>
          <p:cNvSpPr>
            <a:spLocks noGrp="1"/>
          </p:cNvSpPr>
          <p:nvPr>
            <p:ph type="title"/>
          </p:nvPr>
        </p:nvSpPr>
        <p:spPr>
          <a:xfrm>
            <a:off x="646111" y="452718"/>
            <a:ext cx="9451200" cy="849609"/>
          </a:xfrm>
        </p:spPr>
        <p:txBody>
          <a:bodyPr/>
          <a:lstStyle/>
          <a:p>
            <a:r>
              <a:rPr lang="en-US" sz="3200" dirty="0"/>
              <a:t>Challenge of Environmental Ethics</a:t>
            </a:r>
          </a:p>
        </p:txBody>
      </p:sp>
      <p:sp>
        <p:nvSpPr>
          <p:cNvPr id="3" name="Content Placeholder 2">
            <a:extLst>
              <a:ext uri="{FF2B5EF4-FFF2-40B4-BE49-F238E27FC236}">
                <a16:creationId xmlns:a16="http://schemas.microsoft.com/office/drawing/2014/main" id="{D0DDCF0D-AEB8-694D-B72C-CA8A7D025C2C}"/>
              </a:ext>
            </a:extLst>
          </p:cNvPr>
          <p:cNvSpPr>
            <a:spLocks noGrp="1"/>
          </p:cNvSpPr>
          <p:nvPr>
            <p:ph idx="1"/>
          </p:nvPr>
        </p:nvSpPr>
        <p:spPr>
          <a:xfrm>
            <a:off x="0" y="1614791"/>
            <a:ext cx="11887200" cy="4938409"/>
          </a:xfrm>
        </p:spPr>
        <p:txBody>
          <a:bodyPr/>
          <a:lstStyle/>
          <a:p>
            <a:r>
              <a:rPr lang="en-US" dirty="0"/>
              <a:t>Suppose putting out natural fires, culling feral animals or destroying some individual members of overpopulated indigenous species is necessary for protection of the integrity of a certain ecosystem.</a:t>
            </a:r>
          </a:p>
          <a:p>
            <a:pPr lvl="1"/>
            <a:r>
              <a:rPr lang="en-US" dirty="0"/>
              <a:t>Will these actions be morally permissible or even required?</a:t>
            </a:r>
          </a:p>
          <a:p>
            <a:pPr lvl="1"/>
            <a:r>
              <a:rPr lang="en-US" dirty="0"/>
              <a:t>Is its morally acceptable for farmers in non-industrial countries to practice slash and burn techniques to clear areas for agriculture?</a:t>
            </a:r>
          </a:p>
          <a:p>
            <a:pPr lvl="1"/>
            <a:r>
              <a:rPr lang="en-US" dirty="0"/>
              <a:t>Consider a mining company which has performed open pit mining in some previously unspoiled area.  Does the company have a moral obligation to restore the landform and surface ecology?</a:t>
            </a:r>
          </a:p>
          <a:p>
            <a:pPr lvl="1"/>
            <a:r>
              <a:rPr lang="en-US" dirty="0"/>
              <a:t>And what is the value of a humanly restored environment compared with the originally natural environment?</a:t>
            </a:r>
          </a:p>
          <a:p>
            <a:pPr lvl="1"/>
            <a:r>
              <a:rPr lang="en-US" dirty="0"/>
              <a:t>Or is such behavior also wrong because the natural environment and/or its various contents have certain VALUES in their own right so that these values ought to be respected and protected in any case?</a:t>
            </a:r>
          </a:p>
        </p:txBody>
      </p:sp>
    </p:spTree>
    <p:extLst>
      <p:ext uri="{BB962C8B-B14F-4D97-AF65-F5344CB8AC3E}">
        <p14:creationId xmlns:p14="http://schemas.microsoft.com/office/powerpoint/2010/main" val="1569683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67BB-8646-1248-A1EA-9044A9F3D719}"/>
              </a:ext>
            </a:extLst>
          </p:cNvPr>
          <p:cNvSpPr>
            <a:spLocks noGrp="1"/>
          </p:cNvSpPr>
          <p:nvPr>
            <p:ph type="title"/>
          </p:nvPr>
        </p:nvSpPr>
        <p:spPr>
          <a:xfrm>
            <a:off x="464695" y="609601"/>
            <a:ext cx="9743607" cy="929390"/>
          </a:xfrm>
        </p:spPr>
        <p:txBody>
          <a:bodyPr>
            <a:normAutofit fontScale="90000"/>
          </a:bodyPr>
          <a:lstStyle/>
          <a:p>
            <a:r>
              <a:rPr lang="en-US" sz="3600" dirty="0"/>
              <a:t>Challenge traditional anthropocentrism</a:t>
            </a:r>
            <a:br>
              <a:rPr lang="en-US" dirty="0"/>
            </a:br>
            <a:endParaRPr lang="en-US" dirty="0"/>
          </a:p>
        </p:txBody>
      </p:sp>
      <p:sp>
        <p:nvSpPr>
          <p:cNvPr id="3" name="Content Placeholder 2">
            <a:extLst>
              <a:ext uri="{FF2B5EF4-FFF2-40B4-BE49-F238E27FC236}">
                <a16:creationId xmlns:a16="http://schemas.microsoft.com/office/drawing/2014/main" id="{A25C710A-0718-2C40-9A16-AD9A3230E5BE}"/>
              </a:ext>
            </a:extLst>
          </p:cNvPr>
          <p:cNvSpPr>
            <a:spLocks noGrp="1"/>
          </p:cNvSpPr>
          <p:nvPr>
            <p:ph idx="1"/>
          </p:nvPr>
        </p:nvSpPr>
        <p:spPr>
          <a:xfrm>
            <a:off x="749508" y="1538992"/>
            <a:ext cx="9458794" cy="4709408"/>
          </a:xfrm>
        </p:spPr>
        <p:txBody>
          <a:bodyPr/>
          <a:lstStyle/>
          <a:p>
            <a:r>
              <a:rPr lang="en-US" dirty="0"/>
              <a:t>Questioned assumed moral superiority of human beings to members of other species on earth.</a:t>
            </a:r>
          </a:p>
          <a:p>
            <a:r>
              <a:rPr lang="en-US" dirty="0"/>
              <a:t>Investigated the possibility of rational arguments for assigning intrinsic value  to the natural environment and its non-human contents.</a:t>
            </a:r>
          </a:p>
          <a:p>
            <a:r>
              <a:rPr lang="en-US" dirty="0"/>
              <a:t>Enlightened/Prudential anthropocentrism</a:t>
            </a:r>
          </a:p>
          <a:p>
            <a:pPr lvl="1"/>
            <a:r>
              <a:rPr lang="en-US" dirty="0"/>
              <a:t>No need to develop new  theories</a:t>
            </a:r>
          </a:p>
          <a:p>
            <a:pPr lvl="1"/>
            <a:r>
              <a:rPr lang="en-US" dirty="0"/>
              <a:t>moral duties we have towards environment are derived  from our direct duties to its human inhabitants.</a:t>
            </a:r>
          </a:p>
          <a:p>
            <a:pPr lvl="1"/>
            <a:r>
              <a:rPr lang="en-US" dirty="0"/>
              <a:t>Practical purpose, in terms of policy-making</a:t>
            </a:r>
          </a:p>
          <a:p>
            <a:endParaRPr lang="en-US" dirty="0"/>
          </a:p>
          <a:p>
            <a:endParaRPr lang="en-US" dirty="0"/>
          </a:p>
          <a:p>
            <a:endParaRPr lang="en-US" dirty="0"/>
          </a:p>
        </p:txBody>
      </p:sp>
    </p:spTree>
    <p:extLst>
      <p:ext uri="{BB962C8B-B14F-4D97-AF65-F5344CB8AC3E}">
        <p14:creationId xmlns:p14="http://schemas.microsoft.com/office/powerpoint/2010/main" val="196758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6D5C-5817-E14E-9963-4565572E790F}"/>
              </a:ext>
            </a:extLst>
          </p:cNvPr>
          <p:cNvSpPr>
            <a:spLocks noGrp="1"/>
          </p:cNvSpPr>
          <p:nvPr>
            <p:ph type="title"/>
          </p:nvPr>
        </p:nvSpPr>
        <p:spPr>
          <a:xfrm>
            <a:off x="318654" y="110836"/>
            <a:ext cx="9933709" cy="1191491"/>
          </a:xfrm>
        </p:spPr>
        <p:txBody>
          <a:bodyPr/>
          <a:lstStyle/>
          <a:p>
            <a:r>
              <a:rPr lang="en-US" sz="4000" dirty="0"/>
              <a:t>Environmental Ethics and Viewpoints</a:t>
            </a:r>
          </a:p>
        </p:txBody>
      </p:sp>
      <p:sp>
        <p:nvSpPr>
          <p:cNvPr id="3" name="Content Placeholder 2">
            <a:extLst>
              <a:ext uri="{FF2B5EF4-FFF2-40B4-BE49-F238E27FC236}">
                <a16:creationId xmlns:a16="http://schemas.microsoft.com/office/drawing/2014/main" id="{BBB667E1-7988-D244-9C84-534D4658F659}"/>
              </a:ext>
            </a:extLst>
          </p:cNvPr>
          <p:cNvSpPr>
            <a:spLocks noGrp="1"/>
          </p:cNvSpPr>
          <p:nvPr>
            <p:ph idx="1"/>
          </p:nvPr>
        </p:nvSpPr>
        <p:spPr>
          <a:xfrm>
            <a:off x="318654" y="1110491"/>
            <a:ext cx="10131631" cy="5159679"/>
          </a:xfrm>
        </p:spPr>
        <p:txBody>
          <a:bodyPr>
            <a:noAutofit/>
          </a:bodyPr>
          <a:lstStyle/>
          <a:p>
            <a:r>
              <a:rPr lang="en-US" sz="2800" dirty="0"/>
              <a:t>Anthropocentrism</a:t>
            </a:r>
          </a:p>
          <a:p>
            <a:r>
              <a:rPr lang="en-US" sz="2800" dirty="0"/>
              <a:t>Biocentrism</a:t>
            </a:r>
          </a:p>
          <a:p>
            <a:r>
              <a:rPr lang="en-US" sz="2800" dirty="0" err="1"/>
              <a:t>Ecocentrism</a:t>
            </a:r>
            <a:r>
              <a:rPr lang="en-US" sz="2800" dirty="0"/>
              <a:t> </a:t>
            </a:r>
          </a:p>
          <a:p>
            <a:r>
              <a:rPr lang="en-US" sz="2800" dirty="0"/>
              <a:t>Deep Ecology and the Gaia Principle/Hypothesis</a:t>
            </a:r>
          </a:p>
          <a:p>
            <a:pPr marL="0" indent="0">
              <a:buNone/>
            </a:pPr>
            <a:endParaRPr lang="en-US" sz="2800" dirty="0"/>
          </a:p>
          <a:p>
            <a:r>
              <a:rPr lang="en-US" sz="2800" dirty="0"/>
              <a:t>Intrinsic Value</a:t>
            </a:r>
          </a:p>
          <a:p>
            <a:r>
              <a:rPr lang="en-US" sz="2800" dirty="0"/>
              <a:t>Stewardship</a:t>
            </a:r>
          </a:p>
          <a:p>
            <a:r>
              <a:rPr lang="en-US" sz="2800" dirty="0"/>
              <a:t>Holism and Individualism</a:t>
            </a:r>
          </a:p>
          <a:p>
            <a:r>
              <a:rPr lang="en-US" sz="2800" dirty="0"/>
              <a:t>Dualism</a:t>
            </a:r>
          </a:p>
          <a:p>
            <a:pPr marL="0" indent="0">
              <a:buNone/>
            </a:pPr>
            <a:endParaRPr lang="en-US" sz="2800" dirty="0"/>
          </a:p>
        </p:txBody>
      </p:sp>
    </p:spTree>
    <p:extLst>
      <p:ext uri="{BB962C8B-B14F-4D97-AF65-F5344CB8AC3E}">
        <p14:creationId xmlns:p14="http://schemas.microsoft.com/office/powerpoint/2010/main" val="1104833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CCE2-818D-2646-8596-B494EC8BF8AC}"/>
              </a:ext>
            </a:extLst>
          </p:cNvPr>
          <p:cNvSpPr>
            <a:spLocks noGrp="1"/>
          </p:cNvSpPr>
          <p:nvPr>
            <p:ph type="title"/>
          </p:nvPr>
        </p:nvSpPr>
        <p:spPr>
          <a:xfrm>
            <a:off x="760411" y="109338"/>
            <a:ext cx="9404723" cy="1000525"/>
          </a:xfrm>
        </p:spPr>
        <p:txBody>
          <a:bodyPr/>
          <a:lstStyle/>
          <a:p>
            <a:r>
              <a:rPr lang="en-US" dirty="0"/>
              <a:t> Ethical Theories </a:t>
            </a:r>
          </a:p>
        </p:txBody>
      </p:sp>
      <p:sp>
        <p:nvSpPr>
          <p:cNvPr id="3" name="Content Placeholder 2">
            <a:extLst>
              <a:ext uri="{FF2B5EF4-FFF2-40B4-BE49-F238E27FC236}">
                <a16:creationId xmlns:a16="http://schemas.microsoft.com/office/drawing/2014/main" id="{FC8F1586-96BC-7B4E-8E28-B23EDCCC3F65}"/>
              </a:ext>
            </a:extLst>
          </p:cNvPr>
          <p:cNvSpPr>
            <a:spLocks noGrp="1"/>
          </p:cNvSpPr>
          <p:nvPr>
            <p:ph idx="1"/>
          </p:nvPr>
        </p:nvSpPr>
        <p:spPr>
          <a:xfrm>
            <a:off x="760412" y="1240972"/>
            <a:ext cx="9289442" cy="5007428"/>
          </a:xfrm>
        </p:spPr>
        <p:txBody>
          <a:bodyPr>
            <a:normAutofit/>
          </a:bodyPr>
          <a:lstStyle/>
          <a:p>
            <a:r>
              <a:rPr lang="en-US" sz="2400" dirty="0"/>
              <a:t>Two basic moral questions:</a:t>
            </a:r>
          </a:p>
          <a:p>
            <a:pPr marL="914400" lvl="1" indent="-457200">
              <a:buFont typeface="+mj-lt"/>
              <a:buAutoNum type="arabicPeriod"/>
            </a:pPr>
            <a:r>
              <a:rPr lang="en-US" sz="2200" dirty="0"/>
              <a:t>What kinds of things are intrinsically valuable, good, or bad?</a:t>
            </a:r>
          </a:p>
          <a:p>
            <a:pPr marL="914400" lvl="1" indent="-457200">
              <a:buFont typeface="+mj-lt"/>
              <a:buAutoNum type="arabicPeriod"/>
            </a:pPr>
            <a:r>
              <a:rPr lang="en-US" sz="2200" dirty="0"/>
              <a:t>What makes an action right or wrong?</a:t>
            </a:r>
          </a:p>
          <a:p>
            <a:pPr marL="514350" indent="-457200"/>
            <a:endParaRPr lang="en-US" sz="2400" dirty="0"/>
          </a:p>
          <a:p>
            <a:pPr marL="514350" indent="-457200"/>
            <a:r>
              <a:rPr lang="en-US" sz="2400" dirty="0"/>
              <a:t>Three theories to answer:</a:t>
            </a:r>
          </a:p>
          <a:p>
            <a:pPr marL="914400" lvl="1" indent="-457200">
              <a:buFont typeface="+mj-lt"/>
              <a:buAutoNum type="arabicPeriod"/>
            </a:pPr>
            <a:r>
              <a:rPr lang="en-US" sz="2200" dirty="0"/>
              <a:t>Consequentialist </a:t>
            </a:r>
          </a:p>
          <a:p>
            <a:pPr marL="914400" lvl="1" indent="-457200">
              <a:buFont typeface="+mj-lt"/>
              <a:buAutoNum type="arabicPeriod"/>
            </a:pPr>
            <a:r>
              <a:rPr lang="en-US" sz="2200" dirty="0"/>
              <a:t>Deontological</a:t>
            </a:r>
          </a:p>
          <a:p>
            <a:pPr marL="914400" lvl="1" indent="-457200">
              <a:buFont typeface="+mj-lt"/>
              <a:buAutoNum type="arabicPeriod"/>
            </a:pPr>
            <a:r>
              <a:rPr lang="en-US" sz="2200" dirty="0"/>
              <a:t>Virtue Ethics</a:t>
            </a:r>
          </a:p>
        </p:txBody>
      </p:sp>
    </p:spTree>
    <p:extLst>
      <p:ext uri="{BB962C8B-B14F-4D97-AF65-F5344CB8AC3E}">
        <p14:creationId xmlns:p14="http://schemas.microsoft.com/office/powerpoint/2010/main" val="1276569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4EFA-6C19-0B48-8F73-93A98C7BAFFF}"/>
              </a:ext>
            </a:extLst>
          </p:cNvPr>
          <p:cNvSpPr>
            <a:spLocks noGrp="1"/>
          </p:cNvSpPr>
          <p:nvPr>
            <p:ph type="title"/>
          </p:nvPr>
        </p:nvSpPr>
        <p:spPr>
          <a:xfrm>
            <a:off x="271357" y="227865"/>
            <a:ext cx="9404723" cy="1091269"/>
          </a:xfrm>
        </p:spPr>
        <p:txBody>
          <a:bodyPr/>
          <a:lstStyle/>
          <a:p>
            <a:r>
              <a:rPr lang="en-US" dirty="0"/>
              <a:t>Consequentialist</a:t>
            </a:r>
          </a:p>
        </p:txBody>
      </p:sp>
      <p:sp>
        <p:nvSpPr>
          <p:cNvPr id="3" name="Content Placeholder 2">
            <a:extLst>
              <a:ext uri="{FF2B5EF4-FFF2-40B4-BE49-F238E27FC236}">
                <a16:creationId xmlns:a16="http://schemas.microsoft.com/office/drawing/2014/main" id="{74E06818-7412-A643-A79D-3952D6CD8FD5}"/>
              </a:ext>
            </a:extLst>
          </p:cNvPr>
          <p:cNvSpPr>
            <a:spLocks noGrp="1"/>
          </p:cNvSpPr>
          <p:nvPr>
            <p:ph idx="1"/>
          </p:nvPr>
        </p:nvSpPr>
        <p:spPr>
          <a:xfrm>
            <a:off x="271356" y="1154243"/>
            <a:ext cx="10161797" cy="5468910"/>
          </a:xfrm>
        </p:spPr>
        <p:txBody>
          <a:bodyPr/>
          <a:lstStyle/>
          <a:p>
            <a:r>
              <a:rPr lang="en-US" dirty="0"/>
              <a:t>Intrinsic value/disvalue/ or goodness/badness to be more fundamental moral notions than rightness/wrongness, and maintain that whether an action is right/wrong is determined by whether its consequences are good/bad.</a:t>
            </a:r>
          </a:p>
          <a:p>
            <a:r>
              <a:rPr lang="en-US" dirty="0"/>
              <a:t>Utilitarian, Jeremy Bentham</a:t>
            </a:r>
          </a:p>
          <a:p>
            <a:r>
              <a:rPr lang="en-US" dirty="0"/>
              <a:t>Animal liberation movement, Peter Singer</a:t>
            </a:r>
          </a:p>
          <a:p>
            <a:endParaRPr lang="en-US" dirty="0"/>
          </a:p>
        </p:txBody>
      </p:sp>
      <p:pic>
        <p:nvPicPr>
          <p:cNvPr id="4" name="PHILOSOPHY -  Ethics: Consequentialism [HD]">
            <a:hlinkClick r:id="" action="ppaction://media"/>
            <a:extLst>
              <a:ext uri="{FF2B5EF4-FFF2-40B4-BE49-F238E27FC236}">
                <a16:creationId xmlns:a16="http://schemas.microsoft.com/office/drawing/2014/main" id="{220E66A9-8D6F-A446-8C73-4C66932C55CB}"/>
              </a:ext>
            </a:extLst>
          </p:cNvPr>
          <p:cNvPicPr>
            <a:picLocks noRot="1" noChangeAspect="1"/>
          </p:cNvPicPr>
          <p:nvPr>
            <a:videoFile r:link="rId1"/>
          </p:nvPr>
        </p:nvPicPr>
        <p:blipFill>
          <a:blip r:embed="rId3"/>
          <a:stretch>
            <a:fillRect/>
          </a:stretch>
        </p:blipFill>
        <p:spPr>
          <a:xfrm>
            <a:off x="3437743" y="3201135"/>
            <a:ext cx="6096000" cy="3429000"/>
          </a:xfrm>
          <a:prstGeom prst="rect">
            <a:avLst/>
          </a:prstGeom>
        </p:spPr>
      </p:pic>
    </p:spTree>
    <p:extLst>
      <p:ext uri="{BB962C8B-B14F-4D97-AF65-F5344CB8AC3E}">
        <p14:creationId xmlns:p14="http://schemas.microsoft.com/office/powerpoint/2010/main" val="27595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4391-B3EA-0640-998B-9972724722B6}"/>
              </a:ext>
            </a:extLst>
          </p:cNvPr>
          <p:cNvSpPr>
            <a:spLocks noGrp="1"/>
          </p:cNvSpPr>
          <p:nvPr>
            <p:ph type="title"/>
          </p:nvPr>
        </p:nvSpPr>
        <p:spPr>
          <a:xfrm>
            <a:off x="121455" y="52991"/>
            <a:ext cx="9404723" cy="1071271"/>
          </a:xfrm>
        </p:spPr>
        <p:txBody>
          <a:bodyPr/>
          <a:lstStyle/>
          <a:p>
            <a:r>
              <a:rPr lang="en-US" dirty="0"/>
              <a:t>Deontologist</a:t>
            </a:r>
          </a:p>
        </p:txBody>
      </p:sp>
      <p:sp>
        <p:nvSpPr>
          <p:cNvPr id="3" name="Content Placeholder 2">
            <a:extLst>
              <a:ext uri="{FF2B5EF4-FFF2-40B4-BE49-F238E27FC236}">
                <a16:creationId xmlns:a16="http://schemas.microsoft.com/office/drawing/2014/main" id="{B51BAE6F-98B8-3B49-8902-F9247BA0BFBD}"/>
              </a:ext>
            </a:extLst>
          </p:cNvPr>
          <p:cNvSpPr>
            <a:spLocks noGrp="1"/>
          </p:cNvSpPr>
          <p:nvPr>
            <p:ph idx="1"/>
          </p:nvPr>
        </p:nvSpPr>
        <p:spPr>
          <a:xfrm>
            <a:off x="121456" y="1450298"/>
            <a:ext cx="6159424" cy="4832951"/>
          </a:xfrm>
        </p:spPr>
        <p:txBody>
          <a:bodyPr>
            <a:normAutofit/>
          </a:bodyPr>
          <a:lstStyle/>
          <a:p>
            <a:r>
              <a:rPr lang="en-US" dirty="0"/>
              <a:t>In contrast to consequentialism</a:t>
            </a:r>
          </a:p>
          <a:p>
            <a:r>
              <a:rPr lang="en-US" dirty="0"/>
              <a:t>Maintain that whether an action is right or wrong is for the most part independent of whether its consequences  are good or bad.</a:t>
            </a:r>
          </a:p>
          <a:p>
            <a:r>
              <a:rPr lang="en-US" dirty="0"/>
              <a:t>Distinct moral rules or duties (e.g. not to kill or harm the innocent, not to lie, respect rights of others)</a:t>
            </a:r>
          </a:p>
          <a:p>
            <a:r>
              <a:rPr lang="en-US" dirty="0"/>
              <a:t>Observance/violation of which is INTRINSICALLY right/wrong regardless of consequences</a:t>
            </a:r>
          </a:p>
          <a:p>
            <a:r>
              <a:rPr lang="en-US" dirty="0"/>
              <a:t>Example: Biocentrism, Holism, Kant</a:t>
            </a:r>
          </a:p>
          <a:p>
            <a:endParaRPr lang="en-US" dirty="0"/>
          </a:p>
        </p:txBody>
      </p:sp>
      <p:pic>
        <p:nvPicPr>
          <p:cNvPr id="4" name="Ethics Defined: Deontology">
            <a:hlinkClick r:id="" action="ppaction://media"/>
            <a:extLst>
              <a:ext uri="{FF2B5EF4-FFF2-40B4-BE49-F238E27FC236}">
                <a16:creationId xmlns:a16="http://schemas.microsoft.com/office/drawing/2014/main" id="{ED95E14A-5CC5-1646-ACC5-13ACDB9CA520}"/>
              </a:ext>
            </a:extLst>
          </p:cNvPr>
          <p:cNvPicPr>
            <a:picLocks noRot="1" noChangeAspect="1"/>
          </p:cNvPicPr>
          <p:nvPr>
            <a:videoFile r:link="rId1"/>
          </p:nvPr>
        </p:nvPicPr>
        <p:blipFill>
          <a:blip r:embed="rId3"/>
          <a:stretch>
            <a:fillRect/>
          </a:stretch>
        </p:blipFill>
        <p:spPr>
          <a:xfrm>
            <a:off x="6280880" y="1832810"/>
            <a:ext cx="5675340" cy="3192379"/>
          </a:xfrm>
          <a:prstGeom prst="rect">
            <a:avLst/>
          </a:prstGeom>
        </p:spPr>
      </p:pic>
    </p:spTree>
    <p:extLst>
      <p:ext uri="{BB962C8B-B14F-4D97-AF65-F5344CB8AC3E}">
        <p14:creationId xmlns:p14="http://schemas.microsoft.com/office/powerpoint/2010/main" val="41755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 is Philosophy?: Crash Course Philosophy #1">
            <a:hlinkClick r:id="" action="ppaction://media"/>
            <a:extLst>
              <a:ext uri="{FF2B5EF4-FFF2-40B4-BE49-F238E27FC236}">
                <a16:creationId xmlns:a16="http://schemas.microsoft.com/office/drawing/2014/main" id="{0DDE48AE-EA17-BD4C-839A-6E43BF49227D}"/>
              </a:ext>
            </a:extLst>
          </p:cNvPr>
          <p:cNvPicPr>
            <a:picLocks noRot="1" noChangeAspect="1"/>
          </p:cNvPicPr>
          <p:nvPr>
            <a:videoFile r:link="rId1"/>
          </p:nvPr>
        </p:nvPicPr>
        <p:blipFill>
          <a:blip r:embed="rId3"/>
          <a:stretch>
            <a:fillRect/>
          </a:stretch>
        </p:blipFill>
        <p:spPr>
          <a:xfrm>
            <a:off x="265405" y="205274"/>
            <a:ext cx="11621795" cy="6537260"/>
          </a:xfrm>
          <a:prstGeom prst="rect">
            <a:avLst/>
          </a:prstGeom>
        </p:spPr>
      </p:pic>
    </p:spTree>
    <p:extLst>
      <p:ext uri="{BB962C8B-B14F-4D97-AF65-F5344CB8AC3E}">
        <p14:creationId xmlns:p14="http://schemas.microsoft.com/office/powerpoint/2010/main" val="10261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C267-B02D-684A-9F0E-E1937966AFA7}"/>
              </a:ext>
            </a:extLst>
          </p:cNvPr>
          <p:cNvSpPr>
            <a:spLocks noGrp="1"/>
          </p:cNvSpPr>
          <p:nvPr>
            <p:ph type="title"/>
          </p:nvPr>
        </p:nvSpPr>
        <p:spPr>
          <a:xfrm>
            <a:off x="181416" y="137924"/>
            <a:ext cx="9404723" cy="821446"/>
          </a:xfrm>
        </p:spPr>
        <p:txBody>
          <a:bodyPr/>
          <a:lstStyle/>
          <a:p>
            <a:r>
              <a:rPr lang="en-US" dirty="0"/>
              <a:t>Virtue Ethics</a:t>
            </a:r>
          </a:p>
        </p:txBody>
      </p:sp>
      <p:sp>
        <p:nvSpPr>
          <p:cNvPr id="3" name="Content Placeholder 2">
            <a:extLst>
              <a:ext uri="{FF2B5EF4-FFF2-40B4-BE49-F238E27FC236}">
                <a16:creationId xmlns:a16="http://schemas.microsoft.com/office/drawing/2014/main" id="{E5660EDD-44F8-AF49-B047-6523DBEAEAD3}"/>
              </a:ext>
            </a:extLst>
          </p:cNvPr>
          <p:cNvSpPr>
            <a:spLocks noGrp="1"/>
          </p:cNvSpPr>
          <p:nvPr>
            <p:ph idx="1"/>
          </p:nvPr>
        </p:nvSpPr>
        <p:spPr>
          <a:xfrm>
            <a:off x="181415" y="1394085"/>
            <a:ext cx="11810715" cy="4616972"/>
          </a:xfrm>
        </p:spPr>
        <p:txBody>
          <a:bodyPr>
            <a:normAutofit/>
          </a:bodyPr>
          <a:lstStyle/>
          <a:p>
            <a:r>
              <a:rPr lang="en-US" sz="2400" dirty="0"/>
              <a:t>Alternative to consequentialism and deontology</a:t>
            </a:r>
          </a:p>
          <a:p>
            <a:r>
              <a:rPr lang="en-US" sz="2400" dirty="0"/>
              <a:t>Proposes to understand morality-and assesses the ethical quality of actions-in terms of ”thick” concepts</a:t>
            </a:r>
          </a:p>
          <a:p>
            <a:pPr lvl="1"/>
            <a:r>
              <a:rPr lang="en-US" sz="2200" dirty="0"/>
              <a:t>Kindness, honesty, sincerity, and justice</a:t>
            </a:r>
          </a:p>
          <a:p>
            <a:r>
              <a:rPr lang="en-US" sz="2400" dirty="0"/>
              <a:t>Theoretical focus not good/bad, or makes action right/wrong</a:t>
            </a:r>
          </a:p>
          <a:p>
            <a:r>
              <a:rPr lang="en-US" sz="2400" dirty="0"/>
              <a:t>Emphasis on moral character</a:t>
            </a:r>
          </a:p>
          <a:p>
            <a:pPr lvl="1"/>
            <a:r>
              <a:rPr lang="en-US" sz="2200" dirty="0"/>
              <a:t>“What are the moral reasons for acting one way or another?”</a:t>
            </a:r>
          </a:p>
          <a:p>
            <a:r>
              <a:rPr lang="en-US" sz="2400" dirty="0"/>
              <a:t>Motivation and justification of actions are inseparable from character traits of the acting agent.</a:t>
            </a:r>
          </a:p>
        </p:txBody>
      </p:sp>
    </p:spTree>
    <p:extLst>
      <p:ext uri="{BB962C8B-B14F-4D97-AF65-F5344CB8AC3E}">
        <p14:creationId xmlns:p14="http://schemas.microsoft.com/office/powerpoint/2010/main" val="4158008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E4CF-169A-9E4A-88EB-21EB6C10E2CB}"/>
              </a:ext>
            </a:extLst>
          </p:cNvPr>
          <p:cNvSpPr>
            <a:spLocks noGrp="1"/>
          </p:cNvSpPr>
          <p:nvPr>
            <p:ph type="title"/>
          </p:nvPr>
        </p:nvSpPr>
        <p:spPr/>
        <p:txBody>
          <a:bodyPr/>
          <a:lstStyle/>
          <a:p>
            <a:r>
              <a:rPr lang="en-US" dirty="0"/>
              <a:t>Virtue Ethics</a:t>
            </a:r>
          </a:p>
        </p:txBody>
      </p:sp>
      <p:pic>
        <p:nvPicPr>
          <p:cNvPr id="4" name="Ethics Defined: Virtue Ethics">
            <a:hlinkClick r:id="" action="ppaction://media"/>
            <a:extLst>
              <a:ext uri="{FF2B5EF4-FFF2-40B4-BE49-F238E27FC236}">
                <a16:creationId xmlns:a16="http://schemas.microsoft.com/office/drawing/2014/main" id="{7A729066-1C78-9042-983D-1B6F21317753}"/>
              </a:ext>
            </a:extLst>
          </p:cNvPr>
          <p:cNvPicPr>
            <a:picLocks noGrp="1" noRot="1" noChangeAspect="1"/>
          </p:cNvPicPr>
          <p:nvPr>
            <p:ph idx="1"/>
            <a:videoFile r:link="rId1"/>
          </p:nvPr>
        </p:nvPicPr>
        <p:blipFill>
          <a:blip r:embed="rId3"/>
          <a:stretch>
            <a:fillRect/>
          </a:stretch>
        </p:blipFill>
        <p:spPr>
          <a:xfrm>
            <a:off x="1004047" y="1339626"/>
            <a:ext cx="9681882" cy="5445651"/>
          </a:xfrm>
          <a:prstGeom prst="rect">
            <a:avLst/>
          </a:prstGeom>
        </p:spPr>
      </p:pic>
    </p:spTree>
    <p:extLst>
      <p:ext uri="{BB962C8B-B14F-4D97-AF65-F5344CB8AC3E}">
        <p14:creationId xmlns:p14="http://schemas.microsoft.com/office/powerpoint/2010/main" val="38295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2364-8420-D442-99C5-111B50556E2D}"/>
              </a:ext>
            </a:extLst>
          </p:cNvPr>
          <p:cNvSpPr>
            <a:spLocks noGrp="1"/>
          </p:cNvSpPr>
          <p:nvPr>
            <p:ph type="title"/>
          </p:nvPr>
        </p:nvSpPr>
        <p:spPr>
          <a:xfrm>
            <a:off x="502024" y="149204"/>
            <a:ext cx="8956769" cy="1250577"/>
          </a:xfrm>
        </p:spPr>
        <p:txBody>
          <a:bodyPr>
            <a:normAutofit fontScale="90000"/>
          </a:bodyPr>
          <a:lstStyle/>
          <a:p>
            <a:r>
              <a:rPr lang="en-US" sz="3600" dirty="0"/>
              <a:t>The early Development of Environmental Ethics</a:t>
            </a:r>
            <a:br>
              <a:rPr lang="en-US" sz="4400" dirty="0"/>
            </a:br>
            <a:endParaRPr lang="en-US" dirty="0"/>
          </a:p>
        </p:txBody>
      </p:sp>
      <p:sp>
        <p:nvSpPr>
          <p:cNvPr id="3" name="Content Placeholder 2">
            <a:extLst>
              <a:ext uri="{FF2B5EF4-FFF2-40B4-BE49-F238E27FC236}">
                <a16:creationId xmlns:a16="http://schemas.microsoft.com/office/drawing/2014/main" id="{89D83D72-4E2A-C54B-8852-B6C192BFFF17}"/>
              </a:ext>
            </a:extLst>
          </p:cNvPr>
          <p:cNvSpPr>
            <a:spLocks noGrp="1"/>
          </p:cNvSpPr>
          <p:nvPr>
            <p:ph idx="1"/>
          </p:nvPr>
        </p:nvSpPr>
        <p:spPr>
          <a:xfrm>
            <a:off x="699248" y="3007660"/>
            <a:ext cx="9547829" cy="1671918"/>
          </a:xfrm>
        </p:spPr>
        <p:txBody>
          <a:bodyPr>
            <a:normAutofit/>
          </a:bodyPr>
          <a:lstStyle/>
          <a:p>
            <a:pPr lvl="1" algn="ctr"/>
            <a:r>
              <a:rPr lang="en-US" sz="2800" dirty="0"/>
              <a:t>See handout</a:t>
            </a:r>
          </a:p>
          <a:p>
            <a:pPr marL="457200" lvl="1" indent="0">
              <a:buNone/>
            </a:pPr>
            <a:endParaRPr lang="en-US" sz="2000" dirty="0"/>
          </a:p>
        </p:txBody>
      </p:sp>
    </p:spTree>
    <p:extLst>
      <p:ext uri="{BB962C8B-B14F-4D97-AF65-F5344CB8AC3E}">
        <p14:creationId xmlns:p14="http://schemas.microsoft.com/office/powerpoint/2010/main" val="3383386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5FEE-D16B-1341-8D7C-FA26485C18FD}"/>
              </a:ext>
            </a:extLst>
          </p:cNvPr>
          <p:cNvSpPr>
            <a:spLocks noGrp="1"/>
          </p:cNvSpPr>
          <p:nvPr>
            <p:ph type="title"/>
          </p:nvPr>
        </p:nvSpPr>
        <p:spPr/>
        <p:txBody>
          <a:bodyPr/>
          <a:lstStyle/>
          <a:p>
            <a:r>
              <a:rPr lang="en-US" dirty="0"/>
              <a:t>The Idea of the Wilderness</a:t>
            </a:r>
          </a:p>
        </p:txBody>
      </p:sp>
      <p:sp>
        <p:nvSpPr>
          <p:cNvPr id="3" name="Content Placeholder 2">
            <a:extLst>
              <a:ext uri="{FF2B5EF4-FFF2-40B4-BE49-F238E27FC236}">
                <a16:creationId xmlns:a16="http://schemas.microsoft.com/office/drawing/2014/main" id="{75159FAB-CD1A-7F40-B9E3-2E731B792514}"/>
              </a:ext>
            </a:extLst>
          </p:cNvPr>
          <p:cNvSpPr>
            <a:spLocks noGrp="1"/>
          </p:cNvSpPr>
          <p:nvPr>
            <p:ph idx="1"/>
          </p:nvPr>
        </p:nvSpPr>
        <p:spPr>
          <a:xfrm>
            <a:off x="502023" y="1308848"/>
            <a:ext cx="11223811" cy="5096434"/>
          </a:xfrm>
        </p:spPr>
        <p:txBody>
          <a:bodyPr>
            <a:normAutofit/>
          </a:bodyPr>
          <a:lstStyle/>
          <a:p>
            <a:r>
              <a:rPr lang="en-US" dirty="0"/>
              <a:t>The most widely accepted definition is that found in Section 2c of the 1964 United States Wilderness Act:</a:t>
            </a:r>
          </a:p>
          <a:p>
            <a:pPr lvl="1"/>
            <a:r>
              <a:rPr lang="en-US" dirty="0"/>
              <a:t>'A wilderness, in contrast with those areas where man and his works dominate the landscape, is hereby recognized as an area where the earth and its community of life are untrammeled by man, where man himself is a visitor who does not remain. An area of wilderness is further defined to mean …an area of undeveloped Federal land retaining its primeval character and influence, without permanent improvements or human habitation, which is protected and managed so as to preserve its natural conditions, and which (1) generally appears to have been affected primarily by the forces of nature, with the imprint of man's work substantially unnoticeable; (2) has outstanding opportunities for solitude or a primitive and unconfined type of recreation; (3) has at least 5000 acres, or if of sufficient size as to make practicable its preservation and use in an unimpaired condition; and (4) may also contain ecological, geological, or other features of scientific, educational or scenic value’.</a:t>
            </a:r>
          </a:p>
          <a:p>
            <a:r>
              <a:rPr lang="en-US" dirty="0"/>
              <a:t>Self-Willed land</a:t>
            </a:r>
          </a:p>
          <a:p>
            <a:r>
              <a:rPr lang="en-US" dirty="0"/>
              <a:t>Not under human control</a:t>
            </a:r>
          </a:p>
          <a:p>
            <a:endParaRPr lang="en-US" dirty="0"/>
          </a:p>
          <a:p>
            <a:endParaRPr lang="en-US" dirty="0"/>
          </a:p>
        </p:txBody>
      </p:sp>
    </p:spTree>
    <p:extLst>
      <p:ext uri="{BB962C8B-B14F-4D97-AF65-F5344CB8AC3E}">
        <p14:creationId xmlns:p14="http://schemas.microsoft.com/office/powerpoint/2010/main" val="953441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4379-971A-FF43-8CDF-42DD16CC899C}"/>
              </a:ext>
            </a:extLst>
          </p:cNvPr>
          <p:cNvSpPr>
            <a:spLocks noGrp="1"/>
          </p:cNvSpPr>
          <p:nvPr>
            <p:ph type="title"/>
          </p:nvPr>
        </p:nvSpPr>
        <p:spPr>
          <a:xfrm>
            <a:off x="290945" y="152400"/>
            <a:ext cx="10175525" cy="1039091"/>
          </a:xfrm>
        </p:spPr>
        <p:txBody>
          <a:bodyPr/>
          <a:lstStyle/>
          <a:p>
            <a:r>
              <a:rPr lang="en-US" dirty="0"/>
              <a:t>Religious Views about the Environment</a:t>
            </a:r>
          </a:p>
        </p:txBody>
      </p:sp>
      <p:sp>
        <p:nvSpPr>
          <p:cNvPr id="3" name="Content Placeholder 2">
            <a:extLst>
              <a:ext uri="{FF2B5EF4-FFF2-40B4-BE49-F238E27FC236}">
                <a16:creationId xmlns:a16="http://schemas.microsoft.com/office/drawing/2014/main" id="{33E66362-56AB-DE4D-B3AB-8BFB51D6AB3D}"/>
              </a:ext>
            </a:extLst>
          </p:cNvPr>
          <p:cNvSpPr>
            <a:spLocks noGrp="1"/>
          </p:cNvSpPr>
          <p:nvPr>
            <p:ph idx="1"/>
          </p:nvPr>
        </p:nvSpPr>
        <p:spPr>
          <a:xfrm>
            <a:off x="290945" y="1191491"/>
            <a:ext cx="11499273" cy="5514109"/>
          </a:xfrm>
        </p:spPr>
        <p:txBody>
          <a:bodyPr>
            <a:normAutofit fontScale="85000" lnSpcReduction="10000"/>
          </a:bodyPr>
          <a:lstStyle/>
          <a:p>
            <a:r>
              <a:rPr lang="en-US" dirty="0">
                <a:hlinkClick r:id="rId2"/>
              </a:rPr>
              <a:t>University of Idaho: Greg Muller's "Religion and the Environment”</a:t>
            </a:r>
            <a:endParaRPr lang="en-US" dirty="0"/>
          </a:p>
          <a:p>
            <a:pPr marL="0" indent="0">
              <a:buNone/>
            </a:pPr>
            <a:endParaRPr lang="en-US" dirty="0"/>
          </a:p>
          <a:p>
            <a:pPr marL="0" indent="0">
              <a:buNone/>
            </a:pPr>
            <a:r>
              <a:rPr lang="en-US" dirty="0"/>
              <a:t>A Muslim ecologist, </a:t>
            </a:r>
            <a:r>
              <a:rPr lang="en-US" dirty="0" err="1"/>
              <a:t>Fazlun</a:t>
            </a:r>
            <a:r>
              <a:rPr lang="en-US" dirty="0"/>
              <a:t> Khalid, once said:  </a:t>
            </a:r>
          </a:p>
          <a:p>
            <a:pPr marL="0" indent="0">
              <a:buNone/>
            </a:pPr>
            <a:r>
              <a:rPr lang="en-US" dirty="0"/>
              <a:t>“Our self-indulgence has led us to compete with each other as consumers, as individuals and as countries sucking things out of the earth at an ever-increasing rate and discharging a level of waste which the earth cannot recycle, thus contributing to the rapid destruction of the habitats and lifestyles of the weakest amongst us. We are rampaging through the delicate balance of nature. Savaging other species to extinction.  Robbing future generations of their inheritance. We have become so trapped in our own self-indulgence we are not even aware of it.” (qtd. in Chapman, Petersen, and Smith-Moran, 1999)</a:t>
            </a:r>
          </a:p>
          <a:p>
            <a:pPr marL="0" indent="0">
              <a:buNone/>
            </a:pPr>
            <a:r>
              <a:rPr lang="en-US" dirty="0"/>
              <a:t>“Religious faiths and spirituality have an incredible influence on the lives of many people across the globe, and we must recognize that circumstance and its power for good, in an already damaged world. We need men and women of faith, and we need spiritual and religious leaders, to mobilize action to change our challenged future. Many have already heeded the call. We need a shared sense of inspiration, and faith, and a higher sense of goodwill for those we will never meet, but who will know us by the world we leave behind. </a:t>
            </a:r>
          </a:p>
          <a:p>
            <a:pPr marL="0" indent="0">
              <a:buNone/>
            </a:pPr>
            <a:r>
              <a:rPr lang="en-US" dirty="0"/>
              <a:t>Regardless of beliefs, faith, or cultural identity and allegiance, the degradation of the natural world is a challenge that affects all of humanity. For our survival and that of future generations, and the survival of nature in its timeless beauty and wonder, dominion must yield to balance, and harvest must yield to sow. With present and near future population and resource challenges, we need change, lest our last supper is the seed grain of our children"(Muller). </a:t>
            </a:r>
          </a:p>
          <a:p>
            <a:endParaRPr lang="en-US" dirty="0"/>
          </a:p>
        </p:txBody>
      </p:sp>
    </p:spTree>
    <p:extLst>
      <p:ext uri="{BB962C8B-B14F-4D97-AF65-F5344CB8AC3E}">
        <p14:creationId xmlns:p14="http://schemas.microsoft.com/office/powerpoint/2010/main" val="10632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30B9-4224-A044-A0CA-9D91C67F61E9}"/>
              </a:ext>
            </a:extLst>
          </p:cNvPr>
          <p:cNvSpPr>
            <a:spLocks noGrp="1"/>
          </p:cNvSpPr>
          <p:nvPr>
            <p:ph type="title"/>
          </p:nvPr>
        </p:nvSpPr>
        <p:spPr/>
        <p:txBody>
          <a:bodyPr>
            <a:normAutofit fontScale="90000"/>
          </a:bodyPr>
          <a:lstStyle/>
          <a:p>
            <a:r>
              <a:rPr lang="en-US" sz="4400" dirty="0"/>
              <a:t>Concerning matters:</a:t>
            </a:r>
            <a:br>
              <a:rPr lang="en-US" sz="4400" dirty="0"/>
            </a:br>
            <a:endParaRPr lang="en-US" dirty="0"/>
          </a:p>
        </p:txBody>
      </p:sp>
      <p:sp>
        <p:nvSpPr>
          <p:cNvPr id="3" name="Content Placeholder 2">
            <a:extLst>
              <a:ext uri="{FF2B5EF4-FFF2-40B4-BE49-F238E27FC236}">
                <a16:creationId xmlns:a16="http://schemas.microsoft.com/office/drawing/2014/main" id="{4BF72039-9976-B042-B0A2-2452A75D69D2}"/>
              </a:ext>
            </a:extLst>
          </p:cNvPr>
          <p:cNvSpPr>
            <a:spLocks noGrp="1"/>
          </p:cNvSpPr>
          <p:nvPr>
            <p:ph idx="1"/>
          </p:nvPr>
        </p:nvSpPr>
        <p:spPr/>
        <p:txBody>
          <a:bodyPr/>
          <a:lstStyle/>
          <a:p>
            <a:pPr lvl="1"/>
            <a:r>
              <a:rPr lang="en-US" sz="2600" dirty="0"/>
              <a:t>Existence</a:t>
            </a:r>
          </a:p>
          <a:p>
            <a:pPr lvl="1"/>
            <a:r>
              <a:rPr lang="en-US" sz="2400" dirty="0"/>
              <a:t>Knowledge </a:t>
            </a:r>
          </a:p>
          <a:p>
            <a:pPr lvl="1"/>
            <a:r>
              <a:rPr lang="en-US" sz="2400" dirty="0"/>
              <a:t>Values</a:t>
            </a:r>
          </a:p>
          <a:p>
            <a:pPr lvl="1"/>
            <a:r>
              <a:rPr lang="en-US" sz="2400" dirty="0"/>
              <a:t>Reason</a:t>
            </a:r>
          </a:p>
          <a:p>
            <a:pPr lvl="1"/>
            <a:r>
              <a:rPr lang="en-US" sz="2400" dirty="0"/>
              <a:t>Mind</a:t>
            </a:r>
          </a:p>
          <a:p>
            <a:pPr lvl="1"/>
            <a:r>
              <a:rPr lang="en-US" sz="2400" dirty="0"/>
              <a:t>Language</a:t>
            </a:r>
          </a:p>
          <a:p>
            <a:endParaRPr lang="en-US" dirty="0"/>
          </a:p>
        </p:txBody>
      </p:sp>
    </p:spTree>
    <p:extLst>
      <p:ext uri="{BB962C8B-B14F-4D97-AF65-F5344CB8AC3E}">
        <p14:creationId xmlns:p14="http://schemas.microsoft.com/office/powerpoint/2010/main" val="386070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E55A-674F-C141-A901-409A612CAD2C}"/>
              </a:ext>
            </a:extLst>
          </p:cNvPr>
          <p:cNvSpPr>
            <a:spLocks noGrp="1"/>
          </p:cNvSpPr>
          <p:nvPr>
            <p:ph type="title"/>
          </p:nvPr>
        </p:nvSpPr>
        <p:spPr/>
        <p:txBody>
          <a:bodyPr/>
          <a:lstStyle/>
          <a:p>
            <a:r>
              <a:rPr lang="en-US" dirty="0"/>
              <a:t>EXISTENCE</a:t>
            </a:r>
          </a:p>
        </p:txBody>
      </p:sp>
      <p:sp>
        <p:nvSpPr>
          <p:cNvPr id="3" name="Content Placeholder 2">
            <a:extLst>
              <a:ext uri="{FF2B5EF4-FFF2-40B4-BE49-F238E27FC236}">
                <a16:creationId xmlns:a16="http://schemas.microsoft.com/office/drawing/2014/main" id="{983FC628-8510-AC4B-886E-852EEF4353EC}"/>
              </a:ext>
            </a:extLst>
          </p:cNvPr>
          <p:cNvSpPr>
            <a:spLocks noGrp="1"/>
          </p:cNvSpPr>
          <p:nvPr>
            <p:ph idx="1"/>
          </p:nvPr>
        </p:nvSpPr>
        <p:spPr/>
        <p:txBody>
          <a:bodyPr>
            <a:normAutofit/>
          </a:bodyPr>
          <a:lstStyle/>
          <a:p>
            <a:r>
              <a:rPr lang="en-US" sz="3200" dirty="0"/>
              <a:t>Ability to, directly or indirectly, interact with reality or, in more specific cases, the </a:t>
            </a:r>
            <a:r>
              <a:rPr lang="en-US" sz="3200" dirty="0">
                <a:hlinkClick r:id="rId2" tooltip="Universe">
                  <a:extLst>
                    <a:ext uri="{A12FA001-AC4F-418D-AE19-62706E023703}">
                      <ahyp:hlinkClr xmlns:ahyp="http://schemas.microsoft.com/office/drawing/2018/hyperlinkcolor" val="tx"/>
                    </a:ext>
                  </a:extLst>
                </a:hlinkClick>
              </a:rPr>
              <a:t>universe</a:t>
            </a:r>
            <a:r>
              <a:rPr lang="en-US" sz="3200" dirty="0"/>
              <a:t>.</a:t>
            </a:r>
          </a:p>
        </p:txBody>
      </p:sp>
    </p:spTree>
    <p:extLst>
      <p:ext uri="{BB962C8B-B14F-4D97-AF65-F5344CB8AC3E}">
        <p14:creationId xmlns:p14="http://schemas.microsoft.com/office/powerpoint/2010/main" val="170233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2252-8EEC-2D4C-B797-5B3C9F74D06A}"/>
              </a:ext>
            </a:extLst>
          </p:cNvPr>
          <p:cNvSpPr>
            <a:spLocks noGrp="1"/>
          </p:cNvSpPr>
          <p:nvPr>
            <p:ph type="title"/>
          </p:nvPr>
        </p:nvSpPr>
        <p:spPr/>
        <p:txBody>
          <a:bodyPr/>
          <a:lstStyle/>
          <a:p>
            <a:r>
              <a:rPr lang="en-US" dirty="0"/>
              <a:t>KNOWLEDGE</a:t>
            </a:r>
          </a:p>
        </p:txBody>
      </p:sp>
      <p:sp>
        <p:nvSpPr>
          <p:cNvPr id="3" name="Content Placeholder 2">
            <a:extLst>
              <a:ext uri="{FF2B5EF4-FFF2-40B4-BE49-F238E27FC236}">
                <a16:creationId xmlns:a16="http://schemas.microsoft.com/office/drawing/2014/main" id="{C8EB91F1-EF1E-CB48-B2D0-ABA2724F105C}"/>
              </a:ext>
            </a:extLst>
          </p:cNvPr>
          <p:cNvSpPr>
            <a:spLocks noGrp="1"/>
          </p:cNvSpPr>
          <p:nvPr>
            <p:ph idx="1"/>
          </p:nvPr>
        </p:nvSpPr>
        <p:spPr>
          <a:xfrm>
            <a:off x="526474" y="1413164"/>
            <a:ext cx="9523380" cy="4835235"/>
          </a:xfrm>
        </p:spPr>
        <p:txBody>
          <a:bodyPr/>
          <a:lstStyle/>
          <a:p>
            <a:r>
              <a:rPr lang="en-US" sz="2800" dirty="0"/>
              <a:t>Is a familiarity, awareness, or understanding of someone or something, such as: </a:t>
            </a:r>
          </a:p>
          <a:p>
            <a:pPr lvl="1"/>
            <a:r>
              <a:rPr lang="en-US" sz="2600" dirty="0"/>
              <a:t>facts, </a:t>
            </a:r>
          </a:p>
          <a:p>
            <a:pPr lvl="1"/>
            <a:r>
              <a:rPr lang="en-US" sz="2600" dirty="0"/>
              <a:t>information, </a:t>
            </a:r>
          </a:p>
          <a:p>
            <a:pPr lvl="1"/>
            <a:r>
              <a:rPr lang="en-US" sz="2600" dirty="0"/>
              <a:t>descriptions, or skills, </a:t>
            </a:r>
          </a:p>
          <a:p>
            <a:pPr lvl="1"/>
            <a:r>
              <a:rPr lang="en-US" sz="2600" dirty="0"/>
              <a:t>acquired through experience or education by perceiving, discovering, or learning.</a:t>
            </a:r>
          </a:p>
          <a:p>
            <a:endParaRPr lang="en-US" sz="2800" dirty="0">
              <a:hlinkClick r:id="rId2" tooltip="Description">
                <a:extLst>
                  <a:ext uri="{A12FA001-AC4F-418D-AE19-62706E023703}">
                    <ahyp:hlinkClr xmlns:ahyp="http://schemas.microsoft.com/office/drawing/2018/hyperlinkcolor" val="tx"/>
                  </a:ext>
                </a:extLst>
              </a:hlinkClick>
            </a:endParaRPr>
          </a:p>
          <a:p>
            <a:pPr marL="0" indent="0">
              <a:buNone/>
            </a:pPr>
            <a:endParaRPr lang="en-US" dirty="0"/>
          </a:p>
        </p:txBody>
      </p:sp>
    </p:spTree>
    <p:extLst>
      <p:ext uri="{BB962C8B-B14F-4D97-AF65-F5344CB8AC3E}">
        <p14:creationId xmlns:p14="http://schemas.microsoft.com/office/powerpoint/2010/main" val="117933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3AE0-91D0-7743-A43A-E69B6D199E24}"/>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93FBF9AF-DD3A-4148-A284-17BBAD11D0BD}"/>
              </a:ext>
            </a:extLst>
          </p:cNvPr>
          <p:cNvSpPr>
            <a:spLocks noGrp="1"/>
          </p:cNvSpPr>
          <p:nvPr>
            <p:ph idx="1"/>
          </p:nvPr>
        </p:nvSpPr>
        <p:spPr/>
        <p:txBody>
          <a:bodyPr/>
          <a:lstStyle/>
          <a:p>
            <a:r>
              <a:rPr lang="en-US" sz="2800" dirty="0"/>
              <a:t>(In ethics)denotes the degree of importance of some thing or action, with the aim of determining what actions are best to do or what way is best to live (</a:t>
            </a:r>
            <a:r>
              <a:rPr lang="en-US" sz="2800" dirty="0">
                <a:hlinkClick r:id="rId2" tooltip="Normative ethics">
                  <a:extLst>
                    <a:ext uri="{A12FA001-AC4F-418D-AE19-62706E023703}">
                      <ahyp:hlinkClr xmlns:ahyp="http://schemas.microsoft.com/office/drawing/2018/hyperlinkcolor" val="tx"/>
                    </a:ext>
                  </a:extLst>
                </a:hlinkClick>
              </a:rPr>
              <a:t>normative ethics</a:t>
            </a:r>
            <a:r>
              <a:rPr lang="en-US" sz="2800" dirty="0"/>
              <a:t>), or to describe the significance of different actions.</a:t>
            </a:r>
          </a:p>
          <a:p>
            <a:endParaRPr lang="en-US" dirty="0"/>
          </a:p>
        </p:txBody>
      </p:sp>
    </p:spTree>
    <p:extLst>
      <p:ext uri="{BB962C8B-B14F-4D97-AF65-F5344CB8AC3E}">
        <p14:creationId xmlns:p14="http://schemas.microsoft.com/office/powerpoint/2010/main" val="8458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4186-D4D2-D040-836E-30AA77C52BAA}"/>
              </a:ext>
            </a:extLst>
          </p:cNvPr>
          <p:cNvSpPr>
            <a:spLocks noGrp="1"/>
          </p:cNvSpPr>
          <p:nvPr>
            <p:ph type="title"/>
          </p:nvPr>
        </p:nvSpPr>
        <p:spPr/>
        <p:txBody>
          <a:bodyPr/>
          <a:lstStyle/>
          <a:p>
            <a:r>
              <a:rPr lang="en-US" dirty="0"/>
              <a:t>REASON</a:t>
            </a:r>
          </a:p>
        </p:txBody>
      </p:sp>
      <p:sp>
        <p:nvSpPr>
          <p:cNvPr id="3" name="Content Placeholder 2">
            <a:extLst>
              <a:ext uri="{FF2B5EF4-FFF2-40B4-BE49-F238E27FC236}">
                <a16:creationId xmlns:a16="http://schemas.microsoft.com/office/drawing/2014/main" id="{50C6350F-8006-7242-9823-D963C0626226}"/>
              </a:ext>
            </a:extLst>
          </p:cNvPr>
          <p:cNvSpPr>
            <a:spLocks noGrp="1"/>
          </p:cNvSpPr>
          <p:nvPr>
            <p:ph idx="1"/>
          </p:nvPr>
        </p:nvSpPr>
        <p:spPr/>
        <p:txBody>
          <a:bodyPr/>
          <a:lstStyle/>
          <a:p>
            <a:r>
              <a:rPr lang="en-US" sz="2800" dirty="0"/>
              <a:t>Capacity for:</a:t>
            </a:r>
          </a:p>
          <a:p>
            <a:pPr lvl="1"/>
            <a:r>
              <a:rPr lang="en-US" sz="2600" dirty="0">
                <a:hlinkClick r:id="rId2" tooltip="Consciousness">
                  <a:extLst>
                    <a:ext uri="{A12FA001-AC4F-418D-AE19-62706E023703}">
                      <ahyp:hlinkClr xmlns:ahyp="http://schemas.microsoft.com/office/drawing/2018/hyperlinkcolor" val="tx"/>
                    </a:ext>
                  </a:extLst>
                </a:hlinkClick>
              </a:rPr>
              <a:t>consciously</a:t>
            </a:r>
            <a:r>
              <a:rPr lang="en-US" sz="2600" dirty="0"/>
              <a:t> making sense of things, </a:t>
            </a:r>
          </a:p>
          <a:p>
            <a:pPr lvl="1"/>
            <a:r>
              <a:rPr lang="en-US" sz="2400" dirty="0"/>
              <a:t>establishing and verifying </a:t>
            </a:r>
            <a:r>
              <a:rPr lang="en-US" sz="2400" dirty="0">
                <a:hlinkClick r:id="rId3" tooltip="Fact">
                  <a:extLst>
                    <a:ext uri="{A12FA001-AC4F-418D-AE19-62706E023703}">
                      <ahyp:hlinkClr xmlns:ahyp="http://schemas.microsoft.com/office/drawing/2018/hyperlinkcolor" val="tx"/>
                    </a:ext>
                  </a:extLst>
                </a:hlinkClick>
              </a:rPr>
              <a:t>facts</a:t>
            </a:r>
            <a:r>
              <a:rPr lang="en-US" sz="2400" dirty="0"/>
              <a:t>, </a:t>
            </a:r>
          </a:p>
          <a:p>
            <a:pPr lvl="1"/>
            <a:r>
              <a:rPr lang="en-US" sz="2400" dirty="0"/>
              <a:t>applying </a:t>
            </a:r>
            <a:r>
              <a:rPr lang="en-US" sz="2400" dirty="0">
                <a:hlinkClick r:id="rId4" tooltip="Logic">
                  <a:extLst>
                    <a:ext uri="{A12FA001-AC4F-418D-AE19-62706E023703}">
                      <ahyp:hlinkClr xmlns:ahyp="http://schemas.microsoft.com/office/drawing/2018/hyperlinkcolor" val="tx"/>
                    </a:ext>
                  </a:extLst>
                </a:hlinkClick>
              </a:rPr>
              <a:t>logic</a:t>
            </a:r>
            <a:r>
              <a:rPr lang="en-US" sz="2400" dirty="0"/>
              <a:t>, and changing or justifying practices, </a:t>
            </a:r>
            <a:r>
              <a:rPr lang="en-US" sz="2400" dirty="0">
                <a:hlinkClick r:id="rId5" tooltip="Institution">
                  <a:extLst>
                    <a:ext uri="{A12FA001-AC4F-418D-AE19-62706E023703}">
                      <ahyp:hlinkClr xmlns:ahyp="http://schemas.microsoft.com/office/drawing/2018/hyperlinkcolor" val="tx"/>
                    </a:ext>
                  </a:extLst>
                </a:hlinkClick>
              </a:rPr>
              <a:t>institutions</a:t>
            </a:r>
            <a:r>
              <a:rPr lang="en-US" sz="2400" dirty="0"/>
              <a:t>, </a:t>
            </a:r>
          </a:p>
          <a:p>
            <a:pPr lvl="1"/>
            <a:r>
              <a:rPr lang="en-US" sz="2400" dirty="0"/>
              <a:t>and </a:t>
            </a:r>
            <a:r>
              <a:rPr lang="en-US" sz="2400" dirty="0">
                <a:hlinkClick r:id="rId6" tooltip="Belief">
                  <a:extLst>
                    <a:ext uri="{A12FA001-AC4F-418D-AE19-62706E023703}">
                      <ahyp:hlinkClr xmlns:ahyp="http://schemas.microsoft.com/office/drawing/2018/hyperlinkcolor" val="tx"/>
                    </a:ext>
                  </a:extLst>
                </a:hlinkClick>
              </a:rPr>
              <a:t>beliefs</a:t>
            </a:r>
            <a:r>
              <a:rPr lang="en-US" sz="2400" dirty="0"/>
              <a:t> based on new or existing </a:t>
            </a:r>
            <a:r>
              <a:rPr lang="en-US" sz="2400" dirty="0">
                <a:hlinkClick r:id="rId7" tooltip="Information">
                  <a:extLst>
                    <a:ext uri="{A12FA001-AC4F-418D-AE19-62706E023703}">
                      <ahyp:hlinkClr xmlns:ahyp="http://schemas.microsoft.com/office/drawing/2018/hyperlinkcolor" val="tx"/>
                    </a:ext>
                  </a:extLst>
                </a:hlinkClick>
              </a:rPr>
              <a:t>information</a:t>
            </a:r>
            <a:r>
              <a:rPr lang="en-US" sz="2400" dirty="0"/>
              <a:t>.</a:t>
            </a:r>
          </a:p>
          <a:p>
            <a:endParaRPr lang="en-US" dirty="0"/>
          </a:p>
        </p:txBody>
      </p:sp>
    </p:spTree>
    <p:extLst>
      <p:ext uri="{BB962C8B-B14F-4D97-AF65-F5344CB8AC3E}">
        <p14:creationId xmlns:p14="http://schemas.microsoft.com/office/powerpoint/2010/main" val="1877664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{EF768A81-5105-2649-B5A4-4E5366B2CD8B}tf10001062</Template>
  <TotalTime>3895</TotalTime>
  <Words>1692</Words>
  <Application>Microsoft Macintosh PowerPoint</Application>
  <PresentationFormat>Widescreen</PresentationFormat>
  <Paragraphs>245</Paragraphs>
  <Slides>44</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Century Gothic</vt:lpstr>
      <vt:lpstr>Wingdings 3</vt:lpstr>
      <vt:lpstr>Ion</vt:lpstr>
      <vt:lpstr>Overview of Philosophy</vt:lpstr>
      <vt:lpstr>Outline:</vt:lpstr>
      <vt:lpstr>1. Overview</vt:lpstr>
      <vt:lpstr>PowerPoint Presentation</vt:lpstr>
      <vt:lpstr>Concerning matters: </vt:lpstr>
      <vt:lpstr>EXISTENCE</vt:lpstr>
      <vt:lpstr>KNOWLEDGE</vt:lpstr>
      <vt:lpstr>VALUES</vt:lpstr>
      <vt:lpstr>REASON</vt:lpstr>
      <vt:lpstr>MIND</vt:lpstr>
      <vt:lpstr>LANGUAGE</vt:lpstr>
      <vt:lpstr>2. Philosophical methods</vt:lpstr>
      <vt:lpstr>2. Philosophical Methods</vt:lpstr>
      <vt:lpstr>3. Classical philosophical questions include:</vt:lpstr>
      <vt:lpstr>4. Major sub-fields of philosophy:</vt:lpstr>
      <vt:lpstr>5. Traditional/Classical Antiquity (Greco-Roman)division of philosophical inquiry: </vt:lpstr>
      <vt:lpstr>6. Historical Overview</vt:lpstr>
      <vt:lpstr>Western</vt:lpstr>
      <vt:lpstr>Middle Eastern</vt:lpstr>
      <vt:lpstr>Indian</vt:lpstr>
      <vt:lpstr>Buddhist</vt:lpstr>
      <vt:lpstr>East Asian</vt:lpstr>
      <vt:lpstr>African</vt:lpstr>
      <vt:lpstr>Indigenous Americas</vt:lpstr>
      <vt:lpstr>Feminism</vt:lpstr>
      <vt:lpstr>Introduction to Environmental Ethics</vt:lpstr>
      <vt:lpstr>Outline</vt:lpstr>
      <vt:lpstr>What is Ethics?</vt:lpstr>
      <vt:lpstr>Why study ethics?</vt:lpstr>
      <vt:lpstr>Difference between Ethics and Morals</vt:lpstr>
      <vt:lpstr>Critical Thinking and Ethics</vt:lpstr>
      <vt:lpstr>Overview of Environmental Ethics </vt:lpstr>
      <vt:lpstr>Brief History of Why?</vt:lpstr>
      <vt:lpstr>Challenge of Environmental Ethics</vt:lpstr>
      <vt:lpstr>Challenge traditional anthropocentrism </vt:lpstr>
      <vt:lpstr>Environmental Ethics and Viewpoints</vt:lpstr>
      <vt:lpstr> Ethical Theories </vt:lpstr>
      <vt:lpstr>Consequentialist</vt:lpstr>
      <vt:lpstr>Deontologist</vt:lpstr>
      <vt:lpstr>Virtue Ethics</vt:lpstr>
      <vt:lpstr>Virtue Ethics</vt:lpstr>
      <vt:lpstr>The early Development of Environmental Ethics </vt:lpstr>
      <vt:lpstr>The Idea of the Wilderness</vt:lpstr>
      <vt:lpstr>Religious Views about the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Philosphy</dc:title>
  <dc:creator>Best, Jodi L</dc:creator>
  <cp:lastModifiedBy>Best, Jodi L</cp:lastModifiedBy>
  <cp:revision>171</cp:revision>
  <cp:lastPrinted>2018-12-03T00:27:19Z</cp:lastPrinted>
  <dcterms:created xsi:type="dcterms:W3CDTF">2018-12-01T15:04:20Z</dcterms:created>
  <dcterms:modified xsi:type="dcterms:W3CDTF">2018-12-04T19:18:58Z</dcterms:modified>
</cp:coreProperties>
</file>