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7" r:id="rId30"/>
    <p:sldId id="286"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EB1DC-7ABF-490C-AE00-1DB939270402}" type="datetimeFigureOut">
              <a:rPr lang="en-US" smtClean="0"/>
              <a:pPr/>
              <a:t>9/22/13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2D9D8-B21C-410C-BB1D-C35C8776DD93}" type="slidenum">
              <a:rPr lang="en-US" smtClean="0"/>
              <a:pPr/>
              <a:t>‹#›</a:t>
            </a:fld>
            <a:endParaRPr lang="en-US"/>
          </a:p>
        </p:txBody>
      </p:sp>
    </p:spTree>
    <p:extLst>
      <p:ext uri="{BB962C8B-B14F-4D97-AF65-F5344CB8AC3E}">
        <p14:creationId xmlns:p14="http://schemas.microsoft.com/office/powerpoint/2010/main" val="304184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9F6C1AE-CC5D-4CD0-B9E8-02D4874315E9}" type="datetime1">
              <a:rPr lang="en-US" smtClean="0"/>
              <a:pPr/>
              <a:t>9/22/13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89F707B-6664-435C-971B-FCC77932B5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1427E-32D8-4B61-A8EF-6B5A2921ADF6}" type="datetime1">
              <a:rPr lang="en-US" smtClean="0"/>
              <a:pPr/>
              <a:t>9/22/13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589F707B-6664-435C-971B-FCC77932B5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653E26-F9EB-4B45-890D-E8054521A1AC}" type="datetime1">
              <a:rPr lang="en-US" smtClean="0"/>
              <a:pPr/>
              <a:t>9/22/13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589F707B-6664-435C-971B-FCC77932B5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732975B-AB83-4381-A90A-440E1A3CE830}" type="datetime1">
              <a:rPr lang="en-US" smtClean="0"/>
              <a:pPr/>
              <a:t>9/22/13</a:t>
            </a:fld>
            <a:endParaRPr lang="en-US"/>
          </a:p>
        </p:txBody>
      </p:sp>
      <p:sp>
        <p:nvSpPr>
          <p:cNvPr id="9" name="Slide Number Placeholder 8"/>
          <p:cNvSpPr>
            <a:spLocks noGrp="1"/>
          </p:cNvSpPr>
          <p:nvPr>
            <p:ph type="sldNum" sz="quarter" idx="15"/>
          </p:nvPr>
        </p:nvSpPr>
        <p:spPr/>
        <p:txBody>
          <a:bodyPr rtlCol="0"/>
          <a:lstStyle/>
          <a:p>
            <a:fld id="{589F707B-6664-435C-971B-FCC77932B565}"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1938B0B-8B7C-477F-B90A-DA16961F17A0}" type="datetime1">
              <a:rPr lang="en-US" smtClean="0"/>
              <a:pPr/>
              <a:t>9/22/13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89F707B-6664-435C-971B-FCC77932B56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747655-4E1E-44FF-93E1-CE19DAD47E4D}" type="datetime1">
              <a:rPr lang="en-US" smtClean="0"/>
              <a:pPr/>
              <a:t>9/22/13</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589F707B-6664-435C-971B-FCC77932B56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99A91B-AE4E-457D-903B-4C7E62A09F75}" type="datetime1">
              <a:rPr lang="en-US" smtClean="0"/>
              <a:pPr/>
              <a:t>9/22/13</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589F707B-6664-435C-971B-FCC77932B56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AD9C366-EE91-4199-BB3F-1358721ECDD2}" type="datetime1">
              <a:rPr lang="en-US" smtClean="0"/>
              <a:pPr/>
              <a:t>9/22/13</a:t>
            </a:fld>
            <a:endParaRPr lang="en-US"/>
          </a:p>
        </p:txBody>
      </p:sp>
      <p:sp>
        <p:nvSpPr>
          <p:cNvPr id="7" name="Slide Number Placeholder 6"/>
          <p:cNvSpPr>
            <a:spLocks noGrp="1"/>
          </p:cNvSpPr>
          <p:nvPr>
            <p:ph type="sldNum" sz="quarter" idx="11"/>
          </p:nvPr>
        </p:nvSpPr>
        <p:spPr/>
        <p:txBody>
          <a:bodyPr rtlCol="0"/>
          <a:lstStyle/>
          <a:p>
            <a:fld id="{589F707B-6664-435C-971B-FCC77932B565}"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DBD06-CEAF-4EE8-9E60-D03EA4A46711}" type="datetime1">
              <a:rPr lang="en-US" smtClean="0"/>
              <a:pPr/>
              <a:t>9/22/13</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589F707B-6664-435C-971B-FCC77932B5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DAB3CA2-A026-4183-AC65-BDB50D674C6A}" type="datetime1">
              <a:rPr lang="en-US" smtClean="0"/>
              <a:pPr/>
              <a:t>9/22/13</a:t>
            </a:fld>
            <a:endParaRPr lang="en-US"/>
          </a:p>
        </p:txBody>
      </p:sp>
      <p:sp>
        <p:nvSpPr>
          <p:cNvPr id="22" name="Slide Number Placeholder 21"/>
          <p:cNvSpPr>
            <a:spLocks noGrp="1"/>
          </p:cNvSpPr>
          <p:nvPr>
            <p:ph type="sldNum" sz="quarter" idx="15"/>
          </p:nvPr>
        </p:nvSpPr>
        <p:spPr/>
        <p:txBody>
          <a:bodyPr rtlCol="0"/>
          <a:lstStyle/>
          <a:p>
            <a:fld id="{589F707B-6664-435C-971B-FCC77932B565}"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F05A00A-42CC-4B0E-BA74-6B83A047F522}" type="datetime1">
              <a:rPr lang="en-US" smtClean="0"/>
              <a:pPr/>
              <a:t>9/22/13</a:t>
            </a:fld>
            <a:endParaRPr lang="en-US"/>
          </a:p>
        </p:txBody>
      </p:sp>
      <p:sp>
        <p:nvSpPr>
          <p:cNvPr id="18" name="Slide Number Placeholder 17"/>
          <p:cNvSpPr>
            <a:spLocks noGrp="1"/>
          </p:cNvSpPr>
          <p:nvPr>
            <p:ph type="sldNum" sz="quarter" idx="11"/>
          </p:nvPr>
        </p:nvSpPr>
        <p:spPr/>
        <p:txBody>
          <a:bodyPr rtlCol="0"/>
          <a:lstStyle/>
          <a:p>
            <a:fld id="{589F707B-6664-435C-971B-FCC77932B565}"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3498E14-F9AC-430D-8D02-161116FBDA6B}" type="datetime1">
              <a:rPr lang="en-US" smtClean="0"/>
              <a:pPr/>
              <a:t>9/22/13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89F707B-6664-435C-971B-FCC77932B5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arthrites.org/turfing/uploads/buddha-green.jpg" TargetMode="Externa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mgres?imgurl=http://purayoga.com/images/OM-symbol-buddhism-zen.jpg&amp;imgrefurl=http://purayoga.com/&amp;usg=__KHdYpcySRYhmIitdx9L8wvCtVu0=&amp;h=320&amp;w=320&amp;sz=9&amp;hl=en&amp;start=2&amp;um=1&amp;itbs=1&amp;tbnid=GJlD1ORkaPTW3M:&amp;tbnh=118&amp;tbnw=118&amp;prev=/images?q=symbol+buddhism&amp;um=1&amp;hl=en&amp;tbs=isch:1" TargetMode="External"/><Relationship Id="rId4" Type="http://schemas.openxmlformats.org/officeDocument/2006/relationships/image" Target="../media/image28.jpeg"/><Relationship Id="rId5" Type="http://schemas.openxmlformats.org/officeDocument/2006/relationships/hyperlink" Target="http://www.google.com/imgres?imgurl=http://keep3.sjfc.edu/students/blg08333/e-port/msti260/VLA/islam-symbol.jpg&amp;imgrefurl=http://keep3.sjfc.edu/students/blg08333/e-port/msti260/VLA/Belief%20Systems.html&amp;usg=__jrjrYJsA8LJsGROQP0_10aeGPzY=&amp;h=131&amp;w=130&amp;sz=4&amp;hl=en&amp;start=3&amp;um=1&amp;itbs=1&amp;tbnid=LpBJHqOjP9r69M:&amp;tbnh=91&amp;tbnw=90&amp;prev=/images?q=symbol+islam&amp;um=1&amp;hl=en&amp;tbs=isch:1" TargetMode="External"/><Relationship Id="rId6" Type="http://schemas.openxmlformats.org/officeDocument/2006/relationships/image" Target="../media/image29.jpeg"/><Relationship Id="rId7" Type="http://schemas.openxmlformats.org/officeDocument/2006/relationships/hyperlink" Target="http://www.google.com/imgres?imgurl=http://i98.photobucket.com/albums/l280/kachina2012/dharma_wheel.gif&amp;imgrefurl=http://kachina2012.wordpress.com/2007/04/15/dharma-wheel-zero-gravity-and-4-moons/&amp;usg=__92ac380HJqEunXnfM53ciweQbFw=&amp;h=297&amp;w=300&amp;sz=11&amp;hl=en&amp;start=3&amp;um=1&amp;itbs=1&amp;tbnid=osgAvnXmIK_2PM:&amp;tbnh=115&amp;tbnw=116&amp;prev=/images?q=symbol+dharma+wheel+black+and+white&amp;um=1&amp;hl=en&amp;tbs=isch:1" TargetMode="External"/><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imgres?imgurl=http://www.sangam.org/articles/2004/MalaccaStrait.jpg&amp;imgrefurl=http://www.sangam.org/articles/view/?id=388&amp;usg=__0dXMjcFKUYYchxG92-739c4W1CM=&amp;h=335&amp;w=351&amp;sz=20&amp;hl=en&amp;start=1&amp;um=1&amp;itbs=1&amp;tbnid=bzn4HPXoff0eMM:&amp;tbnh=115&amp;tbnw=120&amp;prev=/images?q=strait+of+malacca&amp;um=1&amp;hl=en&amp;tbs=isch:1" TargetMode="External"/><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6019800"/>
            <a:ext cx="2234907" cy="369332"/>
          </a:xfrm>
          <a:prstGeom prst="rect">
            <a:avLst/>
          </a:prstGeom>
          <a:noFill/>
        </p:spPr>
        <p:txBody>
          <a:bodyPr wrap="none" rtlCol="0">
            <a:spAutoFit/>
          </a:bodyPr>
          <a:lstStyle/>
          <a:p>
            <a:r>
              <a:rPr lang="en-US" dirty="0" smtClean="0"/>
              <a:t>Benjamin Franklin</a:t>
            </a:r>
            <a:endParaRPr lang="en-US" dirty="0"/>
          </a:p>
        </p:txBody>
      </p:sp>
      <p:sp>
        <p:nvSpPr>
          <p:cNvPr id="5" name="Footer Placeholder 4"/>
          <p:cNvSpPr>
            <a:spLocks noGrp="1"/>
          </p:cNvSpPr>
          <p:nvPr>
            <p:ph type="ftr" sz="quarter" idx="16"/>
          </p:nvPr>
        </p:nvSpPr>
        <p:spPr/>
        <p:txBody>
          <a:bodyPr/>
          <a:lstStyle/>
          <a:p>
            <a:r>
              <a:rPr lang="en-US" smtClean="0"/>
              <a:t>E. Napp</a:t>
            </a:r>
            <a:endParaRPr lang="en-US"/>
          </a:p>
        </p:txBody>
      </p:sp>
      <p:pic>
        <p:nvPicPr>
          <p:cNvPr id="5122" name="Picture 2" descr="http://3.bp.blogspot.com/_bAIZPjDtT_Q/SS7VXyRfhaI/AAAAAAAABYs/R6g8egHq53A/s320/Benjamin+Franklin+and+lightning.jpg"/>
          <p:cNvPicPr>
            <a:picLocks noChangeAspect="1" noChangeArrowheads="1"/>
          </p:cNvPicPr>
          <p:nvPr/>
        </p:nvPicPr>
        <p:blipFill>
          <a:blip r:embed="rId2"/>
          <a:srcRect/>
          <a:stretch>
            <a:fillRect/>
          </a:stretch>
        </p:blipFill>
        <p:spPr bwMode="auto">
          <a:xfrm>
            <a:off x="5181600" y="3657600"/>
            <a:ext cx="2676525" cy="2819400"/>
          </a:xfrm>
          <a:prstGeom prst="rect">
            <a:avLst/>
          </a:prstGeom>
          <a:noFill/>
        </p:spPr>
      </p:pic>
      <p:sp>
        <p:nvSpPr>
          <p:cNvPr id="7" name="Cloud Callout 6"/>
          <p:cNvSpPr/>
          <p:nvPr/>
        </p:nvSpPr>
        <p:spPr>
          <a:xfrm>
            <a:off x="1219200" y="1524000"/>
            <a:ext cx="2895600" cy="2136648"/>
          </a:xfrm>
          <a:prstGeom prst="cloudCallout">
            <a:avLst>
              <a:gd name="adj1" fmla="val 70554"/>
              <a:gd name="adj2" fmla="val 70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“No nation was ever ruined by trade.”</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400800"/>
          </a:xfrm>
        </p:spPr>
        <p:txBody>
          <a:bodyPr>
            <a:normAutofit/>
          </a:bodyPr>
          <a:lstStyle/>
          <a:p>
            <a:r>
              <a:rPr lang="en-US" dirty="0" smtClean="0"/>
              <a:t>While the Chinese originally held a monopoly on silk-making, by the sixth century C.E., however, the knowledge and technology for producing raw silk had spread beyond China</a:t>
            </a:r>
          </a:p>
          <a:p>
            <a:r>
              <a:rPr lang="en-US" dirty="0" smtClean="0"/>
              <a:t>Eventually, Byzantines, Koreans, Japanese, Indians, and Persians learned how to produce silk</a:t>
            </a:r>
          </a:p>
          <a:p>
            <a:r>
              <a:rPr lang="en-US" dirty="0" smtClean="0"/>
              <a:t>Silk was used as currency in Central Asia</a:t>
            </a:r>
          </a:p>
          <a:p>
            <a:r>
              <a:rPr lang="en-US" dirty="0" smtClean="0"/>
              <a:t>In China and the Byzantine Empire, silk became a symbol of high status and governments passed laws restricting silk clothing to members of the elite</a:t>
            </a:r>
          </a:p>
          <a:p>
            <a:r>
              <a:rPr lang="en-US" dirty="0" smtClean="0"/>
              <a:t>Buddhist monks in China received silk robes from Tang dynasty emperors as a sign of high honor and silk was used for Christian vestments in Western Europe and in wall hangings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2532" name="Picture 4" descr="http://asianexports.us/images/products/silk-purple_w_gold.jpg"/>
          <p:cNvPicPr>
            <a:picLocks noChangeAspect="1" noChangeArrowheads="1"/>
          </p:cNvPicPr>
          <p:nvPr/>
        </p:nvPicPr>
        <p:blipFill>
          <a:blip r:embed="rId2" cstate="print"/>
          <a:srcRect/>
          <a:stretch>
            <a:fillRect/>
          </a:stretch>
        </p:blipFill>
        <p:spPr bwMode="auto">
          <a:xfrm>
            <a:off x="7391400" y="4572000"/>
            <a:ext cx="1219200" cy="91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splendor of Christian churches depended in part on silks imported from the Islamic world, silks which sometimes were even inscribed with passages in Arabic from the Quran, unbeknownst to their European buyers.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1506" name="Picture 2" descr="http://thetapestryhouse.files.wordpress.com/2008/11/the_hunt_of_the_unicorn_tapestry.jpg"/>
          <p:cNvPicPr>
            <a:picLocks noChangeAspect="1" noChangeArrowheads="1"/>
          </p:cNvPicPr>
          <p:nvPr/>
        </p:nvPicPr>
        <p:blipFill>
          <a:blip r:embed="rId2"/>
          <a:srcRect/>
          <a:stretch>
            <a:fillRect/>
          </a:stretch>
        </p:blipFill>
        <p:spPr bwMode="auto">
          <a:xfrm>
            <a:off x="3276600" y="2052604"/>
            <a:ext cx="4772025" cy="480539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The twelfth-century Persian merchant Ramisht made a personal fortune from his long-distance trading business and with his profits purchased an enormously expensive silk covering for the Kaaba, the central shrine of Islam in Mecca.</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482" name="Picture 2" descr="http://www.solcomhouse.com/images/the-kaba-02-500.jpg"/>
          <p:cNvPicPr>
            <a:picLocks noChangeAspect="1" noChangeArrowheads="1"/>
          </p:cNvPicPr>
          <p:nvPr/>
        </p:nvPicPr>
        <p:blipFill>
          <a:blip r:embed="rId2"/>
          <a:srcRect/>
          <a:stretch>
            <a:fillRect/>
          </a:stretch>
        </p:blipFill>
        <p:spPr bwMode="auto">
          <a:xfrm>
            <a:off x="1752600" y="2143125"/>
            <a:ext cx="6286500" cy="47148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More important than the economic impact of the Silk Roads was their role as a conduit of culture</a:t>
            </a:r>
          </a:p>
          <a:p>
            <a:r>
              <a:rPr lang="en-US" dirty="0" smtClean="0"/>
              <a:t>Buddhism in particular, a cultural product of Indian civilization, spread widely throughout Central and East Asia, owing much to the activities of merchants along the Silk Roads</a:t>
            </a:r>
          </a:p>
          <a:p>
            <a:pPr>
              <a:buNone/>
            </a:pPr>
            <a:r>
              <a:rPr lang="en-US" dirty="0" smtClean="0"/>
              <a:t>   -Buddhism had appealed to merchants, who preferred its universal message to that of a Brahmin-dominated Hinduism that privileged the higher castes</a:t>
            </a:r>
          </a:p>
          <a:p>
            <a:pPr>
              <a:buNone/>
            </a:pPr>
            <a:r>
              <a:rPr lang="en-US" dirty="0" smtClean="0"/>
              <a:t>   -Indian traders and Buddhist monks, sometimes supported by rulers such as Ashoka, brought the new religion to the trans-Eurasian trade routes</a:t>
            </a:r>
          </a:p>
          <a:p>
            <a:r>
              <a:rPr lang="en-US" dirty="0" smtClean="0"/>
              <a:t>But Persian Zoroastrianism largely blocked the spread of Buddhism to the west, except in the oasis cities of Central Asia, such as Merv, Samarkand, Khotan, and Dunhuang</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19458" name="Picture 2" descr="http://3.bp.blogspot.com/_Jo7lJoQhtjw/SxVui3_Ed1I/AAAAAAAAL0o/H6WMiPvTpAk/s1600/buddha+foto+fab+stream+on+flickr.jpg"/>
          <p:cNvPicPr>
            <a:picLocks noChangeAspect="1" noChangeArrowheads="1"/>
          </p:cNvPicPr>
          <p:nvPr/>
        </p:nvPicPr>
        <p:blipFill>
          <a:blip r:embed="rId2" cstate="print"/>
          <a:srcRect/>
          <a:stretch>
            <a:fillRect/>
          </a:stretch>
        </p:blipFill>
        <p:spPr bwMode="auto">
          <a:xfrm>
            <a:off x="7086600" y="1752600"/>
            <a:ext cx="1295400" cy="1295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In China, Buddhism remained a religion of foreign merchants or foreign rulers.  Only slowly did it become popular among the Chinese themselves.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8434" name="Picture 2" descr="http://www.onmarkproductions.com/assets/images/spread-of-buddhism-map-copyright-buddhanet-TN.jpg"/>
          <p:cNvPicPr>
            <a:picLocks noChangeAspect="1" noChangeArrowheads="1"/>
          </p:cNvPicPr>
          <p:nvPr/>
        </p:nvPicPr>
        <p:blipFill>
          <a:blip r:embed="rId2"/>
          <a:srcRect/>
          <a:stretch>
            <a:fillRect/>
          </a:stretch>
        </p:blipFill>
        <p:spPr bwMode="auto">
          <a:xfrm>
            <a:off x="1752600" y="1439912"/>
            <a:ext cx="6288376" cy="51609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400800"/>
          </a:xfrm>
        </p:spPr>
        <p:txBody>
          <a:bodyPr/>
          <a:lstStyle/>
          <a:p>
            <a:r>
              <a:rPr lang="en-US" dirty="0" smtClean="0"/>
              <a:t>As Buddhism spread across the Silk Roads from India to Central Asia, China, and beyond, it also changed</a:t>
            </a:r>
          </a:p>
          <a:p>
            <a:r>
              <a:rPr lang="en-US" dirty="0" smtClean="0"/>
              <a:t>Its original message had shunned the material world, but Buddhist monasteries in the rich oasis towns of the Silk Roads found themselves very much involved in secular affairs</a:t>
            </a:r>
          </a:p>
          <a:p>
            <a:pPr>
              <a:buNone/>
            </a:pPr>
            <a:r>
              <a:rPr lang="en-US" dirty="0" smtClean="0"/>
              <a:t>   -Some monasteries became wealthy by receiving gifts from merchants and rulers</a:t>
            </a:r>
          </a:p>
          <a:p>
            <a:pPr>
              <a:buNone/>
            </a:pPr>
            <a:r>
              <a:rPr lang="en-US" dirty="0" smtClean="0"/>
              <a:t>   -The begging bowls of monks became a symbol rather than a daily activity</a:t>
            </a:r>
          </a:p>
          <a:p>
            <a:r>
              <a:rPr lang="en-US" dirty="0" smtClean="0"/>
              <a:t>Doctrines changed as well</a:t>
            </a:r>
          </a:p>
          <a:p>
            <a:pPr>
              <a:buNone/>
            </a:pPr>
            <a:r>
              <a:rPr lang="en-US" dirty="0" smtClean="0"/>
              <a:t>   -The more devotional Mahayana form of Buddhism flourished on the Silk Roads rather than the more austere psychological teachings of the original Buddha</a:t>
            </a:r>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7410" name="Picture 2" descr="See full size image">
            <a:hlinkClick r:id="rId2"/>
          </p:cNvPr>
          <p:cNvPicPr>
            <a:picLocks noChangeAspect="1" noChangeArrowheads="1"/>
          </p:cNvPicPr>
          <p:nvPr/>
        </p:nvPicPr>
        <p:blipFill>
          <a:blip r:embed="rId3"/>
          <a:srcRect/>
          <a:stretch>
            <a:fillRect/>
          </a:stretch>
        </p:blipFill>
        <p:spPr bwMode="auto">
          <a:xfrm>
            <a:off x="7010400" y="4191000"/>
            <a:ext cx="1716405" cy="1295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Buddhism also picked up elements of other cultures on the Silk Roads.  In northwest India, statues of the Buddha reveal distinctly Greek influences from the invasions of Alexander the Great while many gods of diverse peoples along the Silk Roads were incorporated into Buddhist bodhisattvas.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6386" name="Picture 2" descr="http://www.dailynews.lk/2007/04/25/z_p25-Gandhara-1.jpg"/>
          <p:cNvPicPr>
            <a:picLocks noChangeAspect="1" noChangeArrowheads="1"/>
          </p:cNvPicPr>
          <p:nvPr/>
        </p:nvPicPr>
        <p:blipFill>
          <a:blip r:embed="rId2"/>
          <a:srcRect/>
          <a:stretch>
            <a:fillRect/>
          </a:stretch>
        </p:blipFill>
        <p:spPr bwMode="auto">
          <a:xfrm>
            <a:off x="5257800" y="3143250"/>
            <a:ext cx="2857500" cy="3714750"/>
          </a:xfrm>
          <a:prstGeom prst="rect">
            <a:avLst/>
          </a:prstGeom>
          <a:noFill/>
        </p:spPr>
      </p:pic>
      <p:pic>
        <p:nvPicPr>
          <p:cNvPr id="16390" name="Picture 6" descr="http://upload.wikimedia.org/wikipedia/commons/thumb/4/44/AlexanderConquestsInIndia.jpg/250px-AlexanderConquestsInIndia.jpg"/>
          <p:cNvPicPr>
            <a:picLocks noChangeAspect="1" noChangeArrowheads="1"/>
          </p:cNvPicPr>
          <p:nvPr/>
        </p:nvPicPr>
        <p:blipFill>
          <a:blip r:embed="rId3"/>
          <a:srcRect/>
          <a:stretch>
            <a:fillRect/>
          </a:stretch>
        </p:blipFill>
        <p:spPr bwMode="auto">
          <a:xfrm>
            <a:off x="1447800" y="2819399"/>
            <a:ext cx="2895600" cy="361370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400800"/>
          </a:xfrm>
        </p:spPr>
        <p:txBody>
          <a:bodyPr/>
          <a:lstStyle/>
          <a:p>
            <a:r>
              <a:rPr lang="en-US" dirty="0" smtClean="0"/>
              <a:t>Diseases traveled the trade routes of Eurasia too</a:t>
            </a:r>
          </a:p>
          <a:p>
            <a:r>
              <a:rPr lang="en-US" dirty="0" smtClean="0"/>
              <a:t>Smallpox and measles devastated populations of both the Roman Empire and Han dynasty, contributing to their political collapse</a:t>
            </a:r>
          </a:p>
          <a:p>
            <a:pPr>
              <a:buNone/>
            </a:pPr>
            <a:r>
              <a:rPr lang="en-US" dirty="0" smtClean="0"/>
              <a:t>   -Yet these diseases may have strengthened the appeal of Christianity in Europe and Buddhism in China</a:t>
            </a:r>
          </a:p>
          <a:p>
            <a:r>
              <a:rPr lang="en-US" dirty="0" smtClean="0"/>
              <a:t>Bubonic plague ravaged the coastal areas of the Mediterranean Sea between 534 and 750 CE</a:t>
            </a:r>
          </a:p>
          <a:p>
            <a:pPr>
              <a:buNone/>
            </a:pPr>
            <a:r>
              <a:rPr lang="en-US" dirty="0" smtClean="0"/>
              <a:t>   -Disease played a role in preventing Byzantium from reintegrating Italy into its version of a renewed Roman Empire</a:t>
            </a:r>
          </a:p>
          <a:p>
            <a:pPr>
              <a:buNone/>
            </a:pPr>
            <a:r>
              <a:rPr lang="en-US" dirty="0" smtClean="0"/>
              <a:t>   -Repeated recurrence of disease weakened the ability of Christendom to resist the Muslim armies pouring out of Arabia in the seventh century CE</a:t>
            </a:r>
          </a:p>
          <a:p>
            <a:pPr>
              <a:buNone/>
            </a:pPr>
            <a:endParaRPr lang="en-US" dirty="0" smtClean="0"/>
          </a:p>
          <a:p>
            <a:pPr>
              <a:buNone/>
            </a:pP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15362" name="Picture 2" descr="http://images.suite101.com/840589_com_10456_lore.jpg"/>
          <p:cNvPicPr>
            <a:picLocks noChangeAspect="1" noChangeArrowheads="1"/>
          </p:cNvPicPr>
          <p:nvPr/>
        </p:nvPicPr>
        <p:blipFill>
          <a:blip r:embed="rId2"/>
          <a:srcRect/>
          <a:stretch>
            <a:fillRect/>
          </a:stretch>
        </p:blipFill>
        <p:spPr bwMode="auto">
          <a:xfrm>
            <a:off x="7543800" y="3733800"/>
            <a:ext cx="1047750" cy="10477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most well-known dissemination of disease was associated with the Mongol Empire during the thirteenth and fourteenth centuries and the Black Death from China to Europe.   Between 1346 and 1350, about one-third of the population of Europe perished from the plague.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sp>
        <p:nvSpPr>
          <p:cNvPr id="14340" name="AutoShape 4" descr="https://qed.princeton.edu/images/a/a3/The_Spread_of_the_Black_Death_in_Europe,_1347_to_1352.jpg"/>
          <p:cNvSpPr>
            <a:spLocks noChangeAspect="1" noChangeArrowheads="1"/>
          </p:cNvSpPr>
          <p:nvPr/>
        </p:nvSpPr>
        <p:spPr bwMode="auto">
          <a:xfrm>
            <a:off x="63500" y="-136525"/>
            <a:ext cx="7610475" cy="561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ttps://qed.princeton.edu/images/a/a3/The_Spread_of_the_Black_Death_in_Europe,_1347_to_1352.jpg"/>
          <p:cNvSpPr>
            <a:spLocks noChangeAspect="1" noChangeArrowheads="1"/>
          </p:cNvSpPr>
          <p:nvPr/>
        </p:nvSpPr>
        <p:spPr bwMode="auto">
          <a:xfrm>
            <a:off x="63500" y="-136525"/>
            <a:ext cx="7610475" cy="561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4" name="Picture 8" descr="http://www.ucalgary.ca/HIST/tutor/imagemid/blackdeath.gif"/>
          <p:cNvPicPr>
            <a:picLocks noChangeAspect="1" noChangeArrowheads="1"/>
          </p:cNvPicPr>
          <p:nvPr/>
        </p:nvPicPr>
        <p:blipFill>
          <a:blip r:embed="rId2"/>
          <a:srcRect/>
          <a:stretch>
            <a:fillRect/>
          </a:stretch>
        </p:blipFill>
        <p:spPr bwMode="auto">
          <a:xfrm>
            <a:off x="4495800" y="3276601"/>
            <a:ext cx="3636124" cy="3581399"/>
          </a:xfrm>
          <a:prstGeom prst="rect">
            <a:avLst/>
          </a:prstGeom>
          <a:noFill/>
        </p:spPr>
      </p:pic>
      <p:pic>
        <p:nvPicPr>
          <p:cNvPr id="14346" name="Picture 10" descr="http://www.awesomestories.com/images/user/dc691138c9.jpg"/>
          <p:cNvPicPr>
            <a:picLocks noChangeAspect="1" noChangeArrowheads="1"/>
          </p:cNvPicPr>
          <p:nvPr/>
        </p:nvPicPr>
        <p:blipFill>
          <a:blip r:embed="rId3"/>
          <a:srcRect/>
          <a:stretch>
            <a:fillRect/>
          </a:stretch>
        </p:blipFill>
        <p:spPr bwMode="auto">
          <a:xfrm>
            <a:off x="304799" y="2584752"/>
            <a:ext cx="4057649" cy="34350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Indian Ocean Trade</a:t>
            </a:r>
            <a:endParaRPr lang="en-US" dirty="0"/>
          </a:p>
        </p:txBody>
      </p:sp>
      <p:sp>
        <p:nvSpPr>
          <p:cNvPr id="3" name="Content Placeholder 2"/>
          <p:cNvSpPr>
            <a:spLocks noGrp="1"/>
          </p:cNvSpPr>
          <p:nvPr>
            <p:ph sz="quarter" idx="1"/>
          </p:nvPr>
        </p:nvSpPr>
        <p:spPr>
          <a:xfrm>
            <a:off x="457200" y="1295400"/>
            <a:ext cx="7467600" cy="5334000"/>
          </a:xfrm>
        </p:spPr>
        <p:txBody>
          <a:bodyPr/>
          <a:lstStyle/>
          <a:p>
            <a:r>
              <a:rPr lang="en-US" dirty="0" smtClean="0"/>
              <a:t>Until the creation of a genuinely oceanic system of trade after 1500, the Indian Ocean represented the world’s largest sea-based system of communication and exchange, stretching from southern China to eastern Asia</a:t>
            </a:r>
          </a:p>
          <a:p>
            <a:r>
              <a:rPr lang="en-US" dirty="0" smtClean="0"/>
              <a:t>Transportation costs were lower on the Sea Roads than on the Silk Roads, because ships could accommodate larger and heavier cargoes than camels</a:t>
            </a:r>
          </a:p>
          <a:p>
            <a:r>
              <a:rPr lang="en-US" dirty="0" smtClean="0"/>
              <a:t>The monsoons with their alternative wind currents that blew predictably eastward during the summer months and westward during winter made sea-borne trade possible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3314" name="Picture 2" descr="http://www.learner.org/courses/worldhistory/archive-files/6000/6518f.jpg"/>
          <p:cNvPicPr>
            <a:picLocks noChangeAspect="1" noChangeArrowheads="1"/>
          </p:cNvPicPr>
          <p:nvPr/>
        </p:nvPicPr>
        <p:blipFill>
          <a:blip r:embed="rId2"/>
          <a:srcRect/>
          <a:stretch>
            <a:fillRect/>
          </a:stretch>
        </p:blipFill>
        <p:spPr bwMode="auto">
          <a:xfrm>
            <a:off x="6705600" y="0"/>
            <a:ext cx="2070100" cy="144447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Silk Roads</a:t>
            </a:r>
            <a:endParaRPr lang="en-US" dirty="0"/>
          </a:p>
        </p:txBody>
      </p:sp>
      <p:sp>
        <p:nvSpPr>
          <p:cNvPr id="3" name="Content Placeholder 2"/>
          <p:cNvSpPr>
            <a:spLocks noGrp="1"/>
          </p:cNvSpPr>
          <p:nvPr>
            <p:ph sz="quarter" idx="1"/>
          </p:nvPr>
        </p:nvSpPr>
        <p:spPr/>
        <p:txBody>
          <a:bodyPr/>
          <a:lstStyle/>
          <a:p>
            <a:r>
              <a:rPr lang="en-US" dirty="0" smtClean="0"/>
              <a:t>One of the world’s most extensive and sustained networks of exchange </a:t>
            </a:r>
          </a:p>
          <a:p>
            <a:r>
              <a:rPr lang="en-US" dirty="0" smtClean="0"/>
              <a:t>Land-based trade routes that linked pastoral and agricultural peoples as well as the large civilizations on Eurasia’s outer rim</a:t>
            </a:r>
          </a:p>
          <a:p>
            <a:r>
              <a:rPr lang="en-US" dirty="0" smtClean="0"/>
              <a:t>It was more of a “relay trade” in which goods were passed down the line, changing hands many times before reaching their final destination</a:t>
            </a:r>
          </a:p>
          <a:p>
            <a:pPr>
              <a:buNone/>
            </a:pPr>
            <a:endParaRPr lang="en-US" dirty="0" smtClean="0"/>
          </a:p>
          <a:p>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30724" name="Picture 4" descr="http://www.bxln.net/GoFordsUS/empire/han_e/silk-road-map-large.gif"/>
          <p:cNvPicPr>
            <a:picLocks noChangeAspect="1" noChangeArrowheads="1"/>
          </p:cNvPicPr>
          <p:nvPr/>
        </p:nvPicPr>
        <p:blipFill>
          <a:blip r:embed="rId2"/>
          <a:srcRect/>
          <a:stretch>
            <a:fillRect/>
          </a:stretch>
        </p:blipFill>
        <p:spPr bwMode="auto">
          <a:xfrm>
            <a:off x="5181600" y="4724400"/>
            <a:ext cx="2900736" cy="2133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Indian Ocean trade operated across an “archipelago of towns” whose merchants had more in common with one another than with the people of their own hinterland.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2290" name="Picture 2" descr="http://cf.hum.uva.nl/galle/images/maps/productroutes_700x522.jpg"/>
          <p:cNvPicPr>
            <a:picLocks noChangeAspect="1" noChangeArrowheads="1"/>
          </p:cNvPicPr>
          <p:nvPr/>
        </p:nvPicPr>
        <p:blipFill>
          <a:blip r:embed="rId2"/>
          <a:srcRect/>
          <a:stretch>
            <a:fillRect/>
          </a:stretch>
        </p:blipFill>
        <p:spPr bwMode="auto">
          <a:xfrm>
            <a:off x="1268978" y="1752600"/>
            <a:ext cx="6846322" cy="5105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Indian Ocean commerce dates back to the time of the First Civilizations</a:t>
            </a:r>
          </a:p>
          <a:p>
            <a:r>
              <a:rPr lang="en-US" dirty="0" smtClean="0"/>
              <a:t>Commerce increased in the era of the classical civilizations as mariners learned how to ride the monsoons</a:t>
            </a:r>
          </a:p>
          <a:p>
            <a:r>
              <a:rPr lang="en-US" dirty="0" smtClean="0"/>
              <a:t>But the fulcrum of this growing commerce lay in India itself.  Indian merchants were in touch with Southeast Asia by the first century CE</a:t>
            </a:r>
          </a:p>
          <a:p>
            <a:r>
              <a:rPr lang="en-US" dirty="0" smtClean="0"/>
              <a:t>In the post-classical period, the economic and political revival of China under the Tang and Song dynasties (618-1279) actively promoted trade and the rise of Islam in the seventh century CE and its subsequent spread across much of Afro-Eurasia encouraged commerce within and beyond the creation of an Arab Empire</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1266" name="Picture 2" descr="http://worldmapsonline.com/UnivHist/30299_6.gif"/>
          <p:cNvPicPr>
            <a:picLocks noChangeAspect="1" noChangeArrowheads="1"/>
          </p:cNvPicPr>
          <p:nvPr/>
        </p:nvPicPr>
        <p:blipFill>
          <a:blip r:embed="rId2"/>
          <a:srcRect/>
          <a:stretch>
            <a:fillRect/>
          </a:stretch>
        </p:blipFill>
        <p:spPr bwMode="auto">
          <a:xfrm>
            <a:off x="7239000" y="3200400"/>
            <a:ext cx="1447800" cy="1447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Oceanic commerce had a significant impact on Southeast Asia and East Africa, especially the introduction of Hindu, Buddhist, or Islamic beliefs.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0242" name="Picture 2" descr="http://asiapacificuniverse.com/pkm/mapSpiceRoutes.GIF"/>
          <p:cNvPicPr>
            <a:picLocks noChangeAspect="1" noChangeArrowheads="1"/>
          </p:cNvPicPr>
          <p:nvPr/>
        </p:nvPicPr>
        <p:blipFill>
          <a:blip r:embed="rId2"/>
          <a:srcRect/>
          <a:stretch>
            <a:fillRect/>
          </a:stretch>
        </p:blipFill>
        <p:spPr bwMode="auto">
          <a:xfrm>
            <a:off x="1752600" y="2286000"/>
            <a:ext cx="4800600" cy="3131288"/>
          </a:xfrm>
          <a:prstGeom prst="rect">
            <a:avLst/>
          </a:prstGeom>
          <a:noFill/>
        </p:spPr>
      </p:pic>
      <p:pic>
        <p:nvPicPr>
          <p:cNvPr id="10246" name="Picture 6" descr="http://t3.gstatic.com/images?q=tbn:GJlD1ORkaPTW3M:http://purayoga.com/images/OM-symbol-buddhism-zen.jpg">
            <a:hlinkClick r:id="rId3"/>
          </p:cNvPr>
          <p:cNvPicPr>
            <a:picLocks noChangeAspect="1" noChangeArrowheads="1"/>
          </p:cNvPicPr>
          <p:nvPr/>
        </p:nvPicPr>
        <p:blipFill>
          <a:blip r:embed="rId4"/>
          <a:srcRect/>
          <a:stretch>
            <a:fillRect/>
          </a:stretch>
        </p:blipFill>
        <p:spPr bwMode="auto">
          <a:xfrm>
            <a:off x="6705600" y="2971800"/>
            <a:ext cx="1123950" cy="1123950"/>
          </a:xfrm>
          <a:prstGeom prst="rect">
            <a:avLst/>
          </a:prstGeom>
          <a:noFill/>
        </p:spPr>
      </p:pic>
      <p:pic>
        <p:nvPicPr>
          <p:cNvPr id="10248" name="Picture 8" descr="http://t1.gstatic.com/images?q=tbn:LpBJHqOjP9r69M:http://keep3.sjfc.edu/students/blg08333/e-port/msti260/VLA/islam-symbol.jpg">
            <a:hlinkClick r:id="rId5"/>
          </p:cNvPr>
          <p:cNvPicPr>
            <a:picLocks noChangeAspect="1" noChangeArrowheads="1"/>
          </p:cNvPicPr>
          <p:nvPr/>
        </p:nvPicPr>
        <p:blipFill>
          <a:blip r:embed="rId6"/>
          <a:srcRect/>
          <a:stretch>
            <a:fillRect/>
          </a:stretch>
        </p:blipFill>
        <p:spPr bwMode="auto">
          <a:xfrm>
            <a:off x="533400" y="2971800"/>
            <a:ext cx="857250" cy="866776"/>
          </a:xfrm>
          <a:prstGeom prst="rect">
            <a:avLst/>
          </a:prstGeom>
          <a:noFill/>
        </p:spPr>
      </p:pic>
      <p:pic>
        <p:nvPicPr>
          <p:cNvPr id="10250" name="Picture 10" descr="http://t0.gstatic.com/images?q=tbn:osgAvnXmIK_2PM:http://i98.photobucket.com/albums/l280/kachina2012/dharma_wheel.gif">
            <a:hlinkClick r:id="rId7"/>
          </p:cNvPr>
          <p:cNvPicPr>
            <a:picLocks noChangeAspect="1" noChangeArrowheads="1"/>
          </p:cNvPicPr>
          <p:nvPr/>
        </p:nvPicPr>
        <p:blipFill>
          <a:blip r:embed="rId8"/>
          <a:srcRect/>
          <a:stretch>
            <a:fillRect/>
          </a:stretch>
        </p:blipFill>
        <p:spPr bwMode="auto">
          <a:xfrm>
            <a:off x="6705600" y="1828800"/>
            <a:ext cx="1104900" cy="10953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Malay sailors opened an all-sea route between India and China through the Straits of Malacca around 350 CE</a:t>
            </a:r>
          </a:p>
          <a:p>
            <a:r>
              <a:rPr lang="en-US" dirty="0" smtClean="0"/>
              <a:t>The Malay kingdom of Srivijaya dominated this critical choke point of Indian Ocean trade from 670 to 1025</a:t>
            </a:r>
          </a:p>
          <a:p>
            <a:pPr>
              <a:buNone/>
            </a:pPr>
            <a:r>
              <a:rPr lang="en-US" dirty="0" smtClean="0"/>
              <a:t>   -Rulers imported Indian political ideas and Buddhist religious concepts</a:t>
            </a:r>
          </a:p>
          <a:p>
            <a:r>
              <a:rPr lang="en-US" dirty="0" smtClean="0"/>
              <a:t>The Sailendra kingdom in central Java, an agriculturally rich region, mounted a massive building program between the eighth and tenth centuries featuring Hindu temples and Buddhist monuments (most famous, known as Borobudur, is the largest Buddhist monument in the world)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9222" name="Picture 6" descr="http://t0.gstatic.com/images?q=tbn:bzn4HPXoff0eMM:http://www.sangam.org/articles/2004/MalaccaStrait.jpg">
            <a:hlinkClick r:id="rId2"/>
          </p:cNvPr>
          <p:cNvPicPr>
            <a:picLocks noChangeAspect="1" noChangeArrowheads="1"/>
          </p:cNvPicPr>
          <p:nvPr/>
        </p:nvPicPr>
        <p:blipFill>
          <a:blip r:embed="rId3"/>
          <a:srcRect/>
          <a:stretch>
            <a:fillRect/>
          </a:stretch>
        </p:blipFill>
        <p:spPr bwMode="auto">
          <a:xfrm>
            <a:off x="6934200" y="2298700"/>
            <a:ext cx="1447800" cy="13874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In East Africa, a civilization known as Swahili (also a language) emerged in the eighth century CE, stretching from present-day Somalia to Mozambique</a:t>
            </a:r>
          </a:p>
          <a:p>
            <a:r>
              <a:rPr lang="en-US" dirty="0" smtClean="0"/>
              <a:t>But with rise of Islam, increased commerce on western Indian Ocean</a:t>
            </a:r>
          </a:p>
          <a:p>
            <a:r>
              <a:rPr lang="en-US" dirty="0" smtClean="0"/>
              <a:t>Between 1000 and 1500 flourished</a:t>
            </a:r>
          </a:p>
          <a:p>
            <a:pPr>
              <a:buNone/>
            </a:pPr>
            <a:r>
              <a:rPr lang="en-US" dirty="0" smtClean="0"/>
              <a:t>   -Independent city-states</a:t>
            </a:r>
          </a:p>
          <a:p>
            <a:pPr>
              <a:buNone/>
            </a:pPr>
            <a:r>
              <a:rPr lang="en-US" dirty="0" smtClean="0"/>
              <a:t>   -Exchanged goods from interior and exchanged for products from distant civilizations</a:t>
            </a:r>
          </a:p>
          <a:p>
            <a:pPr>
              <a:buNone/>
            </a:pPr>
            <a:r>
              <a:rPr lang="en-US" dirty="0" smtClean="0"/>
              <a:t>   -Language was grammatically African within Bantu family but written in Arabic script and containing a number of Arabic loan words</a:t>
            </a:r>
          </a:p>
          <a:p>
            <a:pPr>
              <a:buNone/>
            </a:pPr>
            <a:r>
              <a:rPr lang="en-US" dirty="0" smtClean="0"/>
              <a:t>   -Culture rapidly became Islamic</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8194" name="Picture 2" descr="http://www.montgomeryschoolsmd.org/schools/wjhs/depts/AP/apworld/dbq/africa/img/map2copy.gif"/>
          <p:cNvPicPr>
            <a:picLocks noChangeAspect="1" noChangeArrowheads="1"/>
          </p:cNvPicPr>
          <p:nvPr/>
        </p:nvPicPr>
        <p:blipFill>
          <a:blip r:embed="rId2"/>
          <a:srcRect/>
          <a:stretch>
            <a:fillRect/>
          </a:stretch>
        </p:blipFill>
        <p:spPr bwMode="auto">
          <a:xfrm>
            <a:off x="6629400" y="5334000"/>
            <a:ext cx="1480931" cy="152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1447800"/>
          </a:xfrm>
        </p:spPr>
        <p:txBody>
          <a:bodyPr/>
          <a:lstStyle/>
          <a:p>
            <a:pPr>
              <a:buNone/>
            </a:pPr>
            <a:r>
              <a:rPr lang="en-US" dirty="0" smtClean="0"/>
              <a:t>Ibn Battuta, the famous Muslim traveler, visited East Africa and West Africa and found many Muslims societies.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7170" name="Picture 2" descr="http://www.afropop.org/img/world_music/african_music/ea/taarab/map.jpg"/>
          <p:cNvPicPr>
            <a:picLocks noChangeAspect="1" noChangeArrowheads="1"/>
          </p:cNvPicPr>
          <p:nvPr/>
        </p:nvPicPr>
        <p:blipFill>
          <a:blip r:embed="rId2"/>
          <a:srcRect/>
          <a:stretch>
            <a:fillRect/>
          </a:stretch>
        </p:blipFill>
        <p:spPr bwMode="auto">
          <a:xfrm>
            <a:off x="609600" y="1490853"/>
            <a:ext cx="7480345" cy="536714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Africa</a:t>
            </a:r>
            <a:endParaRPr lang="en-US" dirty="0"/>
          </a:p>
        </p:txBody>
      </p:sp>
      <p:sp>
        <p:nvSpPr>
          <p:cNvPr id="3" name="Content Placeholder 2"/>
          <p:cNvSpPr>
            <a:spLocks noGrp="1"/>
          </p:cNvSpPr>
          <p:nvPr>
            <p:ph sz="quarter" idx="1"/>
          </p:nvPr>
        </p:nvSpPr>
        <p:spPr/>
        <p:txBody>
          <a:bodyPr/>
          <a:lstStyle/>
          <a:p>
            <a:r>
              <a:rPr lang="en-US" dirty="0" smtClean="0"/>
              <a:t>Trans-African trade connected North Africa and West Africa, part of sub-Saharan Africa</a:t>
            </a:r>
          </a:p>
          <a:p>
            <a:r>
              <a:rPr lang="en-US" dirty="0" smtClean="0"/>
              <a:t>Especially important salt for gold trade</a:t>
            </a:r>
          </a:p>
          <a:p>
            <a:r>
              <a:rPr lang="en-US" dirty="0" smtClean="0"/>
              <a:t>Introduction of camel led to initiation of trans-Saharan commerce by 300 to 400 CE</a:t>
            </a:r>
          </a:p>
          <a:p>
            <a:r>
              <a:rPr lang="en-US" dirty="0" smtClean="0"/>
              <a:t>Islam entered West Africa along trade routes</a:t>
            </a:r>
          </a:p>
          <a:p>
            <a:r>
              <a:rPr lang="en-US" dirty="0" smtClean="0"/>
              <a:t>Sahara was no longer a barrier</a:t>
            </a:r>
          </a:p>
          <a:p>
            <a:r>
              <a:rPr lang="en-US" dirty="0" smtClean="0"/>
              <a:t>The West African kingdoms of Ghana, Mali, and Songhai emerged</a:t>
            </a:r>
          </a:p>
          <a:p>
            <a:r>
              <a:rPr lang="en-US" dirty="0" smtClean="0"/>
              <a:t>Sale of slaves from non-Islamic and stateless societies farther south </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6146" name="Picture 2" descr="http://mal.sbo.hampton.k12.va.us/mali/images/maps/traderoutes2.jpg"/>
          <p:cNvPicPr>
            <a:picLocks noChangeAspect="1" noChangeArrowheads="1"/>
          </p:cNvPicPr>
          <p:nvPr/>
        </p:nvPicPr>
        <p:blipFill>
          <a:blip r:embed="rId2"/>
          <a:srcRect/>
          <a:stretch>
            <a:fillRect/>
          </a:stretch>
        </p:blipFill>
        <p:spPr bwMode="auto">
          <a:xfrm>
            <a:off x="7086600" y="0"/>
            <a:ext cx="1664650" cy="1676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But far more significant in Europe were slaves from the Slavic-speaking regions along the northern coast of the Black Sea.  They were so numerous that the word “slave” in many European languages derives from the term “Slav.”</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122" name="Picture 2" descr="http://www.virginia.edu/woodson/courses/aas-hius365/maps/black-sea-and-mediterranean-trade2.jpg"/>
          <p:cNvPicPr>
            <a:picLocks noChangeAspect="1" noChangeArrowheads="1"/>
          </p:cNvPicPr>
          <p:nvPr/>
        </p:nvPicPr>
        <p:blipFill>
          <a:blip r:embed="rId2"/>
          <a:srcRect/>
          <a:stretch>
            <a:fillRect/>
          </a:stretch>
        </p:blipFill>
        <p:spPr bwMode="auto">
          <a:xfrm>
            <a:off x="1828800" y="2404421"/>
            <a:ext cx="6315075" cy="445357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1524000"/>
          </a:xfrm>
        </p:spPr>
        <p:txBody>
          <a:bodyPr/>
          <a:lstStyle/>
          <a:p>
            <a:pPr>
              <a:buNone/>
            </a:pPr>
            <a:r>
              <a:rPr lang="en-US" dirty="0" smtClean="0"/>
              <a:t>The states of Sudanic Africa developed substantial urban and commercial centers – such as Koumbi-Saleh, Jenne, Timbuktu, Gao, Gobir, and Kano.</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098" name="Picture 2" descr="http://cache.virtualtourist.com/1582406-Timbuktu_mosque-Mali.jpg"/>
          <p:cNvPicPr>
            <a:picLocks noChangeAspect="1" noChangeArrowheads="1"/>
          </p:cNvPicPr>
          <p:nvPr/>
        </p:nvPicPr>
        <p:blipFill>
          <a:blip r:embed="rId2"/>
          <a:srcRect/>
          <a:stretch>
            <a:fillRect/>
          </a:stretch>
        </p:blipFill>
        <p:spPr bwMode="auto">
          <a:xfrm>
            <a:off x="457200" y="1295400"/>
            <a:ext cx="1905000" cy="1425348"/>
          </a:xfrm>
          <a:prstGeom prst="rect">
            <a:avLst/>
          </a:prstGeom>
          <a:noFill/>
        </p:spPr>
      </p:pic>
      <p:pic>
        <p:nvPicPr>
          <p:cNvPr id="4100" name="Picture 4" descr="http://www.dorlingkindersley-uk.co.uk/static/html/features/where_to_go/images/10Oct/07_timbuktu.jpg"/>
          <p:cNvPicPr>
            <a:picLocks noChangeAspect="1" noChangeArrowheads="1"/>
          </p:cNvPicPr>
          <p:nvPr/>
        </p:nvPicPr>
        <p:blipFill>
          <a:blip r:embed="rId3"/>
          <a:srcRect/>
          <a:stretch>
            <a:fillRect/>
          </a:stretch>
        </p:blipFill>
        <p:spPr bwMode="auto">
          <a:xfrm>
            <a:off x="2133600" y="2819400"/>
            <a:ext cx="6009125" cy="4038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In the Americas, geographic factors  (mountains and rain forests) added obstacles to trade.  The north/south orientation of the Americas slowed the spread of agricultural products due to differing climatic zones but nonetheless, there was “a loosely interactive web stretching from the North American Great Lakes and upper Mississippi south to the Andes” and there were also trade within powerful empires (Mayas, Aztecs, Incas).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4" name="Picture 2" descr="http://z.about.com/d/gosouthamerica/1/0/r/q/154218topomap.jpg"/>
          <p:cNvPicPr>
            <a:picLocks noChangeAspect="1" noChangeArrowheads="1"/>
          </p:cNvPicPr>
          <p:nvPr/>
        </p:nvPicPr>
        <p:blipFill>
          <a:blip r:embed="rId2" cstate="print"/>
          <a:srcRect/>
          <a:stretch>
            <a:fillRect/>
          </a:stretch>
        </p:blipFill>
        <p:spPr bwMode="auto">
          <a:xfrm>
            <a:off x="5410200" y="3734629"/>
            <a:ext cx="2009775" cy="3123371"/>
          </a:xfrm>
          <a:prstGeom prst="rect">
            <a:avLst/>
          </a:prstGeom>
          <a:noFill/>
        </p:spPr>
      </p:pic>
      <p:pic>
        <p:nvPicPr>
          <p:cNvPr id="3076" name="Picture 4" descr="http://www.amaps.com/images/GABmnamer.jpg"/>
          <p:cNvPicPr>
            <a:picLocks noChangeAspect="1" noChangeArrowheads="1"/>
          </p:cNvPicPr>
          <p:nvPr/>
        </p:nvPicPr>
        <p:blipFill>
          <a:blip r:embed="rId3"/>
          <a:srcRect/>
          <a:stretch>
            <a:fillRect/>
          </a:stretch>
        </p:blipFill>
        <p:spPr bwMode="auto">
          <a:xfrm>
            <a:off x="3048000" y="3886200"/>
            <a:ext cx="2006330" cy="2514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en-US" smtClean="0"/>
              <a:t>E. Napp</a:t>
            </a:r>
            <a:endParaRPr lang="en-US"/>
          </a:p>
        </p:txBody>
      </p:sp>
      <p:pic>
        <p:nvPicPr>
          <p:cNvPr id="29698" name="Picture 2" descr="http://www.lawrence.edu/dept/student_dean/multicultural_affairs/Images%20&amp;%20Docs/silkroad.jpg"/>
          <p:cNvPicPr>
            <a:picLocks noChangeAspect="1" noChangeArrowheads="1"/>
          </p:cNvPicPr>
          <p:nvPr/>
        </p:nvPicPr>
        <p:blipFill>
          <a:blip r:embed="rId2"/>
          <a:srcRect/>
          <a:stretch>
            <a:fillRect/>
          </a:stretch>
        </p:blipFill>
        <p:spPr bwMode="auto">
          <a:xfrm>
            <a:off x="207057" y="1447799"/>
            <a:ext cx="8251143" cy="393992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lstStyle/>
          <a:p>
            <a:r>
              <a:rPr lang="en-US" dirty="0" smtClean="0"/>
              <a:t>Strayer Questions</a:t>
            </a:r>
            <a:endParaRPr lang="en-US" dirty="0"/>
          </a:p>
        </p:txBody>
      </p:sp>
      <p:sp>
        <p:nvSpPr>
          <p:cNvPr id="3" name="Content Placeholder 2"/>
          <p:cNvSpPr>
            <a:spLocks noGrp="1"/>
          </p:cNvSpPr>
          <p:nvPr>
            <p:ph sz="quarter" idx="1"/>
          </p:nvPr>
        </p:nvSpPr>
        <p:spPr>
          <a:xfrm>
            <a:off x="457200" y="914400"/>
            <a:ext cx="7467600" cy="5943600"/>
          </a:xfrm>
        </p:spPr>
        <p:txBody>
          <a:bodyPr>
            <a:normAutofit lnSpcReduction="10000"/>
          </a:bodyPr>
          <a:lstStyle/>
          <a:p>
            <a:r>
              <a:rPr lang="en-US" dirty="0" smtClean="0"/>
              <a:t>What lay behind the emergence of Silk Road commerce, and what kept it going for so many centuries? </a:t>
            </a:r>
          </a:p>
          <a:p>
            <a:r>
              <a:rPr lang="en-US" dirty="0" smtClean="0"/>
              <a:t>What made silk such a highly desired commodity across Eurasia? </a:t>
            </a:r>
          </a:p>
          <a:p>
            <a:r>
              <a:rPr lang="en-US" dirty="0" smtClean="0"/>
              <a:t>What were the major economic, social, and cultural consequences of Silk Road commerce? </a:t>
            </a:r>
          </a:p>
          <a:p>
            <a:r>
              <a:rPr lang="en-US" dirty="0" smtClean="0"/>
              <a:t>What accounted for the spread of Buddhism along the Silk Road? </a:t>
            </a:r>
          </a:p>
          <a:p>
            <a:r>
              <a:rPr lang="en-US" dirty="0" smtClean="0"/>
              <a:t>What was the impact of disease along the Silk Road?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050" name="Picture 2" descr="http://images.smh.com.au/2009/03/27/437794/China-Lantau-Buddha-420x0.jpg"/>
          <p:cNvPicPr>
            <a:picLocks noChangeAspect="1" noChangeArrowheads="1"/>
          </p:cNvPicPr>
          <p:nvPr/>
        </p:nvPicPr>
        <p:blipFill>
          <a:blip r:embed="rId2"/>
          <a:srcRect/>
          <a:stretch>
            <a:fillRect/>
          </a:stretch>
        </p:blipFill>
        <p:spPr bwMode="auto">
          <a:xfrm>
            <a:off x="4876800" y="4606472"/>
            <a:ext cx="3238500" cy="2251528"/>
          </a:xfrm>
          <a:prstGeom prst="rect">
            <a:avLst/>
          </a:prstGeom>
          <a:noFill/>
        </p:spPr>
      </p:pic>
      <p:pic>
        <p:nvPicPr>
          <p:cNvPr id="5" name="Picture 2" descr="http://www2.kenyon.edu/Depts/Religion/Fac/Adler/Reln260/Images260/borobudur.jpg"/>
          <p:cNvPicPr>
            <a:picLocks noChangeAspect="1" noChangeArrowheads="1"/>
          </p:cNvPicPr>
          <p:nvPr/>
        </p:nvPicPr>
        <p:blipFill>
          <a:blip r:embed="rId3"/>
          <a:srcRect/>
          <a:stretch>
            <a:fillRect/>
          </a:stretch>
        </p:blipFill>
        <p:spPr bwMode="auto">
          <a:xfrm>
            <a:off x="1447800" y="4957641"/>
            <a:ext cx="2895600" cy="190035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fontScale="92500"/>
          </a:bodyPr>
          <a:lstStyle/>
          <a:p>
            <a:r>
              <a:rPr lang="en-US" dirty="0" smtClean="0"/>
              <a:t>How did the operation of the Indian Ocean trading network differ from that of the Silk Roads? </a:t>
            </a:r>
          </a:p>
          <a:p>
            <a:r>
              <a:rPr lang="en-US" dirty="0" smtClean="0"/>
              <a:t>What lay behind the flourishing of Indian Ocean commerce in the postclassical millennium? </a:t>
            </a:r>
          </a:p>
          <a:p>
            <a:r>
              <a:rPr lang="en-US" dirty="0" smtClean="0"/>
              <a:t>What is the relationship between the rise of Srivijaya and the world of Indian Ocean commerce? </a:t>
            </a:r>
          </a:p>
          <a:p>
            <a:r>
              <a:rPr lang="en-US" dirty="0" smtClean="0"/>
              <a:t>What was the role of Swahili civilization in the world of Indian Ocean commerce? </a:t>
            </a:r>
          </a:p>
          <a:p>
            <a:r>
              <a:rPr lang="en-US" dirty="0" smtClean="0"/>
              <a:t>What changes did trans-Saharan trade bring to West Africa? </a:t>
            </a:r>
          </a:p>
          <a:p>
            <a:r>
              <a:rPr lang="en-US" dirty="0" smtClean="0"/>
              <a:t>In what ways did networks of interaction in the Western Hemisphere differ from those in the Eastern Hemisphere?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1026" name="Picture 2" descr="http://www.chinese-unicorn.com/unicorn_pictures/image100.gif"/>
          <p:cNvPicPr>
            <a:picLocks noChangeAspect="1" noChangeArrowheads="1"/>
          </p:cNvPicPr>
          <p:nvPr/>
        </p:nvPicPr>
        <p:blipFill>
          <a:blip r:embed="rId2"/>
          <a:srcRect/>
          <a:stretch>
            <a:fillRect/>
          </a:stretch>
        </p:blipFill>
        <p:spPr bwMode="auto">
          <a:xfrm>
            <a:off x="4267200" y="4586326"/>
            <a:ext cx="3761050" cy="2271674"/>
          </a:xfrm>
          <a:prstGeom prst="rect">
            <a:avLst/>
          </a:prstGeom>
          <a:noFill/>
        </p:spPr>
      </p:pic>
      <p:pic>
        <p:nvPicPr>
          <p:cNvPr id="2" name="Picture 2" descr="http://surenameku.files.wordpress.com/2010/03/borobudur-perfect-buddha.jpg"/>
          <p:cNvPicPr>
            <a:picLocks noChangeAspect="1" noChangeArrowheads="1"/>
          </p:cNvPicPr>
          <p:nvPr/>
        </p:nvPicPr>
        <p:blipFill>
          <a:blip r:embed="rId3" cstate="print"/>
          <a:srcRect/>
          <a:stretch>
            <a:fillRect/>
          </a:stretch>
        </p:blipFill>
        <p:spPr bwMode="auto">
          <a:xfrm>
            <a:off x="1981200" y="4892675"/>
            <a:ext cx="1711735" cy="19653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Outer Eurasia is relatively warm, well-watered, and suitable for agriculture (the civilizations of China, India, the Middle East, and the Mediterranean)</a:t>
            </a:r>
          </a:p>
          <a:p>
            <a:r>
              <a:rPr lang="en-US" dirty="0" smtClean="0"/>
              <a:t>Inner Eurasia, the lands of eastern Russia and Central Asia, lies farther north and has a harsher and drier climate</a:t>
            </a:r>
          </a:p>
          <a:p>
            <a:pPr>
              <a:buNone/>
            </a:pPr>
            <a:r>
              <a:rPr lang="en-US" dirty="0" smtClean="0"/>
              <a:t>   -</a:t>
            </a:r>
            <a:r>
              <a:rPr lang="en-US" u="sng" dirty="0" smtClean="0"/>
              <a:t>Not</a:t>
            </a:r>
            <a:r>
              <a:rPr lang="en-US" dirty="0" smtClean="0"/>
              <a:t> conducive to agriculture</a:t>
            </a:r>
          </a:p>
          <a:p>
            <a:pPr>
              <a:buNone/>
            </a:pPr>
            <a:r>
              <a:rPr lang="en-US" dirty="0" smtClean="0"/>
              <a:t>   -Long inhabited by pastoral peoples herding animals from horseback</a:t>
            </a:r>
          </a:p>
          <a:p>
            <a:pPr>
              <a:buNone/>
            </a:pPr>
            <a:r>
              <a:rPr lang="en-US" dirty="0" smtClean="0"/>
              <a:t>   -People had long traded with and raided their agricultural neighbors to the south</a:t>
            </a:r>
          </a:p>
          <a:p>
            <a:pPr>
              <a:buNone/>
            </a:pPr>
            <a:r>
              <a:rPr lang="en-US" dirty="0" smtClean="0"/>
              <a:t>   -Products of the forest and semi-arid northern grasslands known as the steppes included hides, furs, livestock, wool, and amber</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28674" name="Picture 2" descr="http://altaanbatar.net/horse_race_in_mongolian_steppes.jpg"/>
          <p:cNvPicPr>
            <a:picLocks noChangeAspect="1" noChangeArrowheads="1"/>
          </p:cNvPicPr>
          <p:nvPr/>
        </p:nvPicPr>
        <p:blipFill>
          <a:blip r:embed="rId2" cstate="print"/>
          <a:srcRect/>
          <a:stretch>
            <a:fillRect/>
          </a:stretch>
        </p:blipFill>
        <p:spPr bwMode="auto">
          <a:xfrm>
            <a:off x="6858000" y="2362200"/>
            <a:ext cx="1494503" cy="121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The movement of pastoral peoples also served to diffuse Indo-European languages, bronze metallurgy, horse-based technologies, and more all across Eurasia.</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7650" name="Picture 2" descr="http://www.columbia.edu/itc/mealac/pritchett/00maplinks/medieval/mongols/steppes.gif"/>
          <p:cNvPicPr>
            <a:picLocks noChangeAspect="1" noChangeArrowheads="1"/>
          </p:cNvPicPr>
          <p:nvPr/>
        </p:nvPicPr>
        <p:blipFill>
          <a:blip r:embed="rId2"/>
          <a:srcRect/>
          <a:stretch>
            <a:fillRect/>
          </a:stretch>
        </p:blipFill>
        <p:spPr bwMode="auto">
          <a:xfrm>
            <a:off x="831610" y="1905000"/>
            <a:ext cx="7140815" cy="4743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from the south, the Persian Empire invaded the territory of pastoral peoples in present-day Turkmenistan and Uzbekistan</a:t>
            </a:r>
          </a:p>
          <a:p>
            <a:r>
              <a:rPr lang="en-US" dirty="0" smtClean="0"/>
              <a:t>From the west, Alexander the Great’s empire stretched well into Central Asia</a:t>
            </a:r>
          </a:p>
          <a:p>
            <a:r>
              <a:rPr lang="en-US" dirty="0" smtClean="0"/>
              <a:t>From the east, China’s Han dynasty extended its authority westward, seeking to control the nomadic Xiongnu and to gain access to “heavenly horses” that were so important to Chinese military forces</a:t>
            </a:r>
          </a:p>
          <a:p>
            <a:pPr>
              <a:buNone/>
            </a:pP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26626" name="Picture 2" descr="http://www.persiancarpetguide.com/sw-asia/Islamic/Chinese/images/chin999a.jpg"/>
          <p:cNvPicPr>
            <a:picLocks noChangeAspect="1" noChangeArrowheads="1"/>
          </p:cNvPicPr>
          <p:nvPr/>
        </p:nvPicPr>
        <p:blipFill>
          <a:blip r:embed="rId2"/>
          <a:srcRect/>
          <a:stretch>
            <a:fillRect/>
          </a:stretch>
        </p:blipFill>
        <p:spPr bwMode="auto">
          <a:xfrm>
            <a:off x="5715000" y="3886200"/>
            <a:ext cx="2056591" cy="2971800"/>
          </a:xfrm>
          <a:prstGeom prst="rect">
            <a:avLst/>
          </a:prstGeom>
          <a:noFill/>
        </p:spPr>
      </p:pic>
      <p:pic>
        <p:nvPicPr>
          <p:cNvPr id="26628" name="Picture 4" descr="http://www.personal.psu.edu/dkm5096/xiongnumap1.jpg"/>
          <p:cNvPicPr>
            <a:picLocks noChangeAspect="1" noChangeArrowheads="1"/>
          </p:cNvPicPr>
          <p:nvPr/>
        </p:nvPicPr>
        <p:blipFill>
          <a:blip r:embed="rId3"/>
          <a:srcRect/>
          <a:stretch>
            <a:fillRect/>
          </a:stretch>
        </p:blipFill>
        <p:spPr bwMode="auto">
          <a:xfrm>
            <a:off x="1371600" y="4191000"/>
            <a:ext cx="4000500" cy="25043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Silk Road trading networks prospered most when large and powerful states provided security for merchants and travelers.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5602" name="Picture 2" descr="http://www.topchinatrip.com/upload/imgs/mpack/0910212242silk%20road%203.jpg"/>
          <p:cNvPicPr>
            <a:picLocks noChangeAspect="1" noChangeArrowheads="1"/>
          </p:cNvPicPr>
          <p:nvPr/>
        </p:nvPicPr>
        <p:blipFill>
          <a:blip r:embed="rId2"/>
          <a:srcRect/>
          <a:stretch>
            <a:fillRect/>
          </a:stretch>
        </p:blipFill>
        <p:spPr bwMode="auto">
          <a:xfrm>
            <a:off x="304800" y="2209800"/>
            <a:ext cx="8153400" cy="28918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172200"/>
          </a:xfrm>
        </p:spPr>
        <p:txBody>
          <a:bodyPr>
            <a:normAutofit/>
          </a:bodyPr>
          <a:lstStyle/>
          <a:p>
            <a:r>
              <a:rPr lang="en-US" dirty="0" smtClean="0"/>
              <a:t>Trade flourished during the classical era when the Roman and Chinese empires anchored long-distance commerce at the western and eastern ends of Eurasia. </a:t>
            </a:r>
          </a:p>
          <a:p>
            <a:r>
              <a:rPr lang="en-US" dirty="0" smtClean="0"/>
              <a:t> It flourished again during the seventh and eighth centuries CE as the Byzantine Empire, the Muslim Abbasid dynasty, and the Tang Dynasty in China created an almost continuous belt of strong states across Eurasia</a:t>
            </a:r>
          </a:p>
          <a:p>
            <a:r>
              <a:rPr lang="en-US" dirty="0" smtClean="0"/>
              <a:t>In the thirteenth and fourteenth centuries, during the Pax Mongolia of the Mongol Empire when the Mongol empire encompassed almost the entire routes of the Silk Roads in a single state, a renewed vitality to long-distance trade occurred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4578" name="Picture 2" descr="http://upload.wikimedia.org/wikipedia/commons/thumb/2/28/Mongol_Empire_History.jpg/350px-Mongol_Empire_History.jpg"/>
          <p:cNvPicPr>
            <a:picLocks noChangeAspect="1" noChangeArrowheads="1"/>
          </p:cNvPicPr>
          <p:nvPr/>
        </p:nvPicPr>
        <p:blipFill>
          <a:blip r:embed="rId2"/>
          <a:srcRect/>
          <a:stretch>
            <a:fillRect/>
          </a:stretch>
        </p:blipFill>
        <p:spPr bwMode="auto">
          <a:xfrm>
            <a:off x="6019800" y="5486400"/>
            <a:ext cx="2025570" cy="1371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Most of the goods were luxury products destined for an elite and wealthy market rather than staple goods.  Of course, silk came to symbolize this exchange system.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3556" name="Picture 4" descr="http://media-2.web.britannica.com/eb-media/02/34802-004-67C8E08E.jpg"/>
          <p:cNvPicPr>
            <a:picLocks noChangeAspect="1" noChangeArrowheads="1"/>
          </p:cNvPicPr>
          <p:nvPr/>
        </p:nvPicPr>
        <p:blipFill>
          <a:blip r:embed="rId2"/>
          <a:srcRect/>
          <a:stretch>
            <a:fillRect/>
          </a:stretch>
        </p:blipFill>
        <p:spPr bwMode="auto">
          <a:xfrm>
            <a:off x="533400" y="2819400"/>
            <a:ext cx="3209205" cy="3505200"/>
          </a:xfrm>
          <a:prstGeom prst="rect">
            <a:avLst/>
          </a:prstGeom>
          <a:noFill/>
        </p:spPr>
      </p:pic>
      <p:pic>
        <p:nvPicPr>
          <p:cNvPr id="23558" name="Picture 6" descr="http://www.nms.ac.uk/images/A.1996.191.detail%20Chinese%20silk%20robe_450x450_3908_4194.jpg"/>
          <p:cNvPicPr>
            <a:picLocks noChangeAspect="1" noChangeArrowheads="1"/>
          </p:cNvPicPr>
          <p:nvPr/>
        </p:nvPicPr>
        <p:blipFill>
          <a:blip r:embed="rId3"/>
          <a:srcRect/>
          <a:stretch>
            <a:fillRect/>
          </a:stretch>
        </p:blipFill>
        <p:spPr bwMode="auto">
          <a:xfrm>
            <a:off x="3962400" y="1447800"/>
            <a:ext cx="4286250" cy="4286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171</TotalTime>
  <Words>2045</Words>
  <Application>Microsoft Macintosh PowerPoint</Application>
  <PresentationFormat>On-screen Show (4:3)</PresentationFormat>
  <Paragraphs>124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PowerPoint Presentation</vt:lpstr>
      <vt:lpstr>The Silk Roads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Indian Ocean Trade</vt:lpstr>
      <vt:lpstr>PowerPoint Presentation</vt:lpstr>
      <vt:lpstr>PowerPoint Presentation</vt:lpstr>
      <vt:lpstr>PowerPoint Presentation</vt:lpstr>
      <vt:lpstr>PowerPoint Presentation</vt:lpstr>
      <vt:lpstr>PowerPoint Presentation</vt:lpstr>
      <vt:lpstr>PowerPoint Presentation</vt:lpstr>
      <vt:lpstr>West Africa</vt:lpstr>
      <vt:lpstr>PowerPoint Presentation</vt:lpstr>
      <vt:lpstr>PowerPoint Presentation</vt:lpstr>
      <vt:lpstr>PowerPoint Presentation</vt:lpstr>
      <vt:lpstr>Strayer Questions</vt:lpstr>
      <vt:lpstr>PowerPoint Presentation</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Cherry Creek</cp:lastModifiedBy>
  <cp:revision>24</cp:revision>
  <dcterms:created xsi:type="dcterms:W3CDTF">2010-05-26T18:36:36Z</dcterms:created>
  <dcterms:modified xsi:type="dcterms:W3CDTF">2013-09-22T22:19:51Z</dcterms:modified>
</cp:coreProperties>
</file>