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8" d="100"/>
          <a:sy n="38" d="100"/>
        </p:scale>
        <p:origin x="-1216"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AD234A-3149-4521-AFFA-15C31400BAAA}" type="datetimeFigureOut">
              <a:rPr lang="en-US" smtClean="0"/>
              <a:t>9/29/13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0CBE50-1CCB-4D4E-B580-ABEEEE574E4C}" type="slidenum">
              <a:rPr lang="en-US" smtClean="0"/>
              <a:t>‹#›</a:t>
            </a:fld>
            <a:endParaRPr lang="en-US"/>
          </a:p>
        </p:txBody>
      </p:sp>
    </p:spTree>
    <p:extLst>
      <p:ext uri="{BB962C8B-B14F-4D97-AF65-F5344CB8AC3E}">
        <p14:creationId xmlns:p14="http://schemas.microsoft.com/office/powerpoint/2010/main" val="4059361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8305A3D-75E6-4134-A13B-03B3ABBED796}" type="datetime1">
              <a:rPr lang="en-US" smtClean="0"/>
              <a:t>9/29/13</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E. Napp</a:t>
            </a: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FD8100D2-508F-4608-BCE8-D63B22DE4AC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4D13969-C0E9-4651-8D4F-11148BD1871D}" type="datetime1">
              <a:rPr lang="en-US" smtClean="0"/>
              <a:t>9/29/13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FD8100D2-508F-4608-BCE8-D63B22DE4AC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EC810AB-A7C7-466E-9F06-70363362A0E0}" type="datetime1">
              <a:rPr lang="en-US" smtClean="0"/>
              <a:t>9/29/13</a:t>
            </a:fld>
            <a:endParaRPr lang="en-US"/>
          </a:p>
        </p:txBody>
      </p:sp>
      <p:sp>
        <p:nvSpPr>
          <p:cNvPr id="5" name="Footer Placeholder 4"/>
          <p:cNvSpPr>
            <a:spLocks noGrp="1"/>
          </p:cNvSpPr>
          <p:nvPr>
            <p:ph type="ftr" sz="quarter" idx="11"/>
          </p:nvPr>
        </p:nvSpPr>
        <p:spPr/>
        <p:txBody>
          <a:bodyPr/>
          <a:lstStyle/>
          <a:p>
            <a:r>
              <a:rPr lang="en-US" smtClean="0"/>
              <a:t>E. Napp</a:t>
            </a:r>
            <a:endParaRPr lang="en-US"/>
          </a:p>
        </p:txBody>
      </p:sp>
      <p:sp>
        <p:nvSpPr>
          <p:cNvPr id="6" name="Slide Number Placeholder 5"/>
          <p:cNvSpPr>
            <a:spLocks noGrp="1"/>
          </p:cNvSpPr>
          <p:nvPr>
            <p:ph type="sldNum" sz="quarter" idx="12"/>
          </p:nvPr>
        </p:nvSpPr>
        <p:spPr/>
        <p:txBody>
          <a:bodyPr/>
          <a:lstStyle/>
          <a:p>
            <a:fld id="{FD8100D2-508F-4608-BCE8-D63B22DE4AC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BE09521A-DE86-4BBE-BDE8-0109004AB109}" type="datetime1">
              <a:rPr lang="en-US" smtClean="0"/>
              <a:t>9/29/13</a:t>
            </a:fld>
            <a:endParaRPr lang="en-US"/>
          </a:p>
        </p:txBody>
      </p:sp>
      <p:sp>
        <p:nvSpPr>
          <p:cNvPr id="9" name="Slide Number Placeholder 8"/>
          <p:cNvSpPr>
            <a:spLocks noGrp="1"/>
          </p:cNvSpPr>
          <p:nvPr>
            <p:ph type="sldNum" sz="quarter" idx="15"/>
          </p:nvPr>
        </p:nvSpPr>
        <p:spPr/>
        <p:txBody>
          <a:bodyPr rtlCol="0"/>
          <a:lstStyle/>
          <a:p>
            <a:fld id="{FD8100D2-508F-4608-BCE8-D63B22DE4AC8}" type="slidenum">
              <a:rPr lang="en-US" smtClean="0"/>
              <a:pPr/>
              <a:t>‹#›</a:t>
            </a:fld>
            <a:endParaRPr lang="en-US"/>
          </a:p>
        </p:txBody>
      </p:sp>
      <p:sp>
        <p:nvSpPr>
          <p:cNvPr id="10" name="Footer Placeholder 9"/>
          <p:cNvSpPr>
            <a:spLocks noGrp="1"/>
          </p:cNvSpPr>
          <p:nvPr>
            <p:ph type="ftr" sz="quarter" idx="16"/>
          </p:nvPr>
        </p:nvSpPr>
        <p:spPr/>
        <p:txBody>
          <a:bodyPr rtlCol="0"/>
          <a:lstStyle/>
          <a:p>
            <a:r>
              <a:rPr lang="en-US" smtClean="0"/>
              <a:t>E. Napp</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0D2AE70B-15E2-4BE6-BDAD-AB4A9C5266E2}" type="datetime1">
              <a:rPr lang="en-US" smtClean="0"/>
              <a:t>9/29/13</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E. Napp</a:t>
            </a: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FD8100D2-508F-4608-BCE8-D63B22DE4AC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90E1627-715B-4D90-BDF0-86812F87F99C}" type="datetime1">
              <a:rPr lang="en-US" smtClean="0"/>
              <a:t>9/29/13</a:t>
            </a:fld>
            <a:endParaRPr lang="en-US"/>
          </a:p>
        </p:txBody>
      </p:sp>
      <p:sp>
        <p:nvSpPr>
          <p:cNvPr id="6" name="Footer Placeholder 5"/>
          <p:cNvSpPr>
            <a:spLocks noGrp="1"/>
          </p:cNvSpPr>
          <p:nvPr>
            <p:ph type="ftr" sz="quarter" idx="11"/>
          </p:nvPr>
        </p:nvSpPr>
        <p:spPr/>
        <p:txBody>
          <a:bodyPr/>
          <a:lstStyle/>
          <a:p>
            <a:r>
              <a:rPr lang="en-US" smtClean="0"/>
              <a:t>E. Napp</a:t>
            </a:r>
            <a:endParaRPr lang="en-US"/>
          </a:p>
        </p:txBody>
      </p:sp>
      <p:sp>
        <p:nvSpPr>
          <p:cNvPr id="7" name="Slide Number Placeholder 6"/>
          <p:cNvSpPr>
            <a:spLocks noGrp="1"/>
          </p:cNvSpPr>
          <p:nvPr>
            <p:ph type="sldNum" sz="quarter" idx="12"/>
          </p:nvPr>
        </p:nvSpPr>
        <p:spPr/>
        <p:txBody>
          <a:bodyPr/>
          <a:lstStyle/>
          <a:p>
            <a:fld id="{FD8100D2-508F-4608-BCE8-D63B22DE4AC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9187C5A9-1F61-4B23-81A0-EAA6D9668FA1}" type="datetime1">
              <a:rPr lang="en-US" smtClean="0"/>
              <a:t>9/29/13</a:t>
            </a:fld>
            <a:endParaRPr lang="en-US"/>
          </a:p>
        </p:txBody>
      </p:sp>
      <p:sp>
        <p:nvSpPr>
          <p:cNvPr id="8" name="Footer Placeholder 7"/>
          <p:cNvSpPr>
            <a:spLocks noGrp="1"/>
          </p:cNvSpPr>
          <p:nvPr>
            <p:ph type="ftr" sz="quarter" idx="11"/>
          </p:nvPr>
        </p:nvSpPr>
        <p:spPr/>
        <p:txBody>
          <a:bodyPr/>
          <a:lstStyle/>
          <a:p>
            <a:r>
              <a:rPr lang="en-US" smtClean="0"/>
              <a:t>E. Napp</a:t>
            </a:r>
            <a:endParaRPr lang="en-US"/>
          </a:p>
        </p:txBody>
      </p:sp>
      <p:sp>
        <p:nvSpPr>
          <p:cNvPr id="9" name="Slide Number Placeholder 8"/>
          <p:cNvSpPr>
            <a:spLocks noGrp="1"/>
          </p:cNvSpPr>
          <p:nvPr>
            <p:ph type="sldNum" sz="quarter" idx="12"/>
          </p:nvPr>
        </p:nvSpPr>
        <p:spPr/>
        <p:txBody>
          <a:bodyPr/>
          <a:lstStyle/>
          <a:p>
            <a:fld id="{FD8100D2-508F-4608-BCE8-D63B22DE4AC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8EFED886-BECC-4048-B8F1-569EB7056A09}" type="datetime1">
              <a:rPr lang="en-US" smtClean="0"/>
              <a:t>9/29/13</a:t>
            </a:fld>
            <a:endParaRPr lang="en-US"/>
          </a:p>
        </p:txBody>
      </p:sp>
      <p:sp>
        <p:nvSpPr>
          <p:cNvPr id="7" name="Slide Number Placeholder 6"/>
          <p:cNvSpPr>
            <a:spLocks noGrp="1"/>
          </p:cNvSpPr>
          <p:nvPr>
            <p:ph type="sldNum" sz="quarter" idx="11"/>
          </p:nvPr>
        </p:nvSpPr>
        <p:spPr/>
        <p:txBody>
          <a:bodyPr rtlCol="0"/>
          <a:lstStyle/>
          <a:p>
            <a:fld id="{FD8100D2-508F-4608-BCE8-D63B22DE4AC8}" type="slidenum">
              <a:rPr lang="en-US" smtClean="0"/>
              <a:pPr/>
              <a:t>‹#›</a:t>
            </a:fld>
            <a:endParaRPr lang="en-US"/>
          </a:p>
        </p:txBody>
      </p:sp>
      <p:sp>
        <p:nvSpPr>
          <p:cNvPr id="8" name="Footer Placeholder 7"/>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EEB1DA-3DF4-4658-9EA9-47CFA374FD17}" type="datetime1">
              <a:rPr lang="en-US" smtClean="0"/>
              <a:t>9/29/13</a:t>
            </a:fld>
            <a:endParaRPr lang="en-US"/>
          </a:p>
        </p:txBody>
      </p:sp>
      <p:sp>
        <p:nvSpPr>
          <p:cNvPr id="3" name="Footer Placeholder 2"/>
          <p:cNvSpPr>
            <a:spLocks noGrp="1"/>
          </p:cNvSpPr>
          <p:nvPr>
            <p:ph type="ftr" sz="quarter" idx="11"/>
          </p:nvPr>
        </p:nvSpPr>
        <p:spPr/>
        <p:txBody>
          <a:bodyPr/>
          <a:lstStyle/>
          <a:p>
            <a:r>
              <a:rPr lang="en-US" smtClean="0"/>
              <a:t>E. Napp</a:t>
            </a:r>
            <a:endParaRPr lang="en-US"/>
          </a:p>
        </p:txBody>
      </p:sp>
      <p:sp>
        <p:nvSpPr>
          <p:cNvPr id="4" name="Slide Number Placeholder 3"/>
          <p:cNvSpPr>
            <a:spLocks noGrp="1"/>
          </p:cNvSpPr>
          <p:nvPr>
            <p:ph type="sldNum" sz="quarter" idx="12"/>
          </p:nvPr>
        </p:nvSpPr>
        <p:spPr/>
        <p:txBody>
          <a:bodyPr/>
          <a:lstStyle/>
          <a:p>
            <a:fld id="{FD8100D2-508F-4608-BCE8-D63B22DE4AC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A3D7BF80-01B0-4391-BF67-4FCC9E8C424D}" type="datetime1">
              <a:rPr lang="en-US" smtClean="0"/>
              <a:t>9/29/13</a:t>
            </a:fld>
            <a:endParaRPr lang="en-US"/>
          </a:p>
        </p:txBody>
      </p:sp>
      <p:sp>
        <p:nvSpPr>
          <p:cNvPr id="22" name="Slide Number Placeholder 21"/>
          <p:cNvSpPr>
            <a:spLocks noGrp="1"/>
          </p:cNvSpPr>
          <p:nvPr>
            <p:ph type="sldNum" sz="quarter" idx="15"/>
          </p:nvPr>
        </p:nvSpPr>
        <p:spPr/>
        <p:txBody>
          <a:bodyPr rtlCol="0"/>
          <a:lstStyle/>
          <a:p>
            <a:fld id="{FD8100D2-508F-4608-BCE8-D63B22DE4AC8}" type="slidenum">
              <a:rPr lang="en-US" smtClean="0"/>
              <a:pPr/>
              <a:t>‹#›</a:t>
            </a:fld>
            <a:endParaRPr lang="en-US"/>
          </a:p>
        </p:txBody>
      </p:sp>
      <p:sp>
        <p:nvSpPr>
          <p:cNvPr id="23" name="Footer Placeholder 22"/>
          <p:cNvSpPr>
            <a:spLocks noGrp="1"/>
          </p:cNvSpPr>
          <p:nvPr>
            <p:ph type="ftr" sz="quarter" idx="16"/>
          </p:nvPr>
        </p:nvSpPr>
        <p:spPr/>
        <p:txBody>
          <a:bodyPr rtlCol="0"/>
          <a:lstStyle/>
          <a:p>
            <a:r>
              <a:rPr lang="en-US" smtClean="0"/>
              <a:t>E. Napp</a:t>
            </a: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493292E-C15D-4534-A185-8A2DCC5771B0}" type="datetime1">
              <a:rPr lang="en-US" smtClean="0"/>
              <a:t>9/29/13</a:t>
            </a:fld>
            <a:endParaRPr lang="en-US"/>
          </a:p>
        </p:txBody>
      </p:sp>
      <p:sp>
        <p:nvSpPr>
          <p:cNvPr id="18" name="Slide Number Placeholder 17"/>
          <p:cNvSpPr>
            <a:spLocks noGrp="1"/>
          </p:cNvSpPr>
          <p:nvPr>
            <p:ph type="sldNum" sz="quarter" idx="11"/>
          </p:nvPr>
        </p:nvSpPr>
        <p:spPr/>
        <p:txBody>
          <a:bodyPr rtlCol="0"/>
          <a:lstStyle/>
          <a:p>
            <a:fld id="{FD8100D2-508F-4608-BCE8-D63B22DE4AC8}" type="slidenum">
              <a:rPr lang="en-US" smtClean="0"/>
              <a:pPr/>
              <a:t>‹#›</a:t>
            </a:fld>
            <a:endParaRPr lang="en-US"/>
          </a:p>
        </p:txBody>
      </p:sp>
      <p:sp>
        <p:nvSpPr>
          <p:cNvPr id="21" name="Footer Placeholder 20"/>
          <p:cNvSpPr>
            <a:spLocks noGrp="1"/>
          </p:cNvSpPr>
          <p:nvPr>
            <p:ph type="ftr" sz="quarter" idx="12"/>
          </p:nvPr>
        </p:nvSpPr>
        <p:spPr/>
        <p:txBody>
          <a:bodyPr rtlCol="0"/>
          <a:lstStyle/>
          <a:p>
            <a:r>
              <a:rPr lang="en-US" smtClean="0"/>
              <a:t>E. Napp</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A49AFBE-C6A0-4D46-91ED-A3481AFF2617}" type="datetime1">
              <a:rPr lang="en-US" smtClean="0"/>
              <a:t>9/29/13</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E. Napp</a:t>
            </a: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FD8100D2-508F-4608-BCE8-D63B22DE4AC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 Id="rId3"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 Id="rId3"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gif"/><Relationship Id="rId4" Type="http://schemas.openxmlformats.org/officeDocument/2006/relationships/image" Target="../media/image29.jpe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 Id="rId3" Type="http://schemas.openxmlformats.org/officeDocument/2006/relationships/image" Target="../media/image3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jpeg"/><Relationship Id="rId3" Type="http://schemas.openxmlformats.org/officeDocument/2006/relationships/image" Target="../media/image3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hyperlink" Target="http://i42.tinypic.com/357j440.jpg" TargetMode="External"/><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image" Target="../media/image4.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9.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 Id="rId3" Type="http://schemas.openxmlformats.org/officeDocument/2006/relationships/image" Target="../media/image1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blaine.org/sevenimpossiblethings/wp-content/uploads/2009/03/rabia_al-adawiyya.jpg"/>
          <p:cNvPicPr>
            <a:picLocks noChangeAspect="1" noChangeArrowheads="1"/>
          </p:cNvPicPr>
          <p:nvPr/>
        </p:nvPicPr>
        <p:blipFill>
          <a:blip r:embed="rId2"/>
          <a:srcRect/>
          <a:stretch>
            <a:fillRect/>
          </a:stretch>
        </p:blipFill>
        <p:spPr bwMode="auto">
          <a:xfrm>
            <a:off x="2177044" y="3352800"/>
            <a:ext cx="5878779" cy="3248025"/>
          </a:xfrm>
          <a:prstGeom prst="rect">
            <a:avLst/>
          </a:prstGeom>
          <a:noFill/>
        </p:spPr>
      </p:pic>
      <p:sp>
        <p:nvSpPr>
          <p:cNvPr id="5" name="Cloud Callout 4"/>
          <p:cNvSpPr/>
          <p:nvPr/>
        </p:nvSpPr>
        <p:spPr>
          <a:xfrm>
            <a:off x="609600" y="381000"/>
            <a:ext cx="3962400" cy="2289048"/>
          </a:xfrm>
          <a:prstGeom prst="cloudCallout">
            <a:avLst>
              <a:gd name="adj1" fmla="val 34295"/>
              <a:gd name="adj2" fmla="val 8061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smtClean="0"/>
          </a:p>
          <a:p>
            <a:pPr algn="ctr"/>
            <a:r>
              <a:rPr lang="en-US" sz="2000" dirty="0" smtClean="0"/>
              <a:t>“True devotion is for itself: not to desire heaven nor to fear hell.” </a:t>
            </a:r>
            <a:br>
              <a:rPr lang="en-US" sz="2000" dirty="0" smtClean="0"/>
            </a:br>
            <a:endParaRPr lang="en-US" sz="2000" dirty="0"/>
          </a:p>
        </p:txBody>
      </p:sp>
      <p:sp>
        <p:nvSpPr>
          <p:cNvPr id="4" name="TextBox 3"/>
          <p:cNvSpPr txBox="1"/>
          <p:nvPr/>
        </p:nvSpPr>
        <p:spPr>
          <a:xfrm>
            <a:off x="5029200" y="2819400"/>
            <a:ext cx="2268570" cy="369332"/>
          </a:xfrm>
          <a:prstGeom prst="rect">
            <a:avLst/>
          </a:prstGeom>
          <a:noFill/>
        </p:spPr>
        <p:txBody>
          <a:bodyPr wrap="none" rtlCol="0">
            <a:spAutoFit/>
          </a:bodyPr>
          <a:lstStyle/>
          <a:p>
            <a:r>
              <a:rPr lang="en-US" dirty="0" smtClean="0"/>
              <a:t>Rabia al-Adawiyya </a:t>
            </a:r>
            <a:endParaRPr lang="en-US" dirty="0"/>
          </a:p>
        </p:txBody>
      </p:sp>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pPr>
              <a:buNone/>
            </a:pPr>
            <a:r>
              <a:rPr lang="en-US" dirty="0" smtClean="0"/>
              <a:t>   -Marriage was considered a contract between consenting parties</a:t>
            </a:r>
          </a:p>
          <a:p>
            <a:pPr>
              <a:buNone/>
            </a:pPr>
            <a:r>
              <a:rPr lang="en-US" dirty="0" smtClean="0"/>
              <a:t>   -Women could sue for divorce if they had not had sexual relations for more than four months</a:t>
            </a:r>
          </a:p>
          <a:p>
            <a:pPr>
              <a:buNone/>
            </a:pPr>
            <a:r>
              <a:rPr lang="en-US" dirty="0" smtClean="0"/>
              <a:t>   -But the practice of a woman taking several husbands was prohibited while polygyny, multiple wives for a man, was allowed (a man was limited to four wives as long as treated equally)</a:t>
            </a:r>
          </a:p>
          <a:p>
            <a:pPr>
              <a:buNone/>
            </a:pPr>
            <a:r>
              <a:rPr lang="en-US" dirty="0" smtClean="0"/>
              <a:t>  -Men were encouraged to marry orphans, widows, and slaves</a:t>
            </a:r>
          </a:p>
          <a:p>
            <a:pPr>
              <a:buNone/>
            </a:pPr>
            <a:endParaRPr lang="en-US" dirty="0" smtClean="0"/>
          </a:p>
          <a:p>
            <a:pPr>
              <a:buNone/>
            </a:pPr>
            <a:endParaRPr lang="en-US" dirty="0" smtClean="0"/>
          </a:p>
          <a:p>
            <a:pPr>
              <a:buNone/>
            </a:pPr>
            <a:endParaRPr lang="en-US" dirty="0"/>
          </a:p>
        </p:txBody>
      </p:sp>
      <p:pic>
        <p:nvPicPr>
          <p:cNvPr id="19458" name="Picture 2" descr="http://trendsupdates.com/wp-content/uploads/2009/03/muslim_wedding_hands.jpg"/>
          <p:cNvPicPr>
            <a:picLocks noChangeAspect="1" noChangeArrowheads="1"/>
          </p:cNvPicPr>
          <p:nvPr/>
        </p:nvPicPr>
        <p:blipFill>
          <a:blip r:embed="rId2"/>
          <a:srcRect/>
          <a:stretch>
            <a:fillRect/>
          </a:stretch>
        </p:blipFill>
        <p:spPr bwMode="auto">
          <a:xfrm>
            <a:off x="4114800" y="4209796"/>
            <a:ext cx="3962400" cy="2648204"/>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6169152"/>
          </a:xfrm>
        </p:spPr>
        <p:txBody>
          <a:bodyPr/>
          <a:lstStyle/>
          <a:p>
            <a:r>
              <a:rPr lang="en-US" dirty="0" smtClean="0"/>
              <a:t>But as the Islamic “golden age” flourished, as in Athens and China, women, particularly upper class women, experienced growing restrictions</a:t>
            </a:r>
          </a:p>
          <a:p>
            <a:pPr>
              <a:buNone/>
            </a:pPr>
            <a:r>
              <a:rPr lang="en-US" dirty="0" smtClean="0"/>
              <a:t>   -Even the second caliph, Umar, asked women to offer prayers at home rather than the mosque</a:t>
            </a:r>
          </a:p>
          <a:p>
            <a:pPr>
              <a:buNone/>
            </a:pPr>
            <a:r>
              <a:rPr lang="en-US" dirty="0" smtClean="0"/>
              <a:t>   -Veiling and seclusion of women became standard practice among the upper and ruling classes, removing women from public life</a:t>
            </a:r>
          </a:p>
          <a:p>
            <a:pPr>
              <a:buNone/>
            </a:pPr>
            <a:r>
              <a:rPr lang="en-US" dirty="0" smtClean="0"/>
              <a:t>   -Such practices derived far more from established traditions of Middle Eastern cultures than from the Quran itself</a:t>
            </a:r>
          </a:p>
          <a:p>
            <a:pPr>
              <a:buNone/>
            </a:pPr>
            <a:r>
              <a:rPr lang="en-US" dirty="0" smtClean="0"/>
              <a:t>   -But they soon gained an Islamic rationale in the writings of Muslim thinkers</a:t>
            </a:r>
          </a:p>
          <a:p>
            <a:pPr>
              <a:buNone/>
            </a:pPr>
            <a:r>
              <a:rPr lang="en-US" dirty="0" smtClean="0"/>
              <a:t>   -Also “honor killing” of women by male relatives for violating sexual taboos</a:t>
            </a:r>
          </a:p>
          <a:p>
            <a:pPr>
              <a:buNone/>
            </a:pPr>
            <a:endParaRPr lang="en-US" dirty="0"/>
          </a:p>
        </p:txBody>
      </p:sp>
      <p:pic>
        <p:nvPicPr>
          <p:cNvPr id="18434" name="Picture 2" descr="http://azizaizmargari.files.wordpress.com/2007/10/07_10_2006_1842.jpg"/>
          <p:cNvPicPr>
            <a:picLocks noChangeAspect="1" noChangeArrowheads="1"/>
          </p:cNvPicPr>
          <p:nvPr/>
        </p:nvPicPr>
        <p:blipFill>
          <a:blip r:embed="rId2" cstate="print"/>
          <a:srcRect/>
          <a:stretch>
            <a:fillRect/>
          </a:stretch>
        </p:blipFill>
        <p:spPr bwMode="auto">
          <a:xfrm>
            <a:off x="7696200" y="3943712"/>
            <a:ext cx="994092" cy="1237887"/>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Negative view of women, presenting them as weak, deficient, and a sexually charged threat to men and social stability, emerged in the </a:t>
            </a:r>
            <a:r>
              <a:rPr lang="en-US" i="1" dirty="0" smtClean="0"/>
              <a:t>hadiths</a:t>
            </a:r>
            <a:r>
              <a:rPr lang="en-US" dirty="0" smtClean="0"/>
              <a:t>, traditions about the sayings or actions of Muhammad, which became an important source of Islamic law.</a:t>
            </a:r>
            <a:endParaRPr lang="en-US" dirty="0"/>
          </a:p>
        </p:txBody>
      </p:sp>
      <p:pic>
        <p:nvPicPr>
          <p:cNvPr id="17412" name="Picture 4" descr="http://www.mpacuk.org/os/images/stories/scholars.jpg"/>
          <p:cNvPicPr>
            <a:picLocks noChangeAspect="1" noChangeArrowheads="1"/>
          </p:cNvPicPr>
          <p:nvPr/>
        </p:nvPicPr>
        <p:blipFill>
          <a:blip r:embed="rId2"/>
          <a:srcRect/>
          <a:stretch>
            <a:fillRect/>
          </a:stretch>
        </p:blipFill>
        <p:spPr bwMode="auto">
          <a:xfrm>
            <a:off x="3733800" y="2209800"/>
            <a:ext cx="3952875" cy="46482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467600" cy="4873752"/>
          </a:xfrm>
        </p:spPr>
        <p:txBody>
          <a:bodyPr/>
          <a:lstStyle/>
          <a:p>
            <a:pPr>
              <a:buNone/>
            </a:pPr>
            <a:r>
              <a:rPr lang="en-US" dirty="0" smtClean="0"/>
              <a:t>But like Buddhism and Christianity, Islam also offered new outlets for women in religious life.  The Sufi practice of mystical union with Allah allowed a greater role for women than did mainstream Islam.  Some Sufi orders had parallel groups for women, and a few welcomed women as equal members.  Even within the world of Shia Islam, women teachers were termed </a:t>
            </a:r>
            <a:r>
              <a:rPr lang="en-US" i="1" dirty="0" smtClean="0"/>
              <a:t>mullahs</a:t>
            </a:r>
            <a:r>
              <a:rPr lang="en-US" dirty="0" smtClean="0"/>
              <a:t>, the same as their male counterparts and Islamic education, in the home or in Quranic schools, allowed some women to become literate and even achieve high levels of learning.</a:t>
            </a:r>
            <a:endParaRPr lang="en-US" dirty="0"/>
          </a:p>
        </p:txBody>
      </p:sp>
      <p:pic>
        <p:nvPicPr>
          <p:cNvPr id="16388" name="Picture 4" descr="http://www.thefirstpost.co.uk/assets/library/090615niptehran_3--124507023027605500.jpg"/>
          <p:cNvPicPr>
            <a:picLocks noChangeAspect="1" noChangeArrowheads="1"/>
          </p:cNvPicPr>
          <p:nvPr/>
        </p:nvPicPr>
        <p:blipFill>
          <a:blip r:embed="rId2"/>
          <a:srcRect/>
          <a:stretch>
            <a:fillRect/>
          </a:stretch>
        </p:blipFill>
        <p:spPr bwMode="auto">
          <a:xfrm>
            <a:off x="4401672" y="4724401"/>
            <a:ext cx="3649324" cy="2133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Islam and Cultural Encounters</a:t>
            </a:r>
            <a:endParaRPr lang="en-US" dirty="0"/>
          </a:p>
        </p:txBody>
      </p:sp>
      <p:sp>
        <p:nvSpPr>
          <p:cNvPr id="3" name="Content Placeholder 2"/>
          <p:cNvSpPr>
            <a:spLocks noGrp="1"/>
          </p:cNvSpPr>
          <p:nvPr>
            <p:ph sz="quarter" idx="1"/>
          </p:nvPr>
        </p:nvSpPr>
        <p:spPr/>
        <p:txBody>
          <a:bodyPr/>
          <a:lstStyle/>
          <a:p>
            <a:r>
              <a:rPr lang="en-US" dirty="0" smtClean="0"/>
              <a:t>In South Asia, Islam found a permanent place in  a long-established civilization as invasions brought by Turkic-speaking warrior groups from Central Asia, recently converted to Islam, brought the faith to India</a:t>
            </a:r>
          </a:p>
          <a:p>
            <a:r>
              <a:rPr lang="en-US" dirty="0" smtClean="0"/>
              <a:t>The Turks became the third major carrier of Islam, after the Arabs and Persians</a:t>
            </a:r>
          </a:p>
          <a:p>
            <a:pPr>
              <a:buNone/>
            </a:pPr>
            <a:r>
              <a:rPr lang="en-US" dirty="0" smtClean="0"/>
              <a:t>   -Their conquests gave rise to a series of Turkic and Muslims regimes that governed much of India until the British takeover in the eighteenth and nineteenth centuries</a:t>
            </a:r>
            <a:endParaRPr lang="en-US" dirty="0"/>
          </a:p>
        </p:txBody>
      </p:sp>
      <p:pic>
        <p:nvPicPr>
          <p:cNvPr id="15366" name="Picture 6" descr="http://www.columbia.edu/itc/mealac/pritchett/00maplinks/medieval/daviesset/1236max.jpg"/>
          <p:cNvPicPr>
            <a:picLocks noChangeAspect="1" noChangeArrowheads="1"/>
          </p:cNvPicPr>
          <p:nvPr/>
        </p:nvPicPr>
        <p:blipFill>
          <a:blip r:embed="rId2" cstate="print"/>
          <a:srcRect/>
          <a:stretch>
            <a:fillRect/>
          </a:stretch>
        </p:blipFill>
        <p:spPr bwMode="auto">
          <a:xfrm>
            <a:off x="7467600" y="0"/>
            <a:ext cx="1329166" cy="16764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Disillusioned Buddhists as well as low-caste Hindus and untouchables found the more egalitarian Islam attractive.</a:t>
            </a:r>
            <a:endParaRPr lang="en-US" dirty="0"/>
          </a:p>
        </p:txBody>
      </p:sp>
      <p:pic>
        <p:nvPicPr>
          <p:cNvPr id="14338" name="Picture 2" descr="http://indiarising.files.wordpress.com/2006/03/Children_India.jpg"/>
          <p:cNvPicPr>
            <a:picLocks noChangeAspect="1" noChangeArrowheads="1"/>
          </p:cNvPicPr>
          <p:nvPr/>
        </p:nvPicPr>
        <p:blipFill>
          <a:blip r:embed="rId2"/>
          <a:srcRect/>
          <a:stretch>
            <a:fillRect/>
          </a:stretch>
        </p:blipFill>
        <p:spPr bwMode="auto">
          <a:xfrm>
            <a:off x="4953000" y="2095500"/>
            <a:ext cx="3162300" cy="4762500"/>
          </a:xfrm>
          <a:prstGeom prst="rect">
            <a:avLst/>
          </a:prstGeom>
          <a:noFill/>
        </p:spPr>
      </p:pic>
      <p:pic>
        <p:nvPicPr>
          <p:cNvPr id="14340" name="Picture 4" descr="http://newsinitiative.org/media/30/image/apNERL03_THE_GREAT_DI_002WA.jpg"/>
          <p:cNvPicPr>
            <a:picLocks noChangeAspect="1" noChangeArrowheads="1"/>
          </p:cNvPicPr>
          <p:nvPr/>
        </p:nvPicPr>
        <p:blipFill>
          <a:blip r:embed="rId3"/>
          <a:srcRect/>
          <a:stretch>
            <a:fillRect/>
          </a:stretch>
        </p:blipFill>
        <p:spPr bwMode="auto">
          <a:xfrm>
            <a:off x="457200" y="1752600"/>
            <a:ext cx="4249223" cy="309562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in India, never more than 20 to 25 percent of the total population affiliated with Islam</a:t>
            </a:r>
          </a:p>
          <a:p>
            <a:pPr>
              <a:buNone/>
            </a:pPr>
            <a:r>
              <a:rPr lang="en-US" dirty="0" smtClean="0"/>
              <a:t>   -Perhaps due to the sharpness of the cultural divide between Islam and Hinduism</a:t>
            </a:r>
          </a:p>
          <a:p>
            <a:pPr>
              <a:buNone/>
            </a:pPr>
            <a:r>
              <a:rPr lang="en-US" dirty="0" smtClean="0"/>
              <a:t>   -Islam was radically monotheistic while Hinduism was surely polytheistic</a:t>
            </a:r>
          </a:p>
          <a:p>
            <a:pPr>
              <a:buNone/>
            </a:pPr>
            <a:r>
              <a:rPr lang="en-US" dirty="0" smtClean="0"/>
              <a:t>   -Islam’s equality of all believers contrasted with the Hindu caste system</a:t>
            </a:r>
          </a:p>
          <a:p>
            <a:r>
              <a:rPr lang="en-US" dirty="0" smtClean="0"/>
              <a:t>But in the early sixteenth century, a new and distinct religious tradition emerged in India, known as Sikhism</a:t>
            </a:r>
          </a:p>
          <a:p>
            <a:pPr>
              <a:buNone/>
            </a:pPr>
            <a:r>
              <a:rPr lang="en-US" dirty="0" smtClean="0"/>
              <a:t>   -It blended elements of Islam, such as devotion to one universal God, with Hindu concepts, such as Karma and rebirth</a:t>
            </a:r>
            <a:br>
              <a:rPr lang="en-US" dirty="0" smtClean="0"/>
            </a:br>
            <a:endParaRPr lang="en-US" dirty="0"/>
          </a:p>
        </p:txBody>
      </p:sp>
      <p:pic>
        <p:nvPicPr>
          <p:cNvPr id="13314" name="Picture 2" descr="http://img.timeinc.net/time/daily/2007/0712/postcard_india_1212.jpg"/>
          <p:cNvPicPr>
            <a:picLocks noChangeAspect="1" noChangeArrowheads="1"/>
          </p:cNvPicPr>
          <p:nvPr/>
        </p:nvPicPr>
        <p:blipFill>
          <a:blip r:embed="rId2"/>
          <a:srcRect/>
          <a:stretch>
            <a:fillRect/>
          </a:stretch>
        </p:blipFill>
        <p:spPr bwMode="auto">
          <a:xfrm>
            <a:off x="6019800" y="5486400"/>
            <a:ext cx="2101174" cy="13716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Guru Nanak (1469-1539), the founder of Sikhism, declared, “There is no Hindu and no Muslim.  All are children of God.”</a:t>
            </a:r>
            <a:endParaRPr lang="en-US" dirty="0"/>
          </a:p>
        </p:txBody>
      </p:sp>
      <p:pic>
        <p:nvPicPr>
          <p:cNvPr id="12290" name="Picture 2" descr="http://lakhvir02.files.wordpress.com/2006/09/nanak-travel-rest.jpg"/>
          <p:cNvPicPr>
            <a:picLocks noChangeAspect="1" noChangeArrowheads="1"/>
          </p:cNvPicPr>
          <p:nvPr/>
        </p:nvPicPr>
        <p:blipFill>
          <a:blip r:embed="rId2"/>
          <a:srcRect/>
          <a:stretch>
            <a:fillRect/>
          </a:stretch>
        </p:blipFill>
        <p:spPr bwMode="auto">
          <a:xfrm>
            <a:off x="4114800" y="1247775"/>
            <a:ext cx="3952875" cy="5610225"/>
          </a:xfrm>
          <a:prstGeom prst="rect">
            <a:avLst/>
          </a:prstGeom>
          <a:noFill/>
        </p:spPr>
      </p:pic>
      <p:pic>
        <p:nvPicPr>
          <p:cNvPr id="12292" name="Picture 4" descr="http://chandrakantha.com/articles/indian_music/shabad_media/nanak.jpg"/>
          <p:cNvPicPr>
            <a:picLocks noChangeAspect="1" noChangeArrowheads="1"/>
          </p:cNvPicPr>
          <p:nvPr/>
        </p:nvPicPr>
        <p:blipFill>
          <a:blip r:embed="rId3"/>
          <a:srcRect/>
          <a:stretch>
            <a:fillRect/>
          </a:stretch>
        </p:blipFill>
        <p:spPr bwMode="auto">
          <a:xfrm>
            <a:off x="1143000" y="2057400"/>
            <a:ext cx="2333625" cy="294322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0"/>
            <a:ext cx="7467600" cy="6858000"/>
          </a:xfrm>
        </p:spPr>
        <p:txBody>
          <a:bodyPr>
            <a:normAutofit/>
          </a:bodyPr>
          <a:lstStyle/>
          <a:p>
            <a:r>
              <a:rPr lang="en-US" dirty="0" smtClean="0"/>
              <a:t>But in Anatolia, the population by 1500 was 90% Muslim and largely Turkic-speaking</a:t>
            </a:r>
          </a:p>
          <a:p>
            <a:r>
              <a:rPr lang="en-US" dirty="0" smtClean="0"/>
              <a:t>Anatolia was the heartland of the powerful Turkish Ottoman Empire that had overrun Christian Byzantium</a:t>
            </a:r>
          </a:p>
          <a:p>
            <a:pPr>
              <a:buNone/>
            </a:pPr>
            <a:r>
              <a:rPr lang="en-US" dirty="0" smtClean="0"/>
              <a:t>   -But Anatolia’s population was significantly smaller than India’s</a:t>
            </a:r>
          </a:p>
          <a:p>
            <a:pPr>
              <a:buNone/>
            </a:pPr>
            <a:r>
              <a:rPr lang="en-US" dirty="0" smtClean="0"/>
              <a:t>   -The disruption of Anatolian society was more extensive as the Byzantine state had been fatally weakened</a:t>
            </a:r>
          </a:p>
          <a:p>
            <a:pPr>
              <a:buNone/>
            </a:pPr>
            <a:r>
              <a:rPr lang="en-US" dirty="0" smtClean="0"/>
              <a:t>   -Even though Christians were seldom forced to convert, they suffered many discriminations such as being forbidden to ride saddled horses or carry swords</a:t>
            </a:r>
          </a:p>
          <a:p>
            <a:pPr>
              <a:buNone/>
            </a:pPr>
            <a:r>
              <a:rPr lang="en-US" dirty="0" smtClean="0"/>
              <a:t>   -Some Christians came to believe that these disasters represented proof that Islam was the true religion (shared a common monotheism, too!)</a:t>
            </a:r>
          </a:p>
          <a:p>
            <a:endParaRPr lang="en-US" dirty="0"/>
          </a:p>
        </p:txBody>
      </p:sp>
      <p:pic>
        <p:nvPicPr>
          <p:cNvPr id="11266" name="Picture 2" descr="http://image.absoluteastronomy.com/images/encyclopediaimages/t/tu/turksish_soldiers_in_ottoman_hungary.jpg"/>
          <p:cNvPicPr>
            <a:picLocks noChangeAspect="1" noChangeArrowheads="1"/>
          </p:cNvPicPr>
          <p:nvPr/>
        </p:nvPicPr>
        <p:blipFill>
          <a:blip r:embed="rId2"/>
          <a:srcRect/>
          <a:stretch>
            <a:fillRect/>
          </a:stretch>
        </p:blipFill>
        <p:spPr bwMode="auto">
          <a:xfrm>
            <a:off x="7086600" y="838200"/>
            <a:ext cx="1619250" cy="20097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Turkish rulers of Anatolia built  a new society that welcomed converts and granted them material rewards and opportunity for high office.</a:t>
            </a:r>
            <a:endParaRPr lang="en-US" dirty="0"/>
          </a:p>
        </p:txBody>
      </p:sp>
      <p:pic>
        <p:nvPicPr>
          <p:cNvPr id="10242" name="Picture 2" descr="http://photos.travelblog.org/Photos/128086/480198/t/4830742-Mosque_at_Sunset-0.jpg"/>
          <p:cNvPicPr>
            <a:picLocks noChangeAspect="1" noChangeArrowheads="1"/>
          </p:cNvPicPr>
          <p:nvPr/>
        </p:nvPicPr>
        <p:blipFill>
          <a:blip r:embed="rId2"/>
          <a:srcRect/>
          <a:stretch>
            <a:fillRect/>
          </a:stretch>
        </p:blipFill>
        <p:spPr bwMode="auto">
          <a:xfrm>
            <a:off x="5410200" y="1600200"/>
            <a:ext cx="2857500" cy="2143125"/>
          </a:xfrm>
          <a:prstGeom prst="rect">
            <a:avLst/>
          </a:prstGeom>
          <a:noFill/>
        </p:spPr>
      </p:pic>
      <p:pic>
        <p:nvPicPr>
          <p:cNvPr id="10246" name="Picture 6" descr="http://www.mideastweb.org/ara_ottoman1580.gif"/>
          <p:cNvPicPr>
            <a:picLocks noChangeAspect="1" noChangeArrowheads="1"/>
          </p:cNvPicPr>
          <p:nvPr/>
        </p:nvPicPr>
        <p:blipFill>
          <a:blip r:embed="rId3"/>
          <a:srcRect/>
          <a:stretch>
            <a:fillRect/>
          </a:stretch>
        </p:blipFill>
        <p:spPr bwMode="auto">
          <a:xfrm>
            <a:off x="2971800" y="4184036"/>
            <a:ext cx="4876800" cy="2673964"/>
          </a:xfrm>
          <a:prstGeom prst="rect">
            <a:avLst/>
          </a:prstGeom>
          <a:noFill/>
        </p:spPr>
      </p:pic>
      <p:pic>
        <p:nvPicPr>
          <p:cNvPr id="10248" name="Picture 8" descr="http://www.allempires.com/empires/polish_lit_full/battle_ottomans.jpg"/>
          <p:cNvPicPr>
            <a:picLocks noChangeAspect="1" noChangeArrowheads="1"/>
          </p:cNvPicPr>
          <p:nvPr/>
        </p:nvPicPr>
        <p:blipFill>
          <a:blip r:embed="rId4"/>
          <a:srcRect/>
          <a:stretch>
            <a:fillRect/>
          </a:stretch>
        </p:blipFill>
        <p:spPr bwMode="auto">
          <a:xfrm>
            <a:off x="609600" y="1371600"/>
            <a:ext cx="4648200" cy="2684336"/>
          </a:xfrm>
          <a:prstGeom prst="rect">
            <a:avLst/>
          </a:prstGeom>
          <a:noFill/>
        </p:spPr>
      </p:pic>
      <p:pic>
        <p:nvPicPr>
          <p:cNvPr id="10250" name="Picture 10" descr="http://www.naqshbandi.org/ottomans/khalifa/images/28-2.jpg"/>
          <p:cNvPicPr>
            <a:picLocks noChangeAspect="1" noChangeArrowheads="1"/>
          </p:cNvPicPr>
          <p:nvPr/>
        </p:nvPicPr>
        <p:blipFill>
          <a:blip r:embed="rId5"/>
          <a:srcRect/>
          <a:stretch>
            <a:fillRect/>
          </a:stretch>
        </p:blipFill>
        <p:spPr bwMode="auto">
          <a:xfrm>
            <a:off x="304800" y="4191000"/>
            <a:ext cx="2562225" cy="2667000"/>
          </a:xfrm>
          <a:prstGeom prst="rect">
            <a:avLst/>
          </a:prstGeom>
          <a:noFill/>
        </p:spPr>
      </p:pic>
      <p:sp>
        <p:nvSpPr>
          <p:cNvPr id="7" name="Footer Placeholder 6"/>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Abbasid Dynasty (750-1258)</a:t>
            </a:r>
            <a:endParaRPr lang="en-US" dirty="0"/>
          </a:p>
        </p:txBody>
      </p:sp>
      <p:sp>
        <p:nvSpPr>
          <p:cNvPr id="3" name="Content Placeholder 2"/>
          <p:cNvSpPr>
            <a:spLocks noGrp="1"/>
          </p:cNvSpPr>
          <p:nvPr>
            <p:ph sz="quarter" idx="1"/>
          </p:nvPr>
        </p:nvSpPr>
        <p:spPr/>
        <p:txBody>
          <a:bodyPr/>
          <a:lstStyle/>
          <a:p>
            <a:r>
              <a:rPr lang="en-US" dirty="0" smtClean="0"/>
              <a:t>With a splendid new capital in Baghdad, the Abbasid caliphs presided over a flourishing and prosperous Islamic civilization in which non-Arabs, especially Persians played a prominent role</a:t>
            </a:r>
          </a:p>
          <a:p>
            <a:r>
              <a:rPr lang="en-US" dirty="0" smtClean="0"/>
              <a:t>Persian cultural influence was reflected in a new title for the caliph, “the shadow of God on earth”</a:t>
            </a:r>
          </a:p>
          <a:p>
            <a:r>
              <a:rPr lang="en-US" dirty="0" smtClean="0"/>
              <a:t>But the political unity of the Abbasid Empire did not last long</a:t>
            </a:r>
          </a:p>
          <a:p>
            <a:r>
              <a:rPr lang="en-US" dirty="0" smtClean="0"/>
              <a:t>Beginning as early as the mid-ninth century, many local governors and military commanders asserted autonomy in their regions</a:t>
            </a:r>
          </a:p>
          <a:p>
            <a:endParaRPr lang="en-US" dirty="0"/>
          </a:p>
        </p:txBody>
      </p:sp>
      <p:pic>
        <p:nvPicPr>
          <p:cNvPr id="27650" name="Picture 2" descr="http://www.myarabicstory.org/old/IRAQ/abbasid_palace.jpg"/>
          <p:cNvPicPr>
            <a:picLocks noChangeAspect="1" noChangeArrowheads="1"/>
          </p:cNvPicPr>
          <p:nvPr/>
        </p:nvPicPr>
        <p:blipFill>
          <a:blip r:embed="rId2"/>
          <a:srcRect/>
          <a:stretch>
            <a:fillRect/>
          </a:stretch>
        </p:blipFill>
        <p:spPr bwMode="auto">
          <a:xfrm>
            <a:off x="6781800" y="304800"/>
            <a:ext cx="1971675" cy="1381858"/>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But Islamization did not completely eliminate the influence of Turkish culture</a:t>
            </a:r>
          </a:p>
          <a:p>
            <a:pPr>
              <a:buNone/>
            </a:pPr>
            <a:r>
              <a:rPr lang="en-US" dirty="0" smtClean="0"/>
              <a:t>   -The tradition of a freer, more gender-equal life for women, common among pastoral people, persisted after the conversion to Islam</a:t>
            </a:r>
          </a:p>
          <a:p>
            <a:r>
              <a:rPr lang="en-US" dirty="0" smtClean="0"/>
              <a:t>In West Africa, Islam accompanied Muslim traders across the Sahara rather than being brought by invading Arab or Turkic armies</a:t>
            </a:r>
          </a:p>
          <a:p>
            <a:r>
              <a:rPr lang="en-US" dirty="0" smtClean="0"/>
              <a:t>Islam’s acceptance was largely peaceful and voluntary, lacking the incentives associated elsewhere with foreign conquest</a:t>
            </a:r>
          </a:p>
          <a:p>
            <a:r>
              <a:rPr lang="en-US" dirty="0" smtClean="0"/>
              <a:t>For African merchant communities, Islam provided an important link to Muslim trading partners, much as Buddhism had done in Southeast Asia</a:t>
            </a:r>
            <a:endParaRPr lang="en-US" dirty="0"/>
          </a:p>
        </p:txBody>
      </p:sp>
      <p:pic>
        <p:nvPicPr>
          <p:cNvPr id="9218" name="Picture 2" descr="http://img.allposters.com/6/LRG/30/3030/U3LBF00Z.jpg"/>
          <p:cNvPicPr>
            <a:picLocks noChangeAspect="1" noChangeArrowheads="1"/>
          </p:cNvPicPr>
          <p:nvPr/>
        </p:nvPicPr>
        <p:blipFill>
          <a:blip r:embed="rId2"/>
          <a:srcRect/>
          <a:stretch>
            <a:fillRect/>
          </a:stretch>
        </p:blipFill>
        <p:spPr bwMode="auto">
          <a:xfrm>
            <a:off x="7010400" y="3657600"/>
            <a:ext cx="1727200" cy="12954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81000" y="228600"/>
            <a:ext cx="7467600" cy="4873752"/>
          </a:xfrm>
        </p:spPr>
        <p:txBody>
          <a:bodyPr/>
          <a:lstStyle/>
          <a:p>
            <a:pPr>
              <a:buNone/>
            </a:pPr>
            <a:r>
              <a:rPr lang="en-US" dirty="0" smtClean="0"/>
              <a:t>By the sixteenth century, a number of West African cities had become major centers of Islamic religious and intellectual life, attracting scholars from throughout the Muslim world.  Timbuktu had more than 150 lower-level Quranic schools and several major centers of higher education with thousands of students from all over West Africa.</a:t>
            </a:r>
          </a:p>
        </p:txBody>
      </p:sp>
      <p:pic>
        <p:nvPicPr>
          <p:cNvPr id="8194" name="Picture 2" descr="http://www.dorlingkindersley-uk.co.uk/static/html/features/where_to_go/images/10Oct/07_timbuktu.jpg"/>
          <p:cNvPicPr>
            <a:picLocks noChangeAspect="1" noChangeArrowheads="1"/>
          </p:cNvPicPr>
          <p:nvPr/>
        </p:nvPicPr>
        <p:blipFill>
          <a:blip r:embed="rId2"/>
          <a:srcRect/>
          <a:stretch>
            <a:fillRect/>
          </a:stretch>
        </p:blipFill>
        <p:spPr bwMode="auto">
          <a:xfrm>
            <a:off x="2133600" y="2914650"/>
            <a:ext cx="5867400" cy="394335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West Africa did not experience the massive migration of Arab peoples that had promoted Arabization of North Africa and the Middle East</a:t>
            </a:r>
          </a:p>
          <a:p>
            <a:r>
              <a:rPr lang="en-US" dirty="0" smtClean="0"/>
              <a:t>Moreover, in contrast to India and Anatolia, Sufi holy men played little role until at least the eighteenth century</a:t>
            </a:r>
          </a:p>
          <a:p>
            <a:r>
              <a:rPr lang="en-US" dirty="0" smtClean="0"/>
              <a:t>Scholars, merchants, and rulers, rather than mystic preachers, initially established Islam in West Africa</a:t>
            </a:r>
          </a:p>
          <a:p>
            <a:r>
              <a:rPr lang="en-US" dirty="0" smtClean="0"/>
              <a:t>Ibn Battuta, a fourteenth-century Arab traveler, was appalled that practicing Muslims in Mali permitted their women to appear in public almost naked and to mingle freely with unrelated men</a:t>
            </a:r>
          </a:p>
          <a:p>
            <a:r>
              <a:rPr lang="en-US" dirty="0" smtClean="0"/>
              <a:t>And Sonni Ali, a fifteenth-century ruler of Songhay, observed Ramadan and built mosques but consulted traditional diviners</a:t>
            </a:r>
          </a:p>
          <a:p>
            <a:endParaRPr lang="en-US" dirty="0"/>
          </a:p>
        </p:txBody>
      </p:sp>
      <p:pic>
        <p:nvPicPr>
          <p:cNvPr id="7170" name="Picture 2" descr="http://wpcontent.answers.com/wikipedia/commons/thumb/a/a8/SONGHAI_empire_map.PNG/300px-SONGHAI_empire_map.PNG"/>
          <p:cNvPicPr>
            <a:picLocks noChangeAspect="1" noChangeArrowheads="1"/>
          </p:cNvPicPr>
          <p:nvPr/>
        </p:nvPicPr>
        <p:blipFill>
          <a:blip r:embed="rId2"/>
          <a:srcRect/>
          <a:stretch>
            <a:fillRect/>
          </a:stretch>
        </p:blipFill>
        <p:spPr bwMode="auto">
          <a:xfrm>
            <a:off x="6705600" y="5998464"/>
            <a:ext cx="1371600" cy="859536"/>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467600" cy="4873752"/>
          </a:xfrm>
        </p:spPr>
        <p:txBody>
          <a:bodyPr/>
          <a:lstStyle/>
          <a:p>
            <a:pPr>
              <a:buNone/>
            </a:pPr>
            <a:r>
              <a:rPr lang="en-US" dirty="0" smtClean="0"/>
              <a:t>The chief site of Islamic encounter with Catholic Europe occurred in Spain (called al-Andalus by Muslims).  Spain had been conquered by Arab and Berber forces in the early eighth century but Islam did not overwhelm Christianity in Spain.  Early toleration between Muslims and Christians gave way to increasing religious intolerance.  That intolerance was perpetuated as Muslims were forced out of Spain during the Reconquest and in 1492, all Jews were likewise expelled.</a:t>
            </a:r>
          </a:p>
        </p:txBody>
      </p:sp>
      <p:sp>
        <p:nvSpPr>
          <p:cNvPr id="6146" name="AutoShape 2" descr="http://www.paradoxplace.com/Photo%20Pages/Spain/Central_Spain/Toledo/San_Roman/S-R_Images/800/SanR-ArchesB-May06-DC6110sAR800.jpg"/>
          <p:cNvSpPr>
            <a:spLocks noChangeAspect="1" noChangeArrowheads="1"/>
          </p:cNvSpPr>
          <p:nvPr/>
        </p:nvSpPr>
        <p:spPr bwMode="auto">
          <a:xfrm>
            <a:off x="63500" y="-136525"/>
            <a:ext cx="7353300" cy="5610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148" name="Picture 4" descr="http://www.paradoxplace.com/Photo%20Pages/Spain/Central_Spain/Toledo/San_Roman/S-R_Images/800/SanR-ArchesB-May06-DC6110sAR800.jpg"/>
          <p:cNvPicPr>
            <a:picLocks noChangeAspect="1" noChangeArrowheads="1"/>
          </p:cNvPicPr>
          <p:nvPr/>
        </p:nvPicPr>
        <p:blipFill>
          <a:blip r:embed="rId2"/>
          <a:srcRect/>
          <a:stretch>
            <a:fillRect/>
          </a:stretch>
        </p:blipFill>
        <p:spPr bwMode="auto">
          <a:xfrm>
            <a:off x="4419600" y="4057732"/>
            <a:ext cx="3670300" cy="2800268"/>
          </a:xfrm>
          <a:prstGeom prst="rect">
            <a:avLst/>
          </a:prstGeom>
          <a:noFill/>
        </p:spPr>
      </p:pic>
      <p:pic>
        <p:nvPicPr>
          <p:cNvPr id="6150" name="Picture 6" descr="http://farm1.static.flickr.com/150/375648033_b1d2a7b73e.jpg"/>
          <p:cNvPicPr>
            <a:picLocks noChangeAspect="1" noChangeArrowheads="1"/>
          </p:cNvPicPr>
          <p:nvPr/>
        </p:nvPicPr>
        <p:blipFill>
          <a:blip r:embed="rId3"/>
          <a:srcRect/>
          <a:stretch>
            <a:fillRect/>
          </a:stretch>
        </p:blipFill>
        <p:spPr bwMode="auto">
          <a:xfrm>
            <a:off x="304800" y="4028847"/>
            <a:ext cx="3962400" cy="2829154"/>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At the core of Islamic civilization was a common commitment to Islam</a:t>
            </a:r>
          </a:p>
          <a:p>
            <a:r>
              <a:rPr lang="en-US" dirty="0" smtClean="0"/>
              <a:t>Beginning in the eleventh century, formal colleges called </a:t>
            </a:r>
            <a:r>
              <a:rPr lang="en-US" i="1" dirty="0" smtClean="0"/>
              <a:t>madrassas </a:t>
            </a:r>
            <a:r>
              <a:rPr lang="en-US" dirty="0" smtClean="0"/>
              <a:t>offered more advanced instruction in the Quran and the sayings of Muhammad as well as law</a:t>
            </a:r>
          </a:p>
          <a:p>
            <a:r>
              <a:rPr lang="en-US" dirty="0" smtClean="0"/>
              <a:t>The ulama were an “international elite,” and the system of education they created served to bind together an immense and diverse civilization</a:t>
            </a:r>
          </a:p>
          <a:p>
            <a:r>
              <a:rPr lang="en-US" dirty="0" smtClean="0"/>
              <a:t>Paralleling the educational network of the ulama were the emerging religious orders of the Sufis</a:t>
            </a:r>
          </a:p>
          <a:p>
            <a:pPr>
              <a:buNone/>
            </a:pPr>
            <a:r>
              <a:rPr lang="en-US" dirty="0" smtClean="0"/>
              <a:t>   -By the tenth century, particular Sufi </a:t>
            </a:r>
            <a:r>
              <a:rPr lang="en-US" i="1" dirty="0" smtClean="0"/>
              <a:t>shayks</a:t>
            </a:r>
            <a:r>
              <a:rPr lang="en-US" dirty="0" smtClean="0"/>
              <a:t>, or teachers, began to attract groups of disciples who were eager to learn their unique devotional practices and ways of achieving union with Allah</a:t>
            </a:r>
          </a:p>
          <a:p>
            <a:endParaRPr lang="en-US" dirty="0"/>
          </a:p>
        </p:txBody>
      </p:sp>
      <p:pic>
        <p:nvPicPr>
          <p:cNvPr id="5122" name="Picture 2" descr="SufiDerwisjUniverse.jpg image by michelstooker"/>
          <p:cNvPicPr>
            <a:picLocks noChangeAspect="1" noChangeArrowheads="1"/>
          </p:cNvPicPr>
          <p:nvPr/>
        </p:nvPicPr>
        <p:blipFill>
          <a:blip r:embed="rId2" cstate="print"/>
          <a:srcRect/>
          <a:stretch>
            <a:fillRect/>
          </a:stretch>
        </p:blipFill>
        <p:spPr bwMode="auto">
          <a:xfrm>
            <a:off x="7010400" y="6019800"/>
            <a:ext cx="1082183" cy="8382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Like the madrassas and the sharia, Sufi religious ideas and institutions spanned the Islamic world and were yet another thread in the cosmopolitan web of Islamic civilization.  In addition to the networks of the Sufis and the ulama, many thousands of people, from kings to peasants, made the pilgrimage to Mecca, no doubt gaining some sense of the umma.</a:t>
            </a:r>
            <a:endParaRPr lang="en-US" dirty="0"/>
          </a:p>
        </p:txBody>
      </p:sp>
      <p:pic>
        <p:nvPicPr>
          <p:cNvPr id="4098" name="Picture 2" descr="http://qed.princeton.edu/images/c/c1/Islamic_Region_-_Major_Trade_Routes.jpg"/>
          <p:cNvPicPr>
            <a:picLocks noChangeAspect="1" noChangeArrowheads="1"/>
          </p:cNvPicPr>
          <p:nvPr/>
        </p:nvPicPr>
        <p:blipFill>
          <a:blip r:embed="rId2" cstate="print"/>
          <a:srcRect/>
          <a:stretch>
            <a:fillRect/>
          </a:stretch>
        </p:blipFill>
        <p:spPr bwMode="auto">
          <a:xfrm>
            <a:off x="2971800" y="3208373"/>
            <a:ext cx="5248275" cy="3649628"/>
          </a:xfrm>
          <a:prstGeom prst="rect">
            <a:avLst/>
          </a:prstGeom>
          <a:noFill/>
        </p:spPr>
      </p:pic>
      <p:pic>
        <p:nvPicPr>
          <p:cNvPr id="4100" name="Picture 4" descr="http://upload.wikimedia.org/wikipedia/commons/4/47/1154_world_map_by_Moroccan_cartographer_al-Idrisi_for_king_Roger_of_Sicily.jpg"/>
          <p:cNvPicPr>
            <a:picLocks noChangeAspect="1" noChangeArrowheads="1"/>
          </p:cNvPicPr>
          <p:nvPr/>
        </p:nvPicPr>
        <p:blipFill>
          <a:blip r:embed="rId3" cstate="print"/>
          <a:srcRect/>
          <a:stretch>
            <a:fillRect/>
          </a:stretch>
        </p:blipFill>
        <p:spPr bwMode="auto">
          <a:xfrm>
            <a:off x="533400" y="3810000"/>
            <a:ext cx="2362200" cy="23622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6321552"/>
          </a:xfrm>
        </p:spPr>
        <p:txBody>
          <a:bodyPr/>
          <a:lstStyle/>
          <a:p>
            <a:r>
              <a:rPr lang="en-US" dirty="0" smtClean="0"/>
              <a:t>The world of Islamic civilization was a network of faith but also a network of trade</a:t>
            </a:r>
          </a:p>
          <a:p>
            <a:pPr>
              <a:buNone/>
            </a:pPr>
            <a:r>
              <a:rPr lang="en-US" dirty="0" smtClean="0"/>
              <a:t>   -In part, due to its central location in the Afro-Eurasian world </a:t>
            </a:r>
          </a:p>
          <a:p>
            <a:pPr>
              <a:buNone/>
            </a:pPr>
            <a:r>
              <a:rPr lang="en-US" dirty="0" smtClean="0"/>
              <a:t>   -Commerce was valued by the Prophet Muhammad who himself had been a trader</a:t>
            </a:r>
          </a:p>
          <a:p>
            <a:pPr>
              <a:buNone/>
            </a:pPr>
            <a:r>
              <a:rPr lang="en-US" dirty="0" smtClean="0"/>
              <a:t>   -The pilgrimage to Mecca also fostered commerce</a:t>
            </a:r>
          </a:p>
          <a:p>
            <a:pPr>
              <a:buNone/>
            </a:pPr>
            <a:r>
              <a:rPr lang="en-US" dirty="0" smtClean="0"/>
              <a:t>   -The extraordinary spurt of urbanization that accompanied the growth of Islamic civilization also promoted trade</a:t>
            </a:r>
          </a:p>
          <a:p>
            <a:r>
              <a:rPr lang="en-US" dirty="0" smtClean="0"/>
              <a:t>Technology also diffused widely within the Islamic world</a:t>
            </a:r>
          </a:p>
          <a:p>
            <a:r>
              <a:rPr lang="en-US" dirty="0" smtClean="0"/>
              <a:t>Philosophical texts, especially from ancient Greece and the Hellenistic world, were translated into Arabic</a:t>
            </a:r>
            <a:endParaRPr lang="en-US" dirty="0"/>
          </a:p>
        </p:txBody>
      </p:sp>
      <p:pic>
        <p:nvPicPr>
          <p:cNvPr id="3074" name="Picture 2" descr="http://www.arabia.it/english/islam/mecca2.jpg"/>
          <p:cNvPicPr>
            <a:picLocks noChangeAspect="1" noChangeArrowheads="1"/>
          </p:cNvPicPr>
          <p:nvPr/>
        </p:nvPicPr>
        <p:blipFill>
          <a:blip r:embed="rId2" cstate="print"/>
          <a:srcRect/>
          <a:stretch>
            <a:fillRect/>
          </a:stretch>
        </p:blipFill>
        <p:spPr bwMode="auto">
          <a:xfrm>
            <a:off x="7416239" y="3505200"/>
            <a:ext cx="1232655" cy="1828800"/>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The blending of Islamic civilization and other civilizations led to new contributions to learning.  Using Indian numerical notations, Arab scholars </a:t>
            </a:r>
            <a:r>
              <a:rPr lang="en-US" smtClean="0"/>
              <a:t>developed algebra.  </a:t>
            </a:r>
            <a:r>
              <a:rPr lang="en-US" dirty="0" smtClean="0"/>
              <a:t>They also undertook original work in astronomy and optics.  They furthered developments in medicine and pharmacology.   The first hospitals, traveling clinics, and examinations for physicians and pharmacologists also were developed within the Islamic world.  In the eleventh and twelfth centuries, this enormous body of Arab medical scholarship entered Europe via Spain.</a:t>
            </a:r>
            <a:endParaRPr lang="en-US" dirty="0"/>
          </a:p>
        </p:txBody>
      </p:sp>
      <p:pic>
        <p:nvPicPr>
          <p:cNvPr id="2052" name="Picture 4" descr="http://www.deedsuponintention.com/wp-content/uploads/2009/11/Jabir.jpg"/>
          <p:cNvPicPr>
            <a:picLocks noChangeAspect="1" noChangeArrowheads="1"/>
          </p:cNvPicPr>
          <p:nvPr/>
        </p:nvPicPr>
        <p:blipFill>
          <a:blip r:embed="rId2"/>
          <a:srcRect/>
          <a:stretch>
            <a:fillRect/>
          </a:stretch>
        </p:blipFill>
        <p:spPr bwMode="auto">
          <a:xfrm>
            <a:off x="4724400" y="4314825"/>
            <a:ext cx="3009900" cy="2543175"/>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lstStyle/>
          <a:p>
            <a:r>
              <a:rPr lang="en-US" dirty="0" smtClean="0"/>
              <a:t>Strayer Questions</a:t>
            </a:r>
            <a:endParaRPr lang="en-US" dirty="0"/>
          </a:p>
        </p:txBody>
      </p:sp>
      <p:sp>
        <p:nvSpPr>
          <p:cNvPr id="3" name="Content Placeholder 2"/>
          <p:cNvSpPr>
            <a:spLocks noGrp="1"/>
          </p:cNvSpPr>
          <p:nvPr>
            <p:ph sz="quarter" idx="1"/>
          </p:nvPr>
        </p:nvSpPr>
        <p:spPr>
          <a:xfrm>
            <a:off x="457200" y="1219200"/>
            <a:ext cx="7467600" cy="5638800"/>
          </a:xfrm>
        </p:spPr>
        <p:txBody>
          <a:bodyPr>
            <a:normAutofit fontScale="92500"/>
          </a:bodyPr>
          <a:lstStyle/>
          <a:p>
            <a:r>
              <a:rPr lang="en-US" dirty="0" smtClean="0"/>
              <a:t>How did the rise of Islam change the lives of women? </a:t>
            </a:r>
          </a:p>
          <a:p>
            <a:r>
              <a:rPr lang="en-US" dirty="0" smtClean="0"/>
              <a:t>What similarities and differences can you identify in the spread of Islam to India, Anatolia, West Africa, and Spain? </a:t>
            </a:r>
          </a:p>
          <a:p>
            <a:r>
              <a:rPr lang="en-US" dirty="0" smtClean="0"/>
              <a:t>Why was Anatolia so much more thoroughly Islamized than India? </a:t>
            </a:r>
          </a:p>
          <a:p>
            <a:r>
              <a:rPr lang="en-US" dirty="0" smtClean="0"/>
              <a:t>What makes it possible to speak of the Islamic world as a distinct and coherent civilization? </a:t>
            </a:r>
          </a:p>
          <a:p>
            <a:r>
              <a:rPr lang="en-US" dirty="0" smtClean="0"/>
              <a:t>In what ways was the world of Islam a "cosmopolitan civilization"?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1026" name="Picture 2" descr="http://ircamera.as.arizona.edu/NatSci102/NatSci102/images/islamobs.jpg"/>
          <p:cNvPicPr>
            <a:picLocks noChangeAspect="1" noChangeArrowheads="1"/>
          </p:cNvPicPr>
          <p:nvPr/>
        </p:nvPicPr>
        <p:blipFill>
          <a:blip r:embed="rId2"/>
          <a:srcRect/>
          <a:stretch>
            <a:fillRect/>
          </a:stretch>
        </p:blipFill>
        <p:spPr bwMode="auto">
          <a:xfrm>
            <a:off x="3657600" y="4648200"/>
            <a:ext cx="1895689" cy="220980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Although still giving formal allegiance to the caliph in Baghdad, the Islamic world had fractured politically into a series of “sultanates,” many ruled by Persian or Turkish military dynasties.</a:t>
            </a:r>
            <a:endParaRPr lang="en-US" dirty="0"/>
          </a:p>
        </p:txBody>
      </p:sp>
      <p:pic>
        <p:nvPicPr>
          <p:cNvPr id="26626" name="Picture 2" descr="http://www.mideastweb.org/ara_map750.gif"/>
          <p:cNvPicPr>
            <a:picLocks noChangeAspect="1" noChangeArrowheads="1"/>
          </p:cNvPicPr>
          <p:nvPr/>
        </p:nvPicPr>
        <p:blipFill>
          <a:blip r:embed="rId2"/>
          <a:srcRect/>
          <a:stretch>
            <a:fillRect/>
          </a:stretch>
        </p:blipFill>
        <p:spPr bwMode="auto">
          <a:xfrm>
            <a:off x="1676400" y="1676399"/>
            <a:ext cx="5105400" cy="2672091"/>
          </a:xfrm>
          <a:prstGeom prst="rect">
            <a:avLst/>
          </a:prstGeom>
          <a:noFill/>
        </p:spPr>
      </p:pic>
      <p:pic>
        <p:nvPicPr>
          <p:cNvPr id="26628" name="Picture 4" descr="http://countryturkmenistan.tripod.com/SeljukEmpireMap-resized.jpg"/>
          <p:cNvPicPr>
            <a:picLocks noChangeAspect="1" noChangeArrowheads="1"/>
          </p:cNvPicPr>
          <p:nvPr/>
        </p:nvPicPr>
        <p:blipFill>
          <a:blip r:embed="rId3"/>
          <a:srcRect/>
          <a:stretch>
            <a:fillRect/>
          </a:stretch>
        </p:blipFill>
        <p:spPr bwMode="auto">
          <a:xfrm>
            <a:off x="4572000" y="4429125"/>
            <a:ext cx="3400425" cy="2428875"/>
          </a:xfrm>
          <a:prstGeom prst="rect">
            <a:avLst/>
          </a:prstGeom>
          <a:noFill/>
        </p:spPr>
      </p:pic>
      <p:pic>
        <p:nvPicPr>
          <p:cNvPr id="26630" name="Picture 6" descr="http://i42.tinypic.com/357j440.jpg">
            <a:hlinkClick r:id="rId4"/>
          </p:cNvPr>
          <p:cNvPicPr>
            <a:picLocks noChangeAspect="1" noChangeArrowheads="1"/>
          </p:cNvPicPr>
          <p:nvPr/>
        </p:nvPicPr>
        <p:blipFill>
          <a:blip r:embed="rId5" cstate="print"/>
          <a:srcRect/>
          <a:stretch>
            <a:fillRect/>
          </a:stretch>
        </p:blipFill>
        <p:spPr bwMode="auto">
          <a:xfrm>
            <a:off x="1143000" y="4419600"/>
            <a:ext cx="2971800" cy="2297472"/>
          </a:xfrm>
          <a:prstGeom prst="rect">
            <a:avLst/>
          </a:prstGeom>
          <a:noFill/>
        </p:spPr>
      </p:pic>
      <p:sp>
        <p:nvSpPr>
          <p:cNvPr id="6" name="Footer Placeholder 5"/>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 further tension lay in the different answers to the central question: What does it mean to be a Muslim, to submit wholly to Allah?</a:t>
            </a:r>
          </a:p>
          <a:p>
            <a:r>
              <a:rPr lang="en-US" dirty="0" smtClean="0"/>
              <a:t>One answer lay in the development of an extensive body of Islamic law, known as the sharia</a:t>
            </a:r>
          </a:p>
          <a:p>
            <a:pPr>
              <a:buNone/>
            </a:pPr>
            <a:r>
              <a:rPr lang="en-US" dirty="0" smtClean="0"/>
              <a:t>   -The sharia was the work of religious scholars, the ulama, primarily in the eighth and ninth centuries</a:t>
            </a:r>
          </a:p>
          <a:p>
            <a:pPr>
              <a:buNone/>
            </a:pPr>
            <a:r>
              <a:rPr lang="en-US" dirty="0" smtClean="0"/>
              <a:t>   -Based on the Quran, the life and teachings of Muhammad, deductive reasoning, and the consensus of scholars, the emerging sharia addressed in great detail practically every aspect of religious and social life</a:t>
            </a:r>
          </a:p>
          <a:p>
            <a:pPr>
              <a:buNone/>
            </a:pPr>
            <a:r>
              <a:rPr lang="en-US" dirty="0" smtClean="0"/>
              <a:t>   -It often focused on correct behavior</a:t>
            </a:r>
          </a:p>
          <a:p>
            <a:pPr>
              <a:buNone/>
            </a:pPr>
            <a:endParaRPr lang="en-US" dirty="0"/>
          </a:p>
        </p:txBody>
      </p:sp>
      <p:pic>
        <p:nvPicPr>
          <p:cNvPr id="25602" name="Picture 2" descr="http://www.nvcc.edu/home/lshulman/religions/Islam/quran.jpg"/>
          <p:cNvPicPr>
            <a:picLocks noChangeAspect="1" noChangeArrowheads="1"/>
          </p:cNvPicPr>
          <p:nvPr/>
        </p:nvPicPr>
        <p:blipFill>
          <a:blip r:embed="rId2"/>
          <a:srcRect/>
          <a:stretch>
            <a:fillRect/>
          </a:stretch>
        </p:blipFill>
        <p:spPr bwMode="auto">
          <a:xfrm>
            <a:off x="5943600" y="5279052"/>
            <a:ext cx="2189634" cy="1578948"/>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52400"/>
            <a:ext cx="7467600" cy="4873752"/>
          </a:xfrm>
        </p:spPr>
        <p:txBody>
          <a:bodyPr/>
          <a:lstStyle/>
          <a:p>
            <a:pPr>
              <a:buNone/>
            </a:pPr>
            <a:r>
              <a:rPr lang="en-US" dirty="0" smtClean="0"/>
              <a:t>To the ulama and their followers, living as a Muslim meant following the sharia.</a:t>
            </a:r>
            <a:endParaRPr lang="en-US" dirty="0"/>
          </a:p>
        </p:txBody>
      </p:sp>
      <p:pic>
        <p:nvPicPr>
          <p:cNvPr id="24578" name="Picture 2" descr="http://z.about.com/d/architecture/1/0/x/H/baghdad-al-kadhimain-mosque-jan-oberg.jpg"/>
          <p:cNvPicPr>
            <a:picLocks noChangeAspect="1" noChangeArrowheads="1"/>
          </p:cNvPicPr>
          <p:nvPr/>
        </p:nvPicPr>
        <p:blipFill>
          <a:blip r:embed="rId2"/>
          <a:srcRect/>
          <a:stretch>
            <a:fillRect/>
          </a:stretch>
        </p:blipFill>
        <p:spPr bwMode="auto">
          <a:xfrm>
            <a:off x="152400" y="1053465"/>
            <a:ext cx="4191000" cy="5804535"/>
          </a:xfrm>
          <a:prstGeom prst="rect">
            <a:avLst/>
          </a:prstGeom>
          <a:noFill/>
        </p:spPr>
      </p:pic>
      <p:pic>
        <p:nvPicPr>
          <p:cNvPr id="24582" name="Picture 6" descr="http://geopolicraticus.files.wordpress.com/2009/08/muslim-scholars.jpg"/>
          <p:cNvPicPr>
            <a:picLocks noChangeAspect="1" noChangeArrowheads="1"/>
          </p:cNvPicPr>
          <p:nvPr/>
        </p:nvPicPr>
        <p:blipFill>
          <a:blip r:embed="rId3"/>
          <a:srcRect/>
          <a:stretch>
            <a:fillRect/>
          </a:stretch>
        </p:blipFill>
        <p:spPr bwMode="auto">
          <a:xfrm>
            <a:off x="4648200" y="2471130"/>
            <a:ext cx="3476828" cy="4386870"/>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8400"/>
          </a:xfrm>
        </p:spPr>
        <p:txBody>
          <a:bodyPr/>
          <a:lstStyle/>
          <a:p>
            <a:r>
              <a:rPr lang="en-US" dirty="0" smtClean="0"/>
              <a:t>A second understanding of the faith emerged among those who saw the worldly success of Islamic civilization as a distraction and deviation from the purer spirituality of Muhammad’s time</a:t>
            </a:r>
          </a:p>
          <a:p>
            <a:pPr>
              <a:buNone/>
            </a:pPr>
            <a:r>
              <a:rPr lang="en-US" dirty="0" smtClean="0"/>
              <a:t>   -Known as </a:t>
            </a:r>
            <a:r>
              <a:rPr lang="en-US" i="1" dirty="0" smtClean="0"/>
              <a:t>Sufis</a:t>
            </a:r>
            <a:r>
              <a:rPr lang="en-US" dirty="0" smtClean="0"/>
              <a:t>, they represented Islam’s mystical dimension, in that they sought a direct and personal experience of the divine</a:t>
            </a:r>
          </a:p>
          <a:p>
            <a:pPr>
              <a:buNone/>
            </a:pPr>
            <a:r>
              <a:rPr lang="en-US" dirty="0" smtClean="0"/>
              <a:t>   -Through renunciation of the material world, meditation on the words of the Quran, the use of music and dance, the veneration of Muhammad and various “saints,” Sufis pursued the obliteration of the ego and spiritual union with Allah</a:t>
            </a:r>
          </a:p>
          <a:p>
            <a:pPr>
              <a:buNone/>
            </a:pPr>
            <a:r>
              <a:rPr lang="en-US" dirty="0" smtClean="0"/>
              <a:t>   -To describe that inexpressible experience, they often resorted to metaphors of drunkenness or the embrace of lovers </a:t>
            </a:r>
          </a:p>
          <a:p>
            <a:pPr>
              <a:buNone/>
            </a:pPr>
            <a:endParaRPr lang="en-US" dirty="0"/>
          </a:p>
        </p:txBody>
      </p:sp>
      <p:pic>
        <p:nvPicPr>
          <p:cNvPr id="23554" name="Picture 2" descr="http://adreampuppet.files.wordpress.com/2009/04/sufi.jpg"/>
          <p:cNvPicPr>
            <a:picLocks noChangeAspect="1" noChangeArrowheads="1"/>
          </p:cNvPicPr>
          <p:nvPr/>
        </p:nvPicPr>
        <p:blipFill>
          <a:blip r:embed="rId2"/>
          <a:srcRect/>
          <a:stretch>
            <a:fillRect/>
          </a:stretch>
        </p:blipFill>
        <p:spPr bwMode="auto">
          <a:xfrm>
            <a:off x="7620000" y="1828800"/>
            <a:ext cx="1107935" cy="1391073"/>
          </a:xfrm>
          <a:prstGeom prst="rect">
            <a:avLst/>
          </a:prstGeom>
          <a:noFill/>
        </p:spPr>
      </p:pic>
      <p:sp>
        <p:nvSpPr>
          <p:cNvPr id="4" name="Footer Placeholder 3"/>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4873752"/>
          </a:xfrm>
        </p:spPr>
        <p:txBody>
          <a:bodyPr/>
          <a:lstStyle/>
          <a:p>
            <a:pPr>
              <a:buNone/>
            </a:pPr>
            <a:r>
              <a:rPr lang="en-US" dirty="0" smtClean="0"/>
              <a:t>Sufism became widely popular by the ninth and tenth centuries and was sharply critical of the more scholarly and legalistic  practitioners of the sharia.  But for orthodox religious scholars, Sufi ideas and practices verged on heresy, as Sufis claimed to be one with God, to receive new revelations, or to incorporate religious practices from outside the Islamic world.</a:t>
            </a:r>
            <a:endParaRPr lang="en-US" dirty="0"/>
          </a:p>
        </p:txBody>
      </p:sp>
      <p:pic>
        <p:nvPicPr>
          <p:cNvPr id="22530" name="Picture 2" descr="http://www.thewe.cc/thewei/&amp;_/_/p/sufi_dancing.jpe"/>
          <p:cNvPicPr>
            <a:picLocks noChangeAspect="1" noChangeArrowheads="1"/>
          </p:cNvPicPr>
          <p:nvPr/>
        </p:nvPicPr>
        <p:blipFill>
          <a:blip r:embed="rId2"/>
          <a:srcRect/>
          <a:stretch>
            <a:fillRect/>
          </a:stretch>
        </p:blipFill>
        <p:spPr bwMode="auto">
          <a:xfrm>
            <a:off x="5204084" y="3352800"/>
            <a:ext cx="2873115" cy="3505200"/>
          </a:xfrm>
          <a:prstGeom prst="rect">
            <a:avLst/>
          </a:prstGeom>
          <a:noFill/>
        </p:spPr>
      </p:pic>
      <p:pic>
        <p:nvPicPr>
          <p:cNvPr id="22532" name="Picture 4" descr="http://wondersofpakistan.files.wordpress.com/2009/02/sufi_dervishes.jpg"/>
          <p:cNvPicPr>
            <a:picLocks noChangeAspect="1" noChangeArrowheads="1"/>
          </p:cNvPicPr>
          <p:nvPr/>
        </p:nvPicPr>
        <p:blipFill>
          <a:blip r:embed="rId3"/>
          <a:srcRect/>
          <a:stretch>
            <a:fillRect/>
          </a:stretch>
        </p:blipFill>
        <p:spPr bwMode="auto">
          <a:xfrm>
            <a:off x="914400" y="3276600"/>
            <a:ext cx="3810000" cy="3000375"/>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28600"/>
            <a:ext cx="7467600" cy="6245352"/>
          </a:xfrm>
        </p:spPr>
        <p:txBody>
          <a:bodyPr/>
          <a:lstStyle/>
          <a:p>
            <a:r>
              <a:rPr lang="en-US" dirty="0" smtClean="0"/>
              <a:t>A major Islamic thinker, al-Ghazali (1058-1111), himself both a legal scholar and a Sufi practitioner, worked out an intellectual accommodation among the different strands of Islamic thought</a:t>
            </a:r>
          </a:p>
          <a:p>
            <a:pPr>
              <a:buNone/>
            </a:pPr>
            <a:r>
              <a:rPr lang="en-US" dirty="0" smtClean="0"/>
              <a:t>   -Rational philosophy alone could never enable believers to know Allah </a:t>
            </a:r>
          </a:p>
          <a:p>
            <a:endParaRPr lang="en-US" dirty="0" smtClean="0"/>
          </a:p>
          <a:p>
            <a:endParaRPr lang="en-US" dirty="0"/>
          </a:p>
        </p:txBody>
      </p:sp>
      <p:pic>
        <p:nvPicPr>
          <p:cNvPr id="21506" name="Picture 2" descr="http://kyawkyawoo.files.wordpress.com/2008/07/ghazali.gif"/>
          <p:cNvPicPr>
            <a:picLocks noChangeAspect="1" noChangeArrowheads="1"/>
          </p:cNvPicPr>
          <p:nvPr/>
        </p:nvPicPr>
        <p:blipFill>
          <a:blip r:embed="rId2"/>
          <a:srcRect/>
          <a:stretch>
            <a:fillRect/>
          </a:stretch>
        </p:blipFill>
        <p:spPr bwMode="auto">
          <a:xfrm>
            <a:off x="4800600" y="2667000"/>
            <a:ext cx="2752725" cy="3648075"/>
          </a:xfrm>
          <a:prstGeom prst="rect">
            <a:avLst/>
          </a:prstGeom>
          <a:noFill/>
        </p:spPr>
      </p:pic>
      <p:pic>
        <p:nvPicPr>
          <p:cNvPr id="21508" name="Picture 4" descr="http://1.bp.blogspot.com/_WyfhelXwTpk/S7ED75JW4UI/AAAAAAAAACY/_FluzsPQUvU/s1600/Muslim+philosophers.gif"/>
          <p:cNvPicPr>
            <a:picLocks noChangeAspect="1" noChangeArrowheads="1"/>
          </p:cNvPicPr>
          <p:nvPr/>
        </p:nvPicPr>
        <p:blipFill>
          <a:blip r:embed="rId3"/>
          <a:srcRect/>
          <a:stretch>
            <a:fillRect/>
          </a:stretch>
        </p:blipFill>
        <p:spPr bwMode="auto">
          <a:xfrm>
            <a:off x="838200" y="2988684"/>
            <a:ext cx="3581400" cy="3869316"/>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 and Women in Islam</a:t>
            </a:r>
            <a:endParaRPr lang="en-US" dirty="0"/>
          </a:p>
        </p:txBody>
      </p:sp>
      <p:sp>
        <p:nvSpPr>
          <p:cNvPr id="3" name="Content Placeholder 2"/>
          <p:cNvSpPr>
            <a:spLocks noGrp="1"/>
          </p:cNvSpPr>
          <p:nvPr>
            <p:ph sz="quarter" idx="1"/>
          </p:nvPr>
        </p:nvSpPr>
        <p:spPr/>
        <p:txBody>
          <a:bodyPr/>
          <a:lstStyle/>
          <a:p>
            <a:r>
              <a:rPr lang="en-US" dirty="0" smtClean="0"/>
              <a:t>On a spiritual level, the Quran was clear, men and women were equal</a:t>
            </a:r>
          </a:p>
          <a:p>
            <a:r>
              <a:rPr lang="en-US" dirty="0" smtClean="0"/>
              <a:t>But in social terms, women were inferior and subordinate</a:t>
            </a:r>
          </a:p>
          <a:p>
            <a:r>
              <a:rPr lang="en-US" dirty="0" smtClean="0"/>
              <a:t>Yet the Quran provided a mix of rights, restrictions, and protections for women</a:t>
            </a:r>
          </a:p>
          <a:p>
            <a:pPr>
              <a:buNone/>
            </a:pPr>
            <a:r>
              <a:rPr lang="en-US" dirty="0" smtClean="0"/>
              <a:t>   -Female infanticide was forbidden</a:t>
            </a:r>
          </a:p>
          <a:p>
            <a:pPr>
              <a:buNone/>
            </a:pPr>
            <a:r>
              <a:rPr lang="en-US" dirty="0" smtClean="0"/>
              <a:t>   -Women were given control over their own property</a:t>
            </a:r>
          </a:p>
          <a:p>
            <a:pPr>
              <a:buNone/>
            </a:pPr>
            <a:r>
              <a:rPr lang="en-US" dirty="0" smtClean="0"/>
              <a:t>   -Women were granted rights of inheritance, although half the rate of male counterparts</a:t>
            </a:r>
            <a:endParaRPr lang="en-US" dirty="0"/>
          </a:p>
        </p:txBody>
      </p:sp>
      <p:pic>
        <p:nvPicPr>
          <p:cNvPr id="20482" name="Picture 2" descr="http://us.123rf.com/400wm/400/400/distinctiveimages/distinctiveimages0811/distinctiveimages081100112/3991567.jpg"/>
          <p:cNvPicPr>
            <a:picLocks noChangeAspect="1" noChangeArrowheads="1"/>
          </p:cNvPicPr>
          <p:nvPr/>
        </p:nvPicPr>
        <p:blipFill>
          <a:blip r:embed="rId2"/>
          <a:srcRect/>
          <a:stretch>
            <a:fillRect/>
          </a:stretch>
        </p:blipFill>
        <p:spPr bwMode="auto">
          <a:xfrm>
            <a:off x="6019800" y="0"/>
            <a:ext cx="2743200" cy="1693926"/>
          </a:xfrm>
          <a:prstGeom prst="rect">
            <a:avLst/>
          </a:prstGeom>
          <a:noFill/>
        </p:spPr>
      </p:pic>
      <p:sp>
        <p:nvSpPr>
          <p:cNvPr id="5" name="Footer Placeholder 4"/>
          <p:cNvSpPr>
            <a:spLocks noGrp="1"/>
          </p:cNvSpPr>
          <p:nvPr>
            <p:ph type="ftr" sz="quarter" idx="16"/>
          </p:nvPr>
        </p:nvSpPr>
        <p:spPr/>
        <p:txBody>
          <a:bodyPr/>
          <a:lstStyle/>
          <a:p>
            <a:r>
              <a:rPr lang="en-US" smtClean="0"/>
              <a:t>E. Napp</a:t>
            </a:r>
            <a:endParaRPr lang="en-US"/>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152</TotalTime>
  <Words>2176</Words>
  <Application>Microsoft Macintosh PowerPoint</Application>
  <PresentationFormat>On-screen Show (4:3)</PresentationFormat>
  <Paragraphs>121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Oriel</vt:lpstr>
      <vt:lpstr>PowerPoint Presentation</vt:lpstr>
      <vt:lpstr>The Abbasid Dynasty (750-1258)</vt:lpstr>
      <vt:lpstr>PowerPoint Presentation</vt:lpstr>
      <vt:lpstr>PowerPoint Presentation</vt:lpstr>
      <vt:lpstr>PowerPoint Presentation</vt:lpstr>
      <vt:lpstr>PowerPoint Presentation</vt:lpstr>
      <vt:lpstr>PowerPoint Presentation</vt:lpstr>
      <vt:lpstr>PowerPoint Presentation</vt:lpstr>
      <vt:lpstr>Men and Women in Islam</vt:lpstr>
      <vt:lpstr>PowerPoint Presentation</vt:lpstr>
      <vt:lpstr>PowerPoint Presentation</vt:lpstr>
      <vt:lpstr>PowerPoint Presentation</vt:lpstr>
      <vt:lpstr>PowerPoint Presentation</vt:lpstr>
      <vt:lpstr>Islam and Cultural Encounters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Strayer Questions</vt:lpstr>
    </vt:vector>
  </TitlesOfParts>
  <Company>WPCSD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enapp</dc:creator>
  <cp:lastModifiedBy>Cherry Creek</cp:lastModifiedBy>
  <cp:revision>38</cp:revision>
  <dcterms:created xsi:type="dcterms:W3CDTF">2010-06-03T11:32:41Z</dcterms:created>
  <dcterms:modified xsi:type="dcterms:W3CDTF">2013-09-29T16:57:02Z</dcterms:modified>
</cp:coreProperties>
</file>