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5" d="100"/>
          <a:sy n="55" d="100"/>
        </p:scale>
        <p:origin x="-7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11E7F-20D0-4F9B-95DF-3F71D6033D9D}" type="datetimeFigureOut">
              <a:rPr lang="en-US" smtClean="0"/>
              <a:pPr/>
              <a:t>6/26/2010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57FB1-FE88-45E7-AA1D-59F477AF0B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EFC8F3-1862-4092-87D3-9CAF6CF7DF81}" type="datetime1">
              <a:rPr lang="en-US" smtClean="0"/>
              <a:pPr/>
              <a:t>6/26/2010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D04EDA7-FC7F-48D4-8F7F-A4F4F6192D5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0AA959-8DAE-4FB3-8B63-6DA9F04F53F8}" type="datetime1">
              <a:rPr lang="en-US" smtClean="0"/>
              <a:pPr/>
              <a:t>6/26/2010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8D04EDA7-FC7F-48D4-8F7F-A4F4F6192D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5B8881-17E2-4FE1-AA24-98119A3EE278}" type="datetime1">
              <a:rPr lang="en-US" smtClean="0"/>
              <a:pPr/>
              <a:t>6/26/2010</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8D04EDA7-FC7F-48D4-8F7F-A4F4F6192D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93B9D19-15E3-4F09-97E6-B0549F1944C3}" type="datetime1">
              <a:rPr lang="en-US" smtClean="0"/>
              <a:pPr/>
              <a:t>6/26/2010</a:t>
            </a:fld>
            <a:endParaRPr lang="en-US"/>
          </a:p>
        </p:txBody>
      </p:sp>
      <p:sp>
        <p:nvSpPr>
          <p:cNvPr id="9" name="Slide Number Placeholder 8"/>
          <p:cNvSpPr>
            <a:spLocks noGrp="1"/>
          </p:cNvSpPr>
          <p:nvPr>
            <p:ph type="sldNum" sz="quarter" idx="15"/>
          </p:nvPr>
        </p:nvSpPr>
        <p:spPr/>
        <p:txBody>
          <a:bodyPr rtlCol="0"/>
          <a:lstStyle/>
          <a:p>
            <a:fld id="{8D04EDA7-FC7F-48D4-8F7F-A4F4F6192D56}"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2458512-A904-4768-B1BB-DB2627DCDDC6}" type="datetime1">
              <a:rPr lang="en-US" smtClean="0"/>
              <a:pPr/>
              <a:t>6/26/2010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D04EDA7-FC7F-48D4-8F7F-A4F4F6192D5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B3B0B18-9800-44F8-B07F-2230E2C8CDBA}" type="datetime1">
              <a:rPr lang="en-US" smtClean="0"/>
              <a:pPr/>
              <a:t>6/26/2010</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8D04EDA7-FC7F-48D4-8F7F-A4F4F6192D5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A10B30B-7F0B-4FB6-B0EA-CB8C0658D826}" type="datetime1">
              <a:rPr lang="en-US" smtClean="0"/>
              <a:pPr/>
              <a:t>6/26/2010</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8D04EDA7-FC7F-48D4-8F7F-A4F4F6192D5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E84026A-4210-40E7-86E9-A2649AB9D1E9}" type="datetime1">
              <a:rPr lang="en-US" smtClean="0"/>
              <a:pPr/>
              <a:t>6/26/2010</a:t>
            </a:fld>
            <a:endParaRPr lang="en-US"/>
          </a:p>
        </p:txBody>
      </p:sp>
      <p:sp>
        <p:nvSpPr>
          <p:cNvPr id="7" name="Slide Number Placeholder 6"/>
          <p:cNvSpPr>
            <a:spLocks noGrp="1"/>
          </p:cNvSpPr>
          <p:nvPr>
            <p:ph type="sldNum" sz="quarter" idx="11"/>
          </p:nvPr>
        </p:nvSpPr>
        <p:spPr/>
        <p:txBody>
          <a:bodyPr rtlCol="0"/>
          <a:lstStyle/>
          <a:p>
            <a:fld id="{8D04EDA7-FC7F-48D4-8F7F-A4F4F6192D56}"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9217D-F741-4489-86BA-0776594CED4C}" type="datetime1">
              <a:rPr lang="en-US" smtClean="0"/>
              <a:pPr/>
              <a:t>6/26/2010</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8D04EDA7-FC7F-48D4-8F7F-A4F4F6192D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F045C49-21A5-41C0-B775-DDD83C104CF9}" type="datetime1">
              <a:rPr lang="en-US" smtClean="0"/>
              <a:pPr/>
              <a:t>6/26/2010</a:t>
            </a:fld>
            <a:endParaRPr lang="en-US"/>
          </a:p>
        </p:txBody>
      </p:sp>
      <p:sp>
        <p:nvSpPr>
          <p:cNvPr id="22" name="Slide Number Placeholder 21"/>
          <p:cNvSpPr>
            <a:spLocks noGrp="1"/>
          </p:cNvSpPr>
          <p:nvPr>
            <p:ph type="sldNum" sz="quarter" idx="15"/>
          </p:nvPr>
        </p:nvSpPr>
        <p:spPr/>
        <p:txBody>
          <a:bodyPr rtlCol="0"/>
          <a:lstStyle/>
          <a:p>
            <a:fld id="{8D04EDA7-FC7F-48D4-8F7F-A4F4F6192D56}"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78930F1-45FA-4A7D-B575-E306E4DD4324}" type="datetime1">
              <a:rPr lang="en-US" smtClean="0"/>
              <a:pPr/>
              <a:t>6/26/2010</a:t>
            </a:fld>
            <a:endParaRPr lang="en-US"/>
          </a:p>
        </p:txBody>
      </p:sp>
      <p:sp>
        <p:nvSpPr>
          <p:cNvPr id="18" name="Slide Number Placeholder 17"/>
          <p:cNvSpPr>
            <a:spLocks noGrp="1"/>
          </p:cNvSpPr>
          <p:nvPr>
            <p:ph type="sldNum" sz="quarter" idx="11"/>
          </p:nvPr>
        </p:nvSpPr>
        <p:spPr/>
        <p:txBody>
          <a:bodyPr rtlCol="0"/>
          <a:lstStyle/>
          <a:p>
            <a:fld id="{8D04EDA7-FC7F-48D4-8F7F-A4F4F6192D56}"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0E279DD-7098-46A5-955E-0252FEB5F6A8}" type="datetime1">
              <a:rPr lang="en-US" smtClean="0"/>
              <a:pPr/>
              <a:t>6/26/2010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D04EDA7-FC7F-48D4-8F7F-A4F4F6192D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b/bb/Jawaharlal_Nehru_at_Harrow_at_15.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reehugger.com/gandhi-charkha.jpg"/>
          <p:cNvPicPr>
            <a:picLocks noChangeAspect="1" noChangeArrowheads="1"/>
          </p:cNvPicPr>
          <p:nvPr/>
        </p:nvPicPr>
        <p:blipFill>
          <a:blip r:embed="rId2"/>
          <a:srcRect/>
          <a:stretch>
            <a:fillRect/>
          </a:stretch>
        </p:blipFill>
        <p:spPr bwMode="auto">
          <a:xfrm>
            <a:off x="0" y="3600450"/>
            <a:ext cx="4419600" cy="3257550"/>
          </a:xfrm>
          <a:prstGeom prst="rect">
            <a:avLst/>
          </a:prstGeom>
          <a:noFill/>
        </p:spPr>
      </p:pic>
      <p:sp>
        <p:nvSpPr>
          <p:cNvPr id="5" name="Cloud Callout 4"/>
          <p:cNvSpPr/>
          <p:nvPr/>
        </p:nvSpPr>
        <p:spPr>
          <a:xfrm>
            <a:off x="4191000" y="0"/>
            <a:ext cx="4495800" cy="4572000"/>
          </a:xfrm>
          <a:prstGeom prst="cloudCallout">
            <a:avLst>
              <a:gd name="adj1" fmla="val -39637"/>
              <a:gd name="adj2" fmla="val 54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“The spinning wheel represents to me the hope of the masses. The masses lost their freedom, such as it was, with the loss of the Charkha. The Charkha supplemented the agriculture of the villagers and gave it dignity.” </a:t>
            </a:r>
            <a:endParaRPr lang="en-US" sz="2000" dirty="0"/>
          </a:p>
        </p:txBody>
      </p:sp>
      <p:sp>
        <p:nvSpPr>
          <p:cNvPr id="7" name="TextBox 6"/>
          <p:cNvSpPr txBox="1"/>
          <p:nvPr/>
        </p:nvSpPr>
        <p:spPr>
          <a:xfrm>
            <a:off x="4648200" y="6248400"/>
            <a:ext cx="2464136" cy="369332"/>
          </a:xfrm>
          <a:prstGeom prst="rect">
            <a:avLst/>
          </a:prstGeom>
          <a:noFill/>
        </p:spPr>
        <p:txBody>
          <a:bodyPr wrap="none" rtlCol="0">
            <a:spAutoFit/>
          </a:bodyPr>
          <a:lstStyle/>
          <a:p>
            <a:r>
              <a:rPr lang="en-US" dirty="0" smtClean="0"/>
              <a:t>Mohandas K. Gandhi</a:t>
            </a:r>
            <a:endParaRPr lang="en-US" dirty="0"/>
          </a:p>
        </p:txBody>
      </p:sp>
      <p:sp>
        <p:nvSpPr>
          <p:cNvPr id="8" name="Footer Placeholder 7"/>
          <p:cNvSpPr>
            <a:spLocks noGrp="1"/>
          </p:cNvSpPr>
          <p:nvPr>
            <p:ph type="ftr" sz="quarter" idx="16"/>
          </p:nvPr>
        </p:nvSpPr>
        <p:spPr/>
        <p:txBody>
          <a:bodyPr/>
          <a:lstStyle/>
          <a:p>
            <a:r>
              <a:rPr lang="en-US" smtClean="0"/>
              <a:t>E. Napp</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Like Canada and the United States, Australia and New Zealand became settler colonies.  Aboriginal Australians constituted only about 2.4 percent of their country’s population in the early twenty-first century, and the indigenous Maori were a minority of about 15 percent in New Zealand.  With the exception of Hawaii, nowhere else in the nineteenth-century  colonial </a:t>
            </a:r>
            <a:r>
              <a:rPr lang="en-US" dirty="0" smtClean="0"/>
              <a:t>world </a:t>
            </a:r>
            <a:r>
              <a:rPr lang="en-US" dirty="0" smtClean="0"/>
              <a:t>were existing populations so decimated and overwhelmed as they were in Australia and New Zealand.</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1202" name="Picture 2" descr="http://www.donsmaps.com/images3/aboriginespearwoomera.jpg"/>
          <p:cNvPicPr>
            <a:picLocks noChangeAspect="1" noChangeArrowheads="1"/>
          </p:cNvPicPr>
          <p:nvPr/>
        </p:nvPicPr>
        <p:blipFill>
          <a:blip r:embed="rId2"/>
          <a:srcRect/>
          <a:stretch>
            <a:fillRect/>
          </a:stretch>
        </p:blipFill>
        <p:spPr bwMode="auto">
          <a:xfrm>
            <a:off x="4679373" y="4114800"/>
            <a:ext cx="3435927" cy="2743200"/>
          </a:xfrm>
          <a:prstGeom prst="rect">
            <a:avLst/>
          </a:prstGeom>
          <a:noFill/>
        </p:spPr>
      </p:pic>
      <p:pic>
        <p:nvPicPr>
          <p:cNvPr id="51204" name="Picture 4" descr="http://www.familyfriendlyozcamping.com.au/wp-content/uploads/2009/06/outback_australia1.jpg"/>
          <p:cNvPicPr>
            <a:picLocks noChangeAspect="1" noChangeArrowheads="1"/>
          </p:cNvPicPr>
          <p:nvPr/>
        </p:nvPicPr>
        <p:blipFill>
          <a:blip r:embed="rId3"/>
          <a:srcRect/>
          <a:stretch>
            <a:fillRect/>
          </a:stretch>
        </p:blipFill>
        <p:spPr bwMode="auto">
          <a:xfrm>
            <a:off x="609600" y="4038600"/>
            <a:ext cx="3975100" cy="263971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Elsewhere other variations of imperialism unfolded</a:t>
            </a:r>
          </a:p>
          <a:p>
            <a:r>
              <a:rPr lang="en-US" dirty="0" smtClean="0"/>
              <a:t>Japan’s takeover of Taiwan and Korea bore similarities to European actions</a:t>
            </a:r>
          </a:p>
          <a:p>
            <a:r>
              <a:rPr lang="en-US" dirty="0" smtClean="0"/>
              <a:t>The westward expansion of the United States and the Russian penetration of Central Asia brought additional millions under European control</a:t>
            </a:r>
          </a:p>
          <a:p>
            <a:r>
              <a:rPr lang="en-US" dirty="0" smtClean="0"/>
              <a:t>Filipinos acquired new colonial rulers when the United States took over from Spain following the Spanish-American War of 1898</a:t>
            </a:r>
          </a:p>
          <a:p>
            <a:r>
              <a:rPr lang="en-US" dirty="0" smtClean="0"/>
              <a:t>Some 13,000 freed U.S. slaves, seeking greater freedom than was possible at home, migrated to West Africa, where they became, ironically, a colonizing elite in the land they named Liberia</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0178" name="Picture 2" descr="http://www.flagline.com/images/patches/shield/liberia-new.jpg"/>
          <p:cNvPicPr>
            <a:picLocks noChangeAspect="1" noChangeArrowheads="1"/>
          </p:cNvPicPr>
          <p:nvPr/>
        </p:nvPicPr>
        <p:blipFill>
          <a:blip r:embed="rId2"/>
          <a:srcRect/>
          <a:stretch>
            <a:fillRect/>
          </a:stretch>
        </p:blipFill>
        <p:spPr bwMode="auto">
          <a:xfrm>
            <a:off x="7773843" y="4114800"/>
            <a:ext cx="1370157" cy="1447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Ethiopia and Siam (Thailand) were notable for avoiding the colonization to which their neighbors succumbed.  Those countries’ military and diplomatic skills, willingness to make modest concessions, and ability to exploit imperialist rivalries contributed to these exceptions to the rule of colonial takeover in East Africa and Southeast Asia.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9154" name="Picture 2" descr="http://www.soravij.com/rama6-1.jpg"/>
          <p:cNvPicPr>
            <a:picLocks noChangeAspect="1" noChangeArrowheads="1"/>
          </p:cNvPicPr>
          <p:nvPr/>
        </p:nvPicPr>
        <p:blipFill>
          <a:blip r:embed="rId2"/>
          <a:srcRect/>
          <a:stretch>
            <a:fillRect/>
          </a:stretch>
        </p:blipFill>
        <p:spPr bwMode="auto">
          <a:xfrm>
            <a:off x="1676400" y="3276600"/>
            <a:ext cx="2628900" cy="3341822"/>
          </a:xfrm>
          <a:prstGeom prst="rect">
            <a:avLst/>
          </a:prstGeom>
          <a:noFill/>
        </p:spPr>
      </p:pic>
      <p:pic>
        <p:nvPicPr>
          <p:cNvPr id="49156" name="Picture 4" descr="http://sun.menloschool.org/~sportman/modernworld/chapter8/2005/gblock/amckinnon/MenelikII.jpg"/>
          <p:cNvPicPr>
            <a:picLocks noChangeAspect="1" noChangeArrowheads="1"/>
          </p:cNvPicPr>
          <p:nvPr/>
        </p:nvPicPr>
        <p:blipFill>
          <a:blip r:embed="rId3"/>
          <a:srcRect/>
          <a:stretch>
            <a:fillRect/>
          </a:stretch>
        </p:blipFill>
        <p:spPr bwMode="auto">
          <a:xfrm>
            <a:off x="4572000" y="2890036"/>
            <a:ext cx="2428875" cy="396796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The rulers of the East African kingdom of Buganda saw opportunity in the British presence and negotiated an arrangement that substantially enlarged their state and personally benefitted the kingdom’s elite class</a:t>
            </a:r>
          </a:p>
          <a:p>
            <a:r>
              <a:rPr lang="en-US" dirty="0" smtClean="0"/>
              <a:t>But in many places and for many people, incorporation into European colonial empires was a traumatic experience</a:t>
            </a:r>
          </a:p>
          <a:p>
            <a:r>
              <a:rPr lang="en-US" dirty="0" smtClean="0"/>
              <a:t>The loss of life, homes, cattle, crops, and land could be devastating</a:t>
            </a:r>
          </a:p>
          <a:p>
            <a:r>
              <a:rPr lang="en-US" dirty="0" smtClean="0"/>
              <a:t>Yet the shortage and expense of European administrators and the difficulties of communicating across cultural boundaries made it necessary for colonial rulers to rely heavily on a range of local intermediaries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8130" name="Picture 2" descr="http://www.uncp.edu/home/rwb/maxim_gun.jpg"/>
          <p:cNvPicPr>
            <a:picLocks noChangeAspect="1" noChangeArrowheads="1"/>
          </p:cNvPicPr>
          <p:nvPr/>
        </p:nvPicPr>
        <p:blipFill>
          <a:blip r:embed="rId2"/>
          <a:srcRect/>
          <a:stretch>
            <a:fillRect/>
          </a:stretch>
        </p:blipFill>
        <p:spPr bwMode="auto">
          <a:xfrm>
            <a:off x="7467601" y="3569208"/>
            <a:ext cx="1676400" cy="13075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In French West Africa, the colonial state consisted of just 385 French administrators and more than 50,000 African chiefs.  Thus colonial rule rested upon and reinforced the most conservative segments of Asian and African societies.  But both colonial governments and private missionary organizations had an interest in promoting a measure of European education.  From this process arose a small Western-educated class, whose members served the colonial state, European businesses, and Christian missions as teachers, clerks, translators, and lower- level administrators.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7106" name="Picture 2" descr="http://www.nationalarchives.gov.uk/partnerprojects/a4a/images/harrow-hill.jpg"/>
          <p:cNvPicPr>
            <a:picLocks noChangeAspect="1" noChangeArrowheads="1"/>
          </p:cNvPicPr>
          <p:nvPr/>
        </p:nvPicPr>
        <p:blipFill>
          <a:blip r:embed="rId2"/>
          <a:srcRect/>
          <a:stretch>
            <a:fillRect/>
          </a:stretch>
        </p:blipFill>
        <p:spPr bwMode="auto">
          <a:xfrm>
            <a:off x="7239000" y="3124200"/>
            <a:ext cx="1343406" cy="2457450"/>
          </a:xfrm>
          <a:prstGeom prst="rect">
            <a:avLst/>
          </a:prstGeom>
          <a:noFill/>
        </p:spPr>
      </p:pic>
      <p:pic>
        <p:nvPicPr>
          <p:cNvPr id="47108" name="Picture 4" descr="File:Jawaharlal Nehru at Harrow at 15.jpg">
            <a:hlinkClick r:id="rId3"/>
          </p:cNvPr>
          <p:cNvPicPr>
            <a:picLocks noChangeAspect="1" noChangeArrowheads="1"/>
          </p:cNvPicPr>
          <p:nvPr/>
        </p:nvPicPr>
        <p:blipFill>
          <a:blip r:embed="rId4"/>
          <a:srcRect/>
          <a:stretch>
            <a:fillRect/>
          </a:stretch>
        </p:blipFill>
        <p:spPr bwMode="auto">
          <a:xfrm>
            <a:off x="5791200" y="5127751"/>
            <a:ext cx="990600" cy="173024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r>
              <a:rPr lang="en-US" dirty="0" smtClean="0"/>
              <a:t>Europeans increasingly depended on the Western-educated class at the expense of the more traditional elites</a:t>
            </a:r>
          </a:p>
          <a:p>
            <a:r>
              <a:rPr lang="en-US" dirty="0" smtClean="0"/>
              <a:t>And while colonial rule enlisted the willing cooperation of some, it provoked the bitter opposition of many others</a:t>
            </a:r>
          </a:p>
          <a:p>
            <a:r>
              <a:rPr lang="en-US" dirty="0" smtClean="0"/>
              <a:t>Thus periodic rebellions punctuated the history of colonial regimes everywhere</a:t>
            </a:r>
          </a:p>
          <a:p>
            <a:r>
              <a:rPr lang="en-US" dirty="0" smtClean="0"/>
              <a:t>The most famous was the Indian Rebellion of 1857-1858, sometimes referred to as the Sepoy Mutiny</a:t>
            </a:r>
          </a:p>
          <a:p>
            <a:r>
              <a:rPr lang="en-US" dirty="0" smtClean="0"/>
              <a:t>This rebellion was triggered by the introduction into the colony’s military forces of a new cartridge smeared with animal fat from cows and pigs</a:t>
            </a:r>
          </a:p>
          <a:p>
            <a:endParaRPr lang="en-US" dirty="0" smtClean="0"/>
          </a:p>
          <a:p>
            <a:endParaRPr lang="en-US" dirty="0" smtClean="0"/>
          </a:p>
          <a:p>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46082" name="Picture 2" descr="http://www.bcc.cuny.edu/history/His10/Course/lucknow.jpg"/>
          <p:cNvPicPr>
            <a:picLocks noChangeAspect="1" noChangeArrowheads="1"/>
          </p:cNvPicPr>
          <p:nvPr/>
        </p:nvPicPr>
        <p:blipFill>
          <a:blip r:embed="rId2"/>
          <a:srcRect/>
          <a:stretch>
            <a:fillRect/>
          </a:stretch>
        </p:blipFill>
        <p:spPr bwMode="auto">
          <a:xfrm>
            <a:off x="7684787" y="3276600"/>
            <a:ext cx="1459213" cy="1600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The cow was sacred to Hindus and the pig was deeply offensive to Muslims, and both groups viewed the innovation as a plot to render them defiled and to convert them to Christianity.  Behind this incident were many groups of people with a whole series of grievances generated by the British colonial presence.  A mutiny among Indian troops in Bengal triggered the rebellion, which soon spread to other regions of the colony and other social groups.  Soon much of India was aflame.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5058" name="Picture 2" descr="http://www.worldproutassembly.org/images/daly_sepoy_mutiny_1857.jpg"/>
          <p:cNvPicPr>
            <a:picLocks noChangeAspect="1" noChangeArrowheads="1"/>
          </p:cNvPicPr>
          <p:nvPr/>
        </p:nvPicPr>
        <p:blipFill>
          <a:blip r:embed="rId2"/>
          <a:srcRect/>
          <a:stretch>
            <a:fillRect/>
          </a:stretch>
        </p:blipFill>
        <p:spPr bwMode="auto">
          <a:xfrm>
            <a:off x="2971800" y="4044053"/>
            <a:ext cx="4152900" cy="281394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Rebel leaders presented their movement as an effort to revitalize the defunct Mughal Empire and thereby attracted many with strong resentments against the British</a:t>
            </a:r>
          </a:p>
          <a:p>
            <a:r>
              <a:rPr lang="en-US" dirty="0" smtClean="0"/>
              <a:t>Although it was crushed in 1858, the rebellion greatly widened the racial divide in colonial India</a:t>
            </a:r>
          </a:p>
          <a:p>
            <a:r>
              <a:rPr lang="en-US" dirty="0" smtClean="0"/>
              <a:t>It also made the British more conservative and cautious about deliberately trying to change Indian society for fear of provoking another rebellion</a:t>
            </a:r>
          </a:p>
          <a:p>
            <a:r>
              <a:rPr lang="en-US" dirty="0" smtClean="0"/>
              <a:t>Moreover, it convinced the British government to assume direct control over India, ending the era of British East India Company rule in the subcontinent</a:t>
            </a:r>
          </a:p>
          <a:p>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4034" name="Picture 2" descr="http://danassays.files.wordpress.com/2009/05/british-flag-640.jpg"/>
          <p:cNvPicPr>
            <a:picLocks noChangeAspect="1" noChangeArrowheads="1"/>
          </p:cNvPicPr>
          <p:nvPr/>
        </p:nvPicPr>
        <p:blipFill>
          <a:blip r:embed="rId2"/>
          <a:srcRect/>
          <a:stretch>
            <a:fillRect/>
          </a:stretch>
        </p:blipFill>
        <p:spPr bwMode="auto">
          <a:xfrm>
            <a:off x="5638800" y="5301943"/>
            <a:ext cx="1949001" cy="155605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While the nineteenth-century European colonial empires could be viewed as the latest in a very long line of imperial creations, differences existed.  One was the prominence of race in distinguishing rulers and ruled, as the high tide of “scientific racism” in Europe coincided with the acquisition of Asian and African colonies.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3010" name="Picture 2" descr="http://2.bp.blogspot.com/_dHMUkWjxiWM/S0Y0oQzwvrI/AAAAAAAADQo/iRxXwQPBGzY/s400/1903+-+Lord+Curzon+(Viceroy+of+India)+and+Lady+Curzon.jpg"/>
          <p:cNvPicPr>
            <a:picLocks noChangeAspect="1" noChangeArrowheads="1"/>
          </p:cNvPicPr>
          <p:nvPr/>
        </p:nvPicPr>
        <p:blipFill>
          <a:blip r:embed="rId2"/>
          <a:srcRect/>
          <a:stretch>
            <a:fillRect/>
          </a:stretch>
        </p:blipFill>
        <p:spPr bwMode="auto">
          <a:xfrm>
            <a:off x="2743200" y="3048000"/>
            <a:ext cx="2781300" cy="3810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In East Africa, white men were referred to as “bwana” (Swahili for “master”), whereas Europeans regularly called African men “boy”</a:t>
            </a:r>
          </a:p>
          <a:p>
            <a:r>
              <a:rPr lang="en-US" dirty="0" smtClean="0"/>
              <a:t>Education for colonial subjects was both limited and skewed toward practical subjects rather than scientific and literary studies, which were widely regarded as inappropriate for the “primitive mind” of “natives”</a:t>
            </a:r>
          </a:p>
          <a:p>
            <a:r>
              <a:rPr lang="en-US" dirty="0" smtClean="0"/>
              <a:t>Particularly affected by European racism were those whose Western education and aspirations most clearly threatened the racial divide</a:t>
            </a:r>
          </a:p>
          <a:p>
            <a:r>
              <a:rPr lang="en-US" dirty="0" smtClean="0"/>
              <a:t>Europeans were exceedingly reluctant to allow even the most highly educated Asian and Africans to enter the higher ranks of the colonial civil service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1986" name="Picture 2" descr="http://sun.menloschool.org/~sportman/mwh/chapter2021/2006/ablock/emilys/bri_india02.jpg"/>
          <p:cNvPicPr>
            <a:picLocks noChangeAspect="1" noChangeArrowheads="1"/>
          </p:cNvPicPr>
          <p:nvPr/>
        </p:nvPicPr>
        <p:blipFill>
          <a:blip r:embed="rId2"/>
          <a:srcRect/>
          <a:stretch>
            <a:fillRect/>
          </a:stretch>
        </p:blipFill>
        <p:spPr bwMode="auto">
          <a:xfrm>
            <a:off x="7689272" y="3429000"/>
            <a:ext cx="1454727" cy="1828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lstStyle/>
          <a:p>
            <a:r>
              <a:rPr lang="en-US" dirty="0" smtClean="0"/>
              <a:t>Between roughly 1750 and 1950, much of the Afro-Asian-Pacific world was enveloped in a new wave of European empire building</a:t>
            </a:r>
          </a:p>
          <a:p>
            <a:r>
              <a:rPr lang="en-US" dirty="0" smtClean="0"/>
              <a:t>Policies of the colonial powers sometimes differed sharply and changed over time</a:t>
            </a:r>
          </a:p>
          <a:p>
            <a:r>
              <a:rPr lang="en-US" dirty="0" smtClean="0"/>
              <a:t>And the varied actions and reactions of colonial subjects also shaped the colonial experience</a:t>
            </a:r>
          </a:p>
          <a:p>
            <a:r>
              <a:rPr lang="en-US" dirty="0" smtClean="0"/>
              <a:t>If the earlier takeover of the Americas represented the first phase of European colonial conquests, the century and a half between 1750 and 1900 was a second and distinct round</a:t>
            </a:r>
          </a:p>
          <a:p>
            <a:r>
              <a:rPr lang="en-US" dirty="0" smtClean="0"/>
              <a:t>Now it was focused in Asia and Africa rather than in the Western Hemisphere</a:t>
            </a:r>
          </a:p>
          <a:p>
            <a:r>
              <a:rPr lang="en-US" dirty="0" smtClean="0"/>
              <a:t>It featured several new players – Germany, Italy, Belgium, the United States, and Japan – as well as older players like Great Britain and France</a:t>
            </a:r>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9394" name="Picture 2" descr="http://www.mhslibrary.org/Teacher%20Projects/Teacher%20Projects/Social%20Studies/Taylor/imperialism/images/octopus.gif"/>
          <p:cNvPicPr>
            <a:picLocks noChangeAspect="1" noChangeArrowheads="1"/>
          </p:cNvPicPr>
          <p:nvPr/>
        </p:nvPicPr>
        <p:blipFill>
          <a:blip r:embed="rId2"/>
          <a:srcRect/>
          <a:stretch>
            <a:fillRect/>
          </a:stretch>
        </p:blipFill>
        <p:spPr bwMode="auto">
          <a:xfrm>
            <a:off x="7620000" y="3657600"/>
            <a:ext cx="1524000" cy="1524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  In those colonies that had a large European settler population, the pattern of racial separation was much more pronounced than in places such as Nigeria, which had few permanently settled whites.  The most extreme  case was South Africa, where a large European population and the widespread use of African labor in mines and industries brought blacks and whites into closer and more prolonged contact than elsewhere.</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40962" name="Picture 2" descr="http://www.everyculture.com/images/ctc_04_img1005.jpg"/>
          <p:cNvPicPr>
            <a:picLocks noChangeAspect="1" noChangeArrowheads="1"/>
          </p:cNvPicPr>
          <p:nvPr/>
        </p:nvPicPr>
        <p:blipFill>
          <a:blip r:embed="rId2"/>
          <a:srcRect/>
          <a:stretch>
            <a:fillRect/>
          </a:stretch>
        </p:blipFill>
        <p:spPr bwMode="auto">
          <a:xfrm>
            <a:off x="3200400" y="3952994"/>
            <a:ext cx="4895850" cy="290500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The racial fears that were aroused resulted in extraordinary efforts to establish race as a legal, not just a customary, feature of South African society</a:t>
            </a:r>
          </a:p>
          <a:p>
            <a:r>
              <a:rPr lang="en-US" dirty="0" smtClean="0"/>
              <a:t>This racial system provided for separate “homelands,” educational systems, residential areas, public facilities, and much more</a:t>
            </a:r>
          </a:p>
          <a:p>
            <a:r>
              <a:rPr lang="en-US" dirty="0" smtClean="0"/>
              <a:t>In what was eventually known as apartheid, South African whites attempted the impossible task of creating an industrializing economy based on cheap African labor, while limiting African social and political integration in every conceivable fashion</a:t>
            </a:r>
          </a:p>
          <a:p>
            <a:pPr>
              <a:buNone/>
            </a:pP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9938" name="Picture 2" descr="http://www.blackpast.org/files/blackpast_images/apartheid_sign_1980.jpg"/>
          <p:cNvPicPr>
            <a:picLocks noChangeAspect="1" noChangeArrowheads="1"/>
          </p:cNvPicPr>
          <p:nvPr/>
        </p:nvPicPr>
        <p:blipFill>
          <a:blip r:embed="rId2"/>
          <a:srcRect/>
          <a:stretch>
            <a:fillRect/>
          </a:stretch>
        </p:blipFill>
        <p:spPr bwMode="auto">
          <a:xfrm>
            <a:off x="5257800" y="4982897"/>
            <a:ext cx="2088089" cy="18751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A further distinctive feature of nineteenth-century European empires lay in the extent to which colonial states were able to penetrate the societies they governed.  Centralized tax-collecting bureaucracies, new means of communication and transportation, imposed changes in landholding patterns, integration of colonial economies into a global network of exchange, public health and sanitation measures, and the activities of missionaries all touched the daily lives of many people far more deeply than in most earlier empires.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8914" name="Picture 2" descr="http://www.yukiba.com/upl/server/uploads/1270130681-kochi-India-Asia-Kochi.png"/>
          <p:cNvPicPr>
            <a:picLocks noChangeAspect="1" noChangeArrowheads="1"/>
          </p:cNvPicPr>
          <p:nvPr/>
        </p:nvPicPr>
        <p:blipFill>
          <a:blip r:embed="rId2"/>
          <a:srcRect/>
          <a:stretch>
            <a:fillRect/>
          </a:stretch>
        </p:blipFill>
        <p:spPr bwMode="auto">
          <a:xfrm>
            <a:off x="4495800" y="4398478"/>
            <a:ext cx="3289300" cy="245952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Not only were Europeans foreign rulers, but they also bore the seeds of a very different way of life, which grew out of their own modern transformation</a:t>
            </a:r>
          </a:p>
          <a:p>
            <a:r>
              <a:rPr lang="en-US" dirty="0" smtClean="0"/>
              <a:t>Nineteenth-century European colonizers were also extraordinary as well in their penchant for counting and classifying their subject people</a:t>
            </a:r>
          </a:p>
          <a:p>
            <a:r>
              <a:rPr lang="en-US" dirty="0" smtClean="0"/>
              <a:t>With the assistance of anthropologists and missionaries, colonial governments collected a vast amount of information, sought to organize it “scientifically,” and used it to manage the unfamiliar, complex, varied, and fluctuating societies that they governed</a:t>
            </a:r>
          </a:p>
          <a:p>
            <a:r>
              <a:rPr lang="en-US" dirty="0" smtClean="0"/>
              <a:t>In African colonies, Europeans identified, and sometimes invented, distinct tribes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7890" name="Picture 2" descr="http://upload.wikimedia.org/wikipedia/commons/9/97/Bunun_by_Torii_1900_n7474.jpg"/>
          <p:cNvPicPr>
            <a:picLocks noChangeAspect="1" noChangeArrowheads="1"/>
          </p:cNvPicPr>
          <p:nvPr/>
        </p:nvPicPr>
        <p:blipFill>
          <a:blip r:embed="rId2" cstate="print"/>
          <a:srcRect/>
          <a:stretch>
            <a:fillRect/>
          </a:stretch>
        </p:blipFill>
        <p:spPr bwMode="auto">
          <a:xfrm>
            <a:off x="7543800" y="4191000"/>
            <a:ext cx="1600200" cy="12572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Finally, European colonial policies contradicted their own core values and their practices at home to an unusual degree.  While nineteenth-century Britain and France were becoming more democratic, their colonies were essentially dictatorships.  Empire, of course, was wholly at odds with European notions of national independence, and ranked racial classifications went against the grain of both Christian and Enlightenment ideas of human equality.  Furthermore, many Europeans were distinctly reluctant to encourage within their colonies any kind of modernization.</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6866" name="Picture 2" descr="http://4.bp.blogspot.com/_pCG_c3Rq788/S1wSjQV0jwI/AAAAAAAAGso/-Yn40vZhpzw/s400/Queen+Victoria+and+her+Indian+servant+Abdul+Karim.jpg"/>
          <p:cNvPicPr>
            <a:picLocks noChangeAspect="1" noChangeArrowheads="1"/>
          </p:cNvPicPr>
          <p:nvPr/>
        </p:nvPicPr>
        <p:blipFill>
          <a:blip r:embed="rId2"/>
          <a:srcRect/>
          <a:stretch>
            <a:fillRect/>
          </a:stretch>
        </p:blipFill>
        <p:spPr bwMode="auto">
          <a:xfrm>
            <a:off x="4572000" y="4736972"/>
            <a:ext cx="2895600" cy="212102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Europeans feared that this kind of social change, often vilified as “detribalization,” would encourage unrest, challenging colonial rule</a:t>
            </a:r>
          </a:p>
          <a:p>
            <a:r>
              <a:rPr lang="en-US" dirty="0" smtClean="0"/>
              <a:t>Europeans much preferred “traditional” rural society, with its established authorities and social hierarchies, though shorn of abuses such as slavery and sati (widow-burning)</a:t>
            </a:r>
          </a:p>
          <a:p>
            <a:r>
              <a:rPr lang="en-US" dirty="0" smtClean="0"/>
              <a:t>Such contradictions between what Europeans preached at home and what they practiced in the colonies became increasingly apparent to many Asians and Africans and played a major role in undermining the foundations of colonial rule in the twentieth century</a:t>
            </a:r>
          </a:p>
          <a:p>
            <a:pPr>
              <a:buNone/>
            </a:pPr>
            <a:endParaRPr lang="en-US" dirty="0" smtClean="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5842" name="Picture 2" descr="http://www.bl.uk/reshelp/findhelpregion/asia/india/indianindependence/indiannat/congress.jpg"/>
          <p:cNvPicPr>
            <a:picLocks noChangeAspect="1" noChangeArrowheads="1"/>
          </p:cNvPicPr>
          <p:nvPr/>
        </p:nvPicPr>
        <p:blipFill>
          <a:blip r:embed="rId2"/>
          <a:srcRect/>
          <a:stretch>
            <a:fillRect/>
          </a:stretch>
        </p:blipFill>
        <p:spPr bwMode="auto">
          <a:xfrm>
            <a:off x="4343400" y="4939817"/>
            <a:ext cx="2732454" cy="191818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Colonial rule affected the lives of its subject people in many ways, but the most pronounced change was in their ways of working.</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4818" name="Picture 2" descr="http://lankapura.com/wp-content/gallery/people-and-lifestyle/teal-pickers-ceylon.jpg"/>
          <p:cNvPicPr>
            <a:picLocks noChangeAspect="1" noChangeArrowheads="1"/>
          </p:cNvPicPr>
          <p:nvPr/>
        </p:nvPicPr>
        <p:blipFill>
          <a:blip r:embed="rId2"/>
          <a:srcRect/>
          <a:stretch>
            <a:fillRect/>
          </a:stretch>
        </p:blipFill>
        <p:spPr bwMode="auto">
          <a:xfrm>
            <a:off x="792420" y="1600200"/>
            <a:ext cx="7084755" cy="52578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To various degrees, old ways of working were eroded almost everywhere in the colonial world</a:t>
            </a:r>
          </a:p>
          <a:p>
            <a:r>
              <a:rPr lang="en-US" dirty="0" smtClean="0"/>
              <a:t>Subsistence farming, in which peasant families produced largely for their own needs, diminished as growing numbers directed at least some of their energies to working for wages or selling what they produced for a cash income</a:t>
            </a:r>
          </a:p>
          <a:p>
            <a:r>
              <a:rPr lang="en-US" dirty="0" smtClean="0"/>
              <a:t>As in Europe, artisans suffered greatly when cheaper machine-manufactured merchandise displaced their own handmade goods</a:t>
            </a:r>
          </a:p>
          <a:p>
            <a:r>
              <a:rPr lang="en-US" dirty="0" smtClean="0"/>
              <a:t>A flood of inexpensive textiles from Britain’s new factories ruined the livelihood of tens of thousands of India’s handloom weavers</a:t>
            </a:r>
          </a:p>
          <a:p>
            <a:r>
              <a:rPr lang="en-US" dirty="0" smtClean="0"/>
              <a:t>Furthermore, Asian and African merchants were squeezed out by well-financed European commercial firms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3794" name="Picture 2" descr="http://coyuchi.danielwasko.com/viewer/pic02.jpg"/>
          <p:cNvPicPr>
            <a:picLocks noChangeAspect="1" noChangeArrowheads="1"/>
          </p:cNvPicPr>
          <p:nvPr/>
        </p:nvPicPr>
        <p:blipFill>
          <a:blip r:embed="rId2"/>
          <a:srcRect/>
          <a:stretch>
            <a:fillRect/>
          </a:stretch>
        </p:blipFill>
        <p:spPr bwMode="auto">
          <a:xfrm>
            <a:off x="7912100" y="3886200"/>
            <a:ext cx="1231900" cy="170570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In French Africa, all “natives” were legally obligated for “statute labor” of ten to twelve days a year, a practice that lasted through 1946.  It was much resented.  But the most infamous cruelties of forced labor occurred during the early twentieth century in the Congo Free State, then governed personally by Leopold II of Belgium.</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2770" name="Picture 2" descr="http://rwor.org/i/172/Amputated_Congolese_youth.jpg"/>
          <p:cNvPicPr>
            <a:picLocks noChangeAspect="1" noChangeArrowheads="1"/>
          </p:cNvPicPr>
          <p:nvPr/>
        </p:nvPicPr>
        <p:blipFill>
          <a:blip r:embed="rId2"/>
          <a:srcRect/>
          <a:stretch>
            <a:fillRect/>
          </a:stretch>
        </p:blipFill>
        <p:spPr bwMode="auto">
          <a:xfrm>
            <a:off x="3429000" y="3011337"/>
            <a:ext cx="3038475" cy="38466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Private companies in the Congo, operating under the authority of the state, forced villagers to collect rubber, which was much in demand for bicycle and automobile tires, with a reign of terror and abuse that cost millions of lives</a:t>
            </a:r>
          </a:p>
          <a:p>
            <a:r>
              <a:rPr lang="en-US" dirty="0" smtClean="0"/>
              <a:t>Eventually these abuses were widely publicized in Europe, where they created a scandal, forcing the Belgian government to take control of the Congo in 1908 and ending Leopold’s reign of terror</a:t>
            </a:r>
          </a:p>
          <a:p>
            <a:r>
              <a:rPr lang="en-US" dirty="0" smtClean="0"/>
              <a:t>A variation on the theme of forced labor took shape in the so-called cultivation system of the Netherlands East Indies (Indonesia) during the nineteenth century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1746" name="Picture 2" descr="http://www.tcnj.edu/~kontor2/chicotte.gif"/>
          <p:cNvPicPr>
            <a:picLocks noChangeAspect="1" noChangeArrowheads="1"/>
          </p:cNvPicPr>
          <p:nvPr/>
        </p:nvPicPr>
        <p:blipFill>
          <a:blip r:embed="rId2"/>
          <a:srcRect/>
          <a:stretch>
            <a:fillRect/>
          </a:stretch>
        </p:blipFill>
        <p:spPr bwMode="auto">
          <a:xfrm>
            <a:off x="6248400" y="5305116"/>
            <a:ext cx="1841500" cy="155288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And in mainland Asia and Africa, European conquests nowhere had the devastating demographic consequences that had so sharply reduced the Native American populations.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8370" name="Picture 2" descr="http://2.bp.blogspot.com/_4HdwwI3Z_mM/SvJB8I1Jp9I/AAAAAAAAAK4/FkCXGAZCFCw/s400/smallpox.jpg"/>
          <p:cNvPicPr>
            <a:picLocks noChangeAspect="1" noChangeArrowheads="1"/>
          </p:cNvPicPr>
          <p:nvPr/>
        </p:nvPicPr>
        <p:blipFill>
          <a:blip r:embed="rId2"/>
          <a:srcRect/>
          <a:stretch>
            <a:fillRect/>
          </a:stretch>
        </p:blipFill>
        <p:spPr bwMode="auto">
          <a:xfrm>
            <a:off x="1371600" y="1935672"/>
            <a:ext cx="6629400" cy="492233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Peasants were required to cultivate 20 percent or more of their land in cash crops such as sugar or coffee to meet their tax obligation to the state.  According to one scholar, the cultivation system “performed a miracle for the Dutch economy,” enabling it to avoid taxing its own people and providing capital for its Industrial Revolution.  It also enriched and strengthened the position of those “traditional authorities” who enforced the system, on behalf of the Dutch.  For the peasants of Java, however, it meant a double burden of obligations to the colonial state as well as to local lords.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30722" name="Picture 2" descr="http://img.diytrade.com/cdimg/474975/2823101/0/1160646235/Sell_Indonesia_Coffee_Bean.jpg"/>
          <p:cNvPicPr>
            <a:picLocks noChangeAspect="1" noChangeArrowheads="1"/>
          </p:cNvPicPr>
          <p:nvPr/>
        </p:nvPicPr>
        <p:blipFill>
          <a:blip r:embed="rId2"/>
          <a:srcRect/>
          <a:stretch>
            <a:fillRect/>
          </a:stretch>
        </p:blipFill>
        <p:spPr bwMode="auto">
          <a:xfrm>
            <a:off x="3581400" y="4929510"/>
            <a:ext cx="2590800" cy="1928490"/>
          </a:xfrm>
          <a:prstGeom prst="rect">
            <a:avLst/>
          </a:prstGeom>
          <a:noFill/>
        </p:spPr>
      </p:pic>
      <p:pic>
        <p:nvPicPr>
          <p:cNvPr id="30726" name="Picture 6" descr="http://beaut.ie/blog/wp-content/uploads/2009/01/sugar.jpg"/>
          <p:cNvPicPr>
            <a:picLocks noChangeAspect="1" noChangeArrowheads="1"/>
          </p:cNvPicPr>
          <p:nvPr/>
        </p:nvPicPr>
        <p:blipFill>
          <a:blip r:embed="rId3"/>
          <a:srcRect/>
          <a:stretch>
            <a:fillRect/>
          </a:stretch>
        </p:blipFill>
        <p:spPr bwMode="auto">
          <a:xfrm>
            <a:off x="1828800" y="4876800"/>
            <a:ext cx="1651000" cy="1981200"/>
          </a:xfrm>
          <a:prstGeom prst="rect">
            <a:avLst/>
          </a:prstGeom>
          <a:noFill/>
        </p:spPr>
      </p:pic>
      <p:pic>
        <p:nvPicPr>
          <p:cNvPr id="8" name="Picture 6" descr="http://beaut.ie/blog/wp-content/uploads/2009/01/sugar.jpg"/>
          <p:cNvPicPr>
            <a:picLocks noChangeAspect="1" noChangeArrowheads="1"/>
          </p:cNvPicPr>
          <p:nvPr/>
        </p:nvPicPr>
        <p:blipFill>
          <a:blip r:embed="rId3"/>
          <a:srcRect/>
          <a:stretch>
            <a:fillRect/>
          </a:stretch>
        </p:blipFill>
        <p:spPr bwMode="auto">
          <a:xfrm>
            <a:off x="6248400" y="4876800"/>
            <a:ext cx="1651000" cy="1981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Many became indebted to moneylenders when they could not meet those obligations</a:t>
            </a:r>
          </a:p>
          <a:p>
            <a:r>
              <a:rPr lang="en-US" dirty="0" smtClean="0"/>
              <a:t>Those demands, coupled with the loss of land and labor now excluded from food production, contributed to a wave of famines during the mid-nineteenth century in which hundreds of thousands perished</a:t>
            </a:r>
          </a:p>
          <a:p>
            <a:r>
              <a:rPr lang="en-US" dirty="0" smtClean="0"/>
              <a:t>But the forced cultivation of cash crops was widely and successfully resisted in many places</a:t>
            </a:r>
          </a:p>
          <a:p>
            <a:r>
              <a:rPr lang="en-US" dirty="0" smtClean="0"/>
              <a:t>In German East Africa, forced labor and brutal beatings prompted a massive rebellion in 1905 which persuaded the Germans to end the forced growing of cotton</a:t>
            </a:r>
          </a:p>
          <a:p>
            <a:r>
              <a:rPr lang="en-US" dirty="0" smtClean="0"/>
              <a:t>In such ways the actions of the colonized did alter or frustrate the plans of the colonizers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9698" name="Picture 2" descr="http://2.bp.blogspot.com/_u7ryccJN3ZQ/Sze50e9_DpI/AAAAAAAABJQ/cBQRkbfCYhU/s320/CottonPlant.jpg"/>
          <p:cNvPicPr>
            <a:picLocks noChangeAspect="1" noChangeArrowheads="1"/>
          </p:cNvPicPr>
          <p:nvPr/>
        </p:nvPicPr>
        <p:blipFill>
          <a:blip r:embed="rId2"/>
          <a:srcRect/>
          <a:stretch>
            <a:fillRect/>
          </a:stretch>
        </p:blipFill>
        <p:spPr bwMode="auto">
          <a:xfrm>
            <a:off x="7691336" y="4191000"/>
            <a:ext cx="1452664" cy="10668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Strayer Questions</a:t>
            </a:r>
            <a:endParaRPr lang="en-US" dirty="0"/>
          </a:p>
        </p:txBody>
      </p:sp>
      <p:sp>
        <p:nvSpPr>
          <p:cNvPr id="3" name="Content Placeholder 2"/>
          <p:cNvSpPr>
            <a:spLocks noGrp="1"/>
          </p:cNvSpPr>
          <p:nvPr>
            <p:ph sz="quarter" idx="1"/>
          </p:nvPr>
        </p:nvSpPr>
        <p:spPr/>
        <p:txBody>
          <a:bodyPr/>
          <a:lstStyle/>
          <a:p>
            <a:r>
              <a:rPr lang="en-US" dirty="0" smtClean="0"/>
              <a:t>In what different ways did the colonial takeover of Asia and Africa occur? </a:t>
            </a:r>
          </a:p>
          <a:p>
            <a:r>
              <a:rPr lang="en-US" dirty="0" smtClean="0"/>
              <a:t>Why might subject people choose to cooperate with the colonial regime? What might prompt them to rebel or resist? </a:t>
            </a:r>
          </a:p>
          <a:p>
            <a:r>
              <a:rPr lang="en-US" dirty="0" smtClean="0"/>
              <a:t>What was distinctive about European colonial empires of the nineteenth century?</a:t>
            </a:r>
          </a:p>
          <a:p>
            <a:r>
              <a:rPr lang="en-US" dirty="0" smtClean="0"/>
              <a:t>How did the power of colonial states transform the economic lives of colonial subjects? </a:t>
            </a:r>
            <a:br>
              <a:rPr lang="en-US" dirty="0" smtClean="0"/>
            </a:b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27650" name="Picture 2" descr="http://www.paragonholidays.com/ph/images/stories/Tours/ceylon-tea.jpg"/>
          <p:cNvPicPr>
            <a:picLocks noChangeAspect="1" noChangeArrowheads="1"/>
          </p:cNvPicPr>
          <p:nvPr/>
        </p:nvPicPr>
        <p:blipFill>
          <a:blip r:embed="rId2"/>
          <a:srcRect/>
          <a:stretch>
            <a:fillRect/>
          </a:stretch>
        </p:blipFill>
        <p:spPr bwMode="auto">
          <a:xfrm>
            <a:off x="5638800" y="5285053"/>
            <a:ext cx="2362200" cy="157294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This second wave of European colonial conquests was also conditioned by Europe’s Industrial Revolution</a:t>
            </a:r>
          </a:p>
          <a:p>
            <a:r>
              <a:rPr lang="en-US" dirty="0" smtClean="0"/>
              <a:t>In general, Europeans preferred informal control, for it was cheaper and less likely to provoke wars</a:t>
            </a:r>
          </a:p>
          <a:p>
            <a:r>
              <a:rPr lang="en-US" dirty="0" smtClean="0"/>
              <a:t>But where rivalry with other European states made it impossible or where local governments were unwilling to cooperate, Europeans proved more than willing to take the expense of colonial rule</a:t>
            </a:r>
          </a:p>
          <a:p>
            <a:r>
              <a:rPr lang="en-US" dirty="0" smtClean="0"/>
              <a:t>These imperial empires involved military force or the threat of using it</a:t>
            </a:r>
          </a:p>
          <a:p>
            <a:r>
              <a:rPr lang="en-US" dirty="0" smtClean="0"/>
              <a:t>Increasingly in the nineteenth century, the Europeans also possessed overwhelming firepower with the recently invented repeating rifles and machine </a:t>
            </a:r>
            <a:r>
              <a:rPr lang="en-US" dirty="0" smtClean="0"/>
              <a:t>guns</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7346" name="Picture 2" descr="http://www.curtrich.com/Spencer.jpg"/>
          <p:cNvPicPr>
            <a:picLocks noChangeAspect="1" noChangeArrowheads="1"/>
          </p:cNvPicPr>
          <p:nvPr/>
        </p:nvPicPr>
        <p:blipFill>
          <a:blip r:embed="rId2"/>
          <a:srcRect/>
          <a:stretch>
            <a:fillRect/>
          </a:stretch>
        </p:blipFill>
        <p:spPr bwMode="auto">
          <a:xfrm>
            <a:off x="4572000" y="5931789"/>
            <a:ext cx="2971800" cy="92621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  But Europeans still had to fight, often long and hard, to create their new empires, as countless wars of conquest attest.  For some, such as Hindus governed by the Muslim Mughal Empire, it was an exchange of one set of foreign rulers for another.  For others, it was an entirely new experience.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6322" name="Picture 2" descr="http://www.pbs.org/thestoryofindia/images/gallery/british_east_india_company.jpg"/>
          <p:cNvPicPr>
            <a:picLocks noChangeAspect="1" noChangeArrowheads="1"/>
          </p:cNvPicPr>
          <p:nvPr/>
        </p:nvPicPr>
        <p:blipFill>
          <a:blip r:embed="rId2"/>
          <a:srcRect/>
          <a:stretch>
            <a:fillRect/>
          </a:stretch>
        </p:blipFill>
        <p:spPr bwMode="auto">
          <a:xfrm>
            <a:off x="381000" y="3429000"/>
            <a:ext cx="3733800" cy="2262909"/>
          </a:xfrm>
          <a:prstGeom prst="rect">
            <a:avLst/>
          </a:prstGeom>
          <a:noFill/>
        </p:spPr>
      </p:pic>
      <p:pic>
        <p:nvPicPr>
          <p:cNvPr id="56324" name="Picture 4" descr="http://www.learner.org/courses/globalart/assets/non_flash_386/work_064.jpg"/>
          <p:cNvPicPr>
            <a:picLocks noChangeAspect="1" noChangeArrowheads="1"/>
          </p:cNvPicPr>
          <p:nvPr/>
        </p:nvPicPr>
        <p:blipFill>
          <a:blip r:embed="rId3"/>
          <a:srcRect/>
          <a:stretch>
            <a:fillRect/>
          </a:stretch>
        </p:blipFill>
        <p:spPr bwMode="auto">
          <a:xfrm>
            <a:off x="4495800" y="2685507"/>
            <a:ext cx="3524250" cy="41724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The passage to colonial status occurred in various ways</a:t>
            </a:r>
          </a:p>
          <a:p>
            <a:r>
              <a:rPr lang="en-US" dirty="0" smtClean="0"/>
              <a:t>For the peoples of India and Indonesia, colonial conquest grew out of earlier interaction with European trading firms</a:t>
            </a:r>
          </a:p>
          <a:p>
            <a:r>
              <a:rPr lang="en-US" dirty="0" smtClean="0"/>
              <a:t>Particularly in India, the British East India Company, rather than the British government directly, played the leading role in the colonial takeover of South Asia</a:t>
            </a:r>
          </a:p>
          <a:p>
            <a:r>
              <a:rPr lang="en-US" dirty="0" smtClean="0"/>
              <a:t>The fragmentation of the Mughal Empire and the absence of any overall sense of cultural or political unity invited and facilitated European penetration</a:t>
            </a:r>
          </a:p>
          <a:p>
            <a:r>
              <a:rPr lang="en-US" dirty="0" smtClean="0"/>
              <a:t>A similar situation of many small and rival states assisted the Dutch acquisition of Indonesia</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5298" name="Picture 2" descr="http://www.sahistory.org.za/pages/governence-projects/organisations/voc/graphics/voc-heading.jpg"/>
          <p:cNvPicPr>
            <a:picLocks noChangeAspect="1" noChangeArrowheads="1"/>
          </p:cNvPicPr>
          <p:nvPr/>
        </p:nvPicPr>
        <p:blipFill>
          <a:blip r:embed="rId2"/>
          <a:srcRect/>
          <a:stretch>
            <a:fillRect/>
          </a:stretch>
        </p:blipFill>
        <p:spPr bwMode="auto">
          <a:xfrm>
            <a:off x="7531908" y="4800600"/>
            <a:ext cx="1612092" cy="89455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  However, neither the British nor the Dutch had a clear-cut plan for conquest.  Rather it evolved slowly as local authorities and European traders made and unmade a variety of alliances over a long period of time, lasting roughly a century in India (1750-1850).  In Indonesia, a few areas held out until the early twentieth century.</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4274" name="Picture 2" descr="Dutch trading post at Banda Neira"/>
          <p:cNvPicPr>
            <a:picLocks noChangeAspect="1" noChangeArrowheads="1"/>
          </p:cNvPicPr>
          <p:nvPr/>
        </p:nvPicPr>
        <p:blipFill>
          <a:blip r:embed="rId2"/>
          <a:srcRect/>
          <a:stretch>
            <a:fillRect/>
          </a:stretch>
        </p:blipFill>
        <p:spPr bwMode="auto">
          <a:xfrm>
            <a:off x="1651002" y="3048000"/>
            <a:ext cx="6349998" cy="38100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  For most of Africa, mainland Southeast Asia, and the Pacific islands, colonial conquest came later, in the second half of the nineteenth century, and rather more abruptly and deliberately.  The “scramble for Africa” pitted half a dozen European powers against one another as they partitioned the entire continent among themselves in only about twenty-five years (1875-1900).  </a:t>
            </a:r>
            <a:endParaRPr lang="en-US" dirty="0"/>
          </a:p>
        </p:txBody>
      </p:sp>
      <p:sp>
        <p:nvSpPr>
          <p:cNvPr id="4" name="Footer Placeholder 3"/>
          <p:cNvSpPr>
            <a:spLocks noGrp="1"/>
          </p:cNvSpPr>
          <p:nvPr>
            <p:ph type="ftr" sz="quarter" idx="16"/>
          </p:nvPr>
        </p:nvSpPr>
        <p:spPr/>
        <p:txBody>
          <a:bodyPr/>
          <a:lstStyle/>
          <a:p>
            <a:r>
              <a:rPr lang="en-US" smtClean="0"/>
              <a:t>E. Napp</a:t>
            </a:r>
            <a:endParaRPr lang="en-US"/>
          </a:p>
        </p:txBody>
      </p:sp>
      <p:pic>
        <p:nvPicPr>
          <p:cNvPr id="53250" name="Picture 2" descr="http://www.historydudes.com/news/wp-content/uploads/2008/10/scramble_for_africa.jpg"/>
          <p:cNvPicPr>
            <a:picLocks noChangeAspect="1" noChangeArrowheads="1"/>
          </p:cNvPicPr>
          <p:nvPr/>
        </p:nvPicPr>
        <p:blipFill>
          <a:blip r:embed="rId2" cstate="print"/>
          <a:srcRect/>
          <a:stretch>
            <a:fillRect/>
          </a:stretch>
        </p:blipFill>
        <p:spPr bwMode="auto">
          <a:xfrm>
            <a:off x="5562600" y="3315707"/>
            <a:ext cx="2304279" cy="3542293"/>
          </a:xfrm>
          <a:prstGeom prst="rect">
            <a:avLst/>
          </a:prstGeom>
          <a:noFill/>
        </p:spPr>
      </p:pic>
      <p:pic>
        <p:nvPicPr>
          <p:cNvPr id="53252" name="Picture 4" descr="http://dt-ss.tripod.com/africa2.gif"/>
          <p:cNvPicPr>
            <a:picLocks noChangeAspect="1" noChangeArrowheads="1"/>
          </p:cNvPicPr>
          <p:nvPr/>
        </p:nvPicPr>
        <p:blipFill>
          <a:blip r:embed="rId3"/>
          <a:srcRect/>
          <a:stretch>
            <a:fillRect/>
          </a:stretch>
        </p:blipFill>
        <p:spPr bwMode="auto">
          <a:xfrm>
            <a:off x="685800" y="3819525"/>
            <a:ext cx="4657725" cy="30384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The most difficult regions to subdue were those decentralized societies, societies without formal state structures</a:t>
            </a:r>
          </a:p>
          <a:p>
            <a:r>
              <a:rPr lang="en-US" dirty="0" smtClean="0"/>
              <a:t>In such cases, Europeans confronted no central authority with which they could negotiate or that they might decisively defeat</a:t>
            </a:r>
          </a:p>
          <a:p>
            <a:r>
              <a:rPr lang="en-US" dirty="0" smtClean="0"/>
              <a:t>It was a matter of village-by-village conquest</a:t>
            </a:r>
          </a:p>
          <a:p>
            <a:r>
              <a:rPr lang="en-US" dirty="0" smtClean="0"/>
              <a:t>And the South Pacific territories of Australia and New Zealand, both of which were taken over by the British during the nineteenth century, were more similar to the earlier colonization of North America</a:t>
            </a:r>
          </a:p>
          <a:p>
            <a:r>
              <a:rPr lang="en-US" dirty="0" smtClean="0"/>
              <a:t>In both places, conquest was accompanied by massive European settlement and diseases that reduced native numbers by 75 percent or more</a:t>
            </a:r>
            <a:endParaRPr lang="en-US" dirty="0"/>
          </a:p>
        </p:txBody>
      </p:sp>
      <p:sp>
        <p:nvSpPr>
          <p:cNvPr id="4" name="Footer Placeholder 3"/>
          <p:cNvSpPr>
            <a:spLocks noGrp="1"/>
          </p:cNvSpPr>
          <p:nvPr>
            <p:ph type="ftr" sz="quarter" idx="16"/>
          </p:nvPr>
        </p:nvSpPr>
        <p:spPr/>
        <p:txBody>
          <a:bodyPr/>
          <a:lstStyle/>
          <a:p>
            <a:r>
              <a:rPr lang="en-US" dirty="0" smtClean="0"/>
              <a:t>E. Napp</a:t>
            </a:r>
            <a:endParaRPr lang="en-US" dirty="0"/>
          </a:p>
        </p:txBody>
      </p:sp>
      <p:pic>
        <p:nvPicPr>
          <p:cNvPr id="52226" name="Picture 2" descr="http://www.agmates.com/blog/wp-content/uploads/2008/12/australia-aborigines-460.jpg"/>
          <p:cNvPicPr>
            <a:picLocks noChangeAspect="1" noChangeArrowheads="1"/>
          </p:cNvPicPr>
          <p:nvPr/>
        </p:nvPicPr>
        <p:blipFill>
          <a:blip r:embed="rId2" cstate="print"/>
          <a:srcRect/>
          <a:stretch>
            <a:fillRect/>
          </a:stretch>
        </p:blipFill>
        <p:spPr bwMode="auto">
          <a:xfrm>
            <a:off x="7656946" y="4572000"/>
            <a:ext cx="1487054" cy="1066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186</TotalTime>
  <Words>2711</Words>
  <Application>Microsoft Office PowerPoint</Application>
  <PresentationFormat>On-screen Show (4:3)</PresentationFormat>
  <Paragraphs>122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Strayer Questions</vt:lpstr>
    </vt:vector>
  </TitlesOfParts>
  <Company>WPCSD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enapp</cp:lastModifiedBy>
  <cp:revision>79</cp:revision>
  <dcterms:created xsi:type="dcterms:W3CDTF">2010-06-26T13:05:28Z</dcterms:created>
  <dcterms:modified xsi:type="dcterms:W3CDTF">2010-06-26T16:23:25Z</dcterms:modified>
</cp:coreProperties>
</file>