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0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32D01-DF93-4FBB-B785-3880122A3F99}" type="datetimeFigureOut">
              <a:rPr lang="en-US" smtClean="0"/>
              <a:t>11/17/13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A0205-6C0D-4FD2-9BD5-20197EE796ED}" type="slidenum">
              <a:rPr lang="en-US" smtClean="0"/>
              <a:t>‹#›</a:t>
            </a:fld>
            <a:endParaRPr lang="en-US"/>
          </a:p>
        </p:txBody>
      </p:sp>
    </p:spTree>
    <p:extLst>
      <p:ext uri="{BB962C8B-B14F-4D97-AF65-F5344CB8AC3E}">
        <p14:creationId xmlns:p14="http://schemas.microsoft.com/office/powerpoint/2010/main" val="351959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56EFBBF-564C-4321-9F38-2751A9C46366}" type="datetime1">
              <a:rPr lang="en-US" smtClean="0"/>
              <a:t>11/17/13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E7B74A-21E0-455F-95C1-2F39B63055F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52C342-1B85-401D-91A4-A9ABF3BB4AF6}" type="datetime1">
              <a:rPr lang="en-US" smtClean="0"/>
              <a:t>11/17/13</a:t>
            </a:fld>
            <a:endParaRPr lang="en-US" dirty="0"/>
          </a:p>
        </p:txBody>
      </p:sp>
      <p:sp>
        <p:nvSpPr>
          <p:cNvPr id="5" name="Footer Placeholder 4"/>
          <p:cNvSpPr>
            <a:spLocks noGrp="1"/>
          </p:cNvSpPr>
          <p:nvPr>
            <p:ph type="ftr" sz="quarter" idx="11"/>
          </p:nvPr>
        </p:nvSpPr>
        <p:spPr/>
        <p:txBody>
          <a:bodyPr/>
          <a:lstStyle/>
          <a:p>
            <a:r>
              <a:rPr lang="en-US" smtClean="0"/>
              <a:t>E. Napp</a:t>
            </a:r>
            <a:endParaRPr lang="en-US" dirty="0"/>
          </a:p>
        </p:txBody>
      </p:sp>
      <p:sp>
        <p:nvSpPr>
          <p:cNvPr id="6" name="Slide Number Placeholder 5"/>
          <p:cNvSpPr>
            <a:spLocks noGrp="1"/>
          </p:cNvSpPr>
          <p:nvPr>
            <p:ph type="sldNum" sz="quarter" idx="12"/>
          </p:nvPr>
        </p:nvSpPr>
        <p:spPr/>
        <p:txBody>
          <a:bodyPr/>
          <a:lstStyle/>
          <a:p>
            <a:fld id="{55E7B74A-21E0-455F-95C1-2F39B63055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898B4-8DD8-4C9E-B2F8-954CC2C58C2B}" type="datetime1">
              <a:rPr lang="en-US" smtClean="0"/>
              <a:t>11/17/13</a:t>
            </a:fld>
            <a:endParaRPr lang="en-US" dirty="0"/>
          </a:p>
        </p:txBody>
      </p:sp>
      <p:sp>
        <p:nvSpPr>
          <p:cNvPr id="5" name="Footer Placeholder 4"/>
          <p:cNvSpPr>
            <a:spLocks noGrp="1"/>
          </p:cNvSpPr>
          <p:nvPr>
            <p:ph type="ftr" sz="quarter" idx="11"/>
          </p:nvPr>
        </p:nvSpPr>
        <p:spPr/>
        <p:txBody>
          <a:bodyPr/>
          <a:lstStyle/>
          <a:p>
            <a:r>
              <a:rPr lang="en-US" smtClean="0"/>
              <a:t>E. Napp</a:t>
            </a:r>
            <a:endParaRPr lang="en-US" dirty="0"/>
          </a:p>
        </p:txBody>
      </p:sp>
      <p:sp>
        <p:nvSpPr>
          <p:cNvPr id="6" name="Slide Number Placeholder 5"/>
          <p:cNvSpPr>
            <a:spLocks noGrp="1"/>
          </p:cNvSpPr>
          <p:nvPr>
            <p:ph type="sldNum" sz="quarter" idx="12"/>
          </p:nvPr>
        </p:nvSpPr>
        <p:spPr/>
        <p:txBody>
          <a:bodyPr/>
          <a:lstStyle/>
          <a:p>
            <a:fld id="{55E7B74A-21E0-455F-95C1-2F39B63055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23DC4BC-6B28-446B-8157-44A44D7AD794}" type="datetime1">
              <a:rPr lang="en-US" smtClean="0"/>
              <a:t>11/17/13</a:t>
            </a:fld>
            <a:endParaRPr lang="en-US" dirty="0"/>
          </a:p>
        </p:txBody>
      </p:sp>
      <p:sp>
        <p:nvSpPr>
          <p:cNvPr id="9" name="Slide Number Placeholder 8"/>
          <p:cNvSpPr>
            <a:spLocks noGrp="1"/>
          </p:cNvSpPr>
          <p:nvPr>
            <p:ph type="sldNum" sz="quarter" idx="15"/>
          </p:nvPr>
        </p:nvSpPr>
        <p:spPr/>
        <p:txBody>
          <a:bodyPr rtlCol="0"/>
          <a:lstStyle/>
          <a:p>
            <a:fld id="{55E7B74A-21E0-455F-95C1-2F39B63055FD}" type="slidenum">
              <a:rPr lang="en-US" smtClean="0"/>
              <a:pPr/>
              <a:t>‹#›</a:t>
            </a:fld>
            <a:endParaRPr lang="en-US" dirty="0"/>
          </a:p>
        </p:txBody>
      </p:sp>
      <p:sp>
        <p:nvSpPr>
          <p:cNvPr id="10" name="Footer Placeholder 9"/>
          <p:cNvSpPr>
            <a:spLocks noGrp="1"/>
          </p:cNvSpPr>
          <p:nvPr>
            <p:ph type="ftr" sz="quarter" idx="16"/>
          </p:nvPr>
        </p:nvSpPr>
        <p:spPr/>
        <p:txBody>
          <a:bodyPr rtlCol="0"/>
          <a:lstStyle/>
          <a:p>
            <a:r>
              <a:rPr lang="en-US" smtClean="0"/>
              <a:t>E. Napp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6B61203-CA29-461E-ADF4-3110395161FC}" type="datetime1">
              <a:rPr lang="en-US" smtClean="0"/>
              <a:t>11/17/13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55E7B74A-21E0-455F-95C1-2F39B63055F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A0F5D7-025B-4CD5-80B3-C90886F89A1E}" type="datetime1">
              <a:rPr lang="en-US" smtClean="0"/>
              <a:t>11/17/13</a:t>
            </a:fld>
            <a:endParaRPr lang="en-US" dirty="0"/>
          </a:p>
        </p:txBody>
      </p:sp>
      <p:sp>
        <p:nvSpPr>
          <p:cNvPr id="6" name="Footer Placeholder 5"/>
          <p:cNvSpPr>
            <a:spLocks noGrp="1"/>
          </p:cNvSpPr>
          <p:nvPr>
            <p:ph type="ftr" sz="quarter" idx="11"/>
          </p:nvPr>
        </p:nvSpPr>
        <p:spPr/>
        <p:txBody>
          <a:bodyPr/>
          <a:lstStyle/>
          <a:p>
            <a:r>
              <a:rPr lang="en-US" smtClean="0"/>
              <a:t>E. Napp</a:t>
            </a:r>
            <a:endParaRPr lang="en-US" dirty="0"/>
          </a:p>
        </p:txBody>
      </p:sp>
      <p:sp>
        <p:nvSpPr>
          <p:cNvPr id="7" name="Slide Number Placeholder 6"/>
          <p:cNvSpPr>
            <a:spLocks noGrp="1"/>
          </p:cNvSpPr>
          <p:nvPr>
            <p:ph type="sldNum" sz="quarter" idx="12"/>
          </p:nvPr>
        </p:nvSpPr>
        <p:spPr/>
        <p:txBody>
          <a:bodyPr/>
          <a:lstStyle/>
          <a:p>
            <a:fld id="{55E7B74A-21E0-455F-95C1-2F39B63055FD}"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AFB775C-9EA0-4945-A7FF-488F93D9F9D6}" type="datetime1">
              <a:rPr lang="en-US" smtClean="0"/>
              <a:t>11/17/13</a:t>
            </a:fld>
            <a:endParaRPr lang="en-US" dirty="0"/>
          </a:p>
        </p:txBody>
      </p:sp>
      <p:sp>
        <p:nvSpPr>
          <p:cNvPr id="8" name="Footer Placeholder 7"/>
          <p:cNvSpPr>
            <a:spLocks noGrp="1"/>
          </p:cNvSpPr>
          <p:nvPr>
            <p:ph type="ftr" sz="quarter" idx="11"/>
          </p:nvPr>
        </p:nvSpPr>
        <p:spPr/>
        <p:txBody>
          <a:bodyPr/>
          <a:lstStyle/>
          <a:p>
            <a:r>
              <a:rPr lang="en-US" smtClean="0"/>
              <a:t>E. Napp</a:t>
            </a:r>
            <a:endParaRPr lang="en-US" dirty="0"/>
          </a:p>
        </p:txBody>
      </p:sp>
      <p:sp>
        <p:nvSpPr>
          <p:cNvPr id="9" name="Slide Number Placeholder 8"/>
          <p:cNvSpPr>
            <a:spLocks noGrp="1"/>
          </p:cNvSpPr>
          <p:nvPr>
            <p:ph type="sldNum" sz="quarter" idx="12"/>
          </p:nvPr>
        </p:nvSpPr>
        <p:spPr/>
        <p:txBody>
          <a:bodyPr/>
          <a:lstStyle/>
          <a:p>
            <a:fld id="{55E7B74A-21E0-455F-95C1-2F39B63055FD}"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4AD60EF-DFB5-426A-B93E-1013147610E3}" type="datetime1">
              <a:rPr lang="en-US" smtClean="0"/>
              <a:t>11/17/13</a:t>
            </a:fld>
            <a:endParaRPr lang="en-US" dirty="0"/>
          </a:p>
        </p:txBody>
      </p:sp>
      <p:sp>
        <p:nvSpPr>
          <p:cNvPr id="7" name="Slide Number Placeholder 6"/>
          <p:cNvSpPr>
            <a:spLocks noGrp="1"/>
          </p:cNvSpPr>
          <p:nvPr>
            <p:ph type="sldNum" sz="quarter" idx="11"/>
          </p:nvPr>
        </p:nvSpPr>
        <p:spPr/>
        <p:txBody>
          <a:bodyPr rtlCol="0"/>
          <a:lstStyle/>
          <a:p>
            <a:fld id="{55E7B74A-21E0-455F-95C1-2F39B63055FD}" type="slidenum">
              <a:rPr lang="en-US" smtClean="0"/>
              <a:pPr/>
              <a:t>‹#›</a:t>
            </a:fld>
            <a:endParaRPr lang="en-US" dirty="0"/>
          </a:p>
        </p:txBody>
      </p:sp>
      <p:sp>
        <p:nvSpPr>
          <p:cNvPr id="8" name="Footer Placeholder 7"/>
          <p:cNvSpPr>
            <a:spLocks noGrp="1"/>
          </p:cNvSpPr>
          <p:nvPr>
            <p:ph type="ftr" sz="quarter" idx="12"/>
          </p:nvPr>
        </p:nvSpPr>
        <p:spPr/>
        <p:txBody>
          <a:bodyPr rtlCol="0"/>
          <a:lstStyle/>
          <a:p>
            <a:r>
              <a:rPr lang="en-US" smtClean="0"/>
              <a:t>E. Napp</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05F9E-4AF3-4F2E-9FF5-83D8B8508BAB}" type="datetime1">
              <a:rPr lang="en-US" smtClean="0"/>
              <a:t>11/17/13</a:t>
            </a:fld>
            <a:endParaRPr lang="en-US" dirty="0"/>
          </a:p>
        </p:txBody>
      </p:sp>
      <p:sp>
        <p:nvSpPr>
          <p:cNvPr id="3" name="Footer Placeholder 2"/>
          <p:cNvSpPr>
            <a:spLocks noGrp="1"/>
          </p:cNvSpPr>
          <p:nvPr>
            <p:ph type="ftr" sz="quarter" idx="11"/>
          </p:nvPr>
        </p:nvSpPr>
        <p:spPr/>
        <p:txBody>
          <a:bodyPr/>
          <a:lstStyle/>
          <a:p>
            <a:r>
              <a:rPr lang="en-US" smtClean="0"/>
              <a:t>E. Napp</a:t>
            </a:r>
            <a:endParaRPr lang="en-US" dirty="0"/>
          </a:p>
        </p:txBody>
      </p:sp>
      <p:sp>
        <p:nvSpPr>
          <p:cNvPr id="4" name="Slide Number Placeholder 3"/>
          <p:cNvSpPr>
            <a:spLocks noGrp="1"/>
          </p:cNvSpPr>
          <p:nvPr>
            <p:ph type="sldNum" sz="quarter" idx="12"/>
          </p:nvPr>
        </p:nvSpPr>
        <p:spPr/>
        <p:txBody>
          <a:bodyPr/>
          <a:lstStyle/>
          <a:p>
            <a:fld id="{55E7B74A-21E0-455F-95C1-2F39B63055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30EFAE6-3F1E-43DD-9548-5BF37FE822D1}" type="datetime1">
              <a:rPr lang="en-US" smtClean="0"/>
              <a:t>11/17/13</a:t>
            </a:fld>
            <a:endParaRPr lang="en-US" dirty="0"/>
          </a:p>
        </p:txBody>
      </p:sp>
      <p:sp>
        <p:nvSpPr>
          <p:cNvPr id="22" name="Slide Number Placeholder 21"/>
          <p:cNvSpPr>
            <a:spLocks noGrp="1"/>
          </p:cNvSpPr>
          <p:nvPr>
            <p:ph type="sldNum" sz="quarter" idx="15"/>
          </p:nvPr>
        </p:nvSpPr>
        <p:spPr/>
        <p:txBody>
          <a:bodyPr rtlCol="0"/>
          <a:lstStyle/>
          <a:p>
            <a:fld id="{55E7B74A-21E0-455F-95C1-2F39B63055FD}" type="slidenum">
              <a:rPr lang="en-US" smtClean="0"/>
              <a:pPr/>
              <a:t>‹#›</a:t>
            </a:fld>
            <a:endParaRPr lang="en-US" dirty="0"/>
          </a:p>
        </p:txBody>
      </p:sp>
      <p:sp>
        <p:nvSpPr>
          <p:cNvPr id="23" name="Footer Placeholder 22"/>
          <p:cNvSpPr>
            <a:spLocks noGrp="1"/>
          </p:cNvSpPr>
          <p:nvPr>
            <p:ph type="ftr" sz="quarter" idx="16"/>
          </p:nvPr>
        </p:nvSpPr>
        <p:spPr/>
        <p:txBody>
          <a:bodyPr rtlCol="0"/>
          <a:lstStyle/>
          <a:p>
            <a:r>
              <a:rPr lang="en-US" smtClean="0"/>
              <a:t>E. Napp</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E753F3-E205-43F9-AD0B-DB8798DAB336}" type="datetime1">
              <a:rPr lang="en-US" smtClean="0"/>
              <a:t>11/17/13</a:t>
            </a:fld>
            <a:endParaRPr lang="en-US" dirty="0"/>
          </a:p>
        </p:txBody>
      </p:sp>
      <p:sp>
        <p:nvSpPr>
          <p:cNvPr id="18" name="Slide Number Placeholder 17"/>
          <p:cNvSpPr>
            <a:spLocks noGrp="1"/>
          </p:cNvSpPr>
          <p:nvPr>
            <p:ph type="sldNum" sz="quarter" idx="11"/>
          </p:nvPr>
        </p:nvSpPr>
        <p:spPr/>
        <p:txBody>
          <a:bodyPr rtlCol="0"/>
          <a:lstStyle/>
          <a:p>
            <a:fld id="{55E7B74A-21E0-455F-95C1-2F39B63055FD}" type="slidenum">
              <a:rPr lang="en-US" smtClean="0"/>
              <a:pPr/>
              <a:t>‹#›</a:t>
            </a:fld>
            <a:endParaRPr lang="en-US" dirty="0"/>
          </a:p>
        </p:txBody>
      </p:sp>
      <p:sp>
        <p:nvSpPr>
          <p:cNvPr id="21" name="Footer Placeholder 20"/>
          <p:cNvSpPr>
            <a:spLocks noGrp="1"/>
          </p:cNvSpPr>
          <p:nvPr>
            <p:ph type="ftr" sz="quarter" idx="12"/>
          </p:nvPr>
        </p:nvSpPr>
        <p:spPr/>
        <p:txBody>
          <a:bodyPr rtlCol="0"/>
          <a:lstStyle/>
          <a:p>
            <a:r>
              <a:rPr lang="en-US" smtClean="0"/>
              <a:t>E. Napp</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E6185D-3A26-4A94-932C-0647545A8131}" type="datetime1">
              <a:rPr lang="en-US" smtClean="0"/>
              <a:t>11/17/13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E7B74A-21E0-455F-95C1-2F39B63055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iliconvalleynovel.com/images/OnHorsebackWithHoardOfArchersSketch72dpi.jpg"/>
          <p:cNvPicPr>
            <a:picLocks noChangeAspect="1" noChangeArrowheads="1"/>
          </p:cNvPicPr>
          <p:nvPr/>
        </p:nvPicPr>
        <p:blipFill>
          <a:blip r:embed="rId2"/>
          <a:srcRect/>
          <a:stretch>
            <a:fillRect/>
          </a:stretch>
        </p:blipFill>
        <p:spPr bwMode="auto">
          <a:xfrm>
            <a:off x="0" y="762000"/>
            <a:ext cx="4067175" cy="6096000"/>
          </a:xfrm>
          <a:prstGeom prst="rect">
            <a:avLst/>
          </a:prstGeom>
          <a:noFill/>
        </p:spPr>
      </p:pic>
      <p:sp>
        <p:nvSpPr>
          <p:cNvPr id="15" name="Cloud Callout 14"/>
          <p:cNvSpPr/>
          <p:nvPr/>
        </p:nvSpPr>
        <p:spPr>
          <a:xfrm>
            <a:off x="3810000" y="381000"/>
            <a:ext cx="4876800" cy="4038600"/>
          </a:xfrm>
          <a:prstGeom prst="cloudCallout">
            <a:avLst>
              <a:gd name="adj1" fmla="val -71582"/>
              <a:gd name="adj2" fmla="val 6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 greatest happiness is to scatter your enemy, to drive him before you, to see his cities reduced to ashes, to see those who love him shrouded in tears, and to gather into your bosom his wives and daughters.”</a:t>
            </a:r>
            <a:endParaRPr lang="en-US" sz="2000" dirty="0"/>
          </a:p>
        </p:txBody>
      </p:sp>
      <p:sp>
        <p:nvSpPr>
          <p:cNvPr id="16" name="TextBox 15"/>
          <p:cNvSpPr txBox="1"/>
          <p:nvPr/>
        </p:nvSpPr>
        <p:spPr>
          <a:xfrm>
            <a:off x="4419600" y="6324600"/>
            <a:ext cx="1786066" cy="369332"/>
          </a:xfrm>
          <a:prstGeom prst="rect">
            <a:avLst/>
          </a:prstGeom>
          <a:noFill/>
        </p:spPr>
        <p:txBody>
          <a:bodyPr wrap="none" rtlCol="0">
            <a:spAutoFit/>
          </a:bodyPr>
          <a:lstStyle/>
          <a:p>
            <a:r>
              <a:rPr lang="en-US" dirty="0" smtClean="0"/>
              <a:t>Chinggis Khan</a:t>
            </a:r>
            <a:endParaRPr lang="en-US" dirty="0"/>
          </a:p>
        </p:txBody>
      </p:sp>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 and the Mongols</a:t>
            </a:r>
            <a:endParaRPr lang="en-US" dirty="0"/>
          </a:p>
        </p:txBody>
      </p:sp>
      <p:sp>
        <p:nvSpPr>
          <p:cNvPr id="3" name="Content Placeholder 2"/>
          <p:cNvSpPr>
            <a:spLocks noGrp="1"/>
          </p:cNvSpPr>
          <p:nvPr>
            <p:ph sz="quarter" idx="1"/>
          </p:nvPr>
        </p:nvSpPr>
        <p:spPr/>
        <p:txBody>
          <a:bodyPr/>
          <a:lstStyle/>
          <a:p>
            <a:r>
              <a:rPr lang="en-US" dirty="0" smtClean="0"/>
              <a:t>The Mongol takeover of Persia was far more abrupt than the extended process of conquest in China</a:t>
            </a:r>
          </a:p>
          <a:p>
            <a:r>
              <a:rPr lang="en-US" dirty="0" smtClean="0"/>
              <a:t>A first invasion (1219-1221), led by Chinggis Khan, was followed thirty years later by a second assault (1251-1258) under his grandson Hulegu, who became the first il-khan (subordinate khan) of Persia</a:t>
            </a:r>
          </a:p>
          <a:p>
            <a:r>
              <a:rPr lang="en-US" dirty="0" smtClean="0"/>
              <a:t>The Mongols were infidels in Muslim eyes,  and their stunning victory was a profound shock to people accustomed to progressive Islamic expansion</a:t>
            </a:r>
            <a:endParaRPr lang="en-US" dirty="0"/>
          </a:p>
        </p:txBody>
      </p:sp>
      <p:pic>
        <p:nvPicPr>
          <p:cNvPr id="48130" name="Picture 2" descr="http://it.chinabroadcast.cn/mmsource/images/2004/06/24/post-34-1067615386.jpg"/>
          <p:cNvPicPr>
            <a:picLocks noChangeAspect="1" noChangeArrowheads="1"/>
          </p:cNvPicPr>
          <p:nvPr/>
        </p:nvPicPr>
        <p:blipFill>
          <a:blip r:embed="rId2"/>
          <a:srcRect/>
          <a:stretch>
            <a:fillRect/>
          </a:stretch>
        </p:blipFill>
        <p:spPr bwMode="auto">
          <a:xfrm>
            <a:off x="7315200" y="0"/>
            <a:ext cx="1828800" cy="2037933"/>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467600" cy="4873752"/>
          </a:xfrm>
        </p:spPr>
        <p:txBody>
          <a:bodyPr/>
          <a:lstStyle/>
          <a:p>
            <a:pPr>
              <a:buNone/>
            </a:pPr>
            <a:r>
              <a:rPr lang="en-US" dirty="0" smtClean="0"/>
              <a:t>Furthermore, the Mongol military victory brought in its train a degree of ferocity and slaughter that simply had no parallel in Persian experience.</a:t>
            </a:r>
            <a:endParaRPr lang="en-US" dirty="0"/>
          </a:p>
        </p:txBody>
      </p:sp>
      <p:pic>
        <p:nvPicPr>
          <p:cNvPr id="47106" name="Picture 2" descr="TsengNew-Rework-Mongolian20Warrior2.jpg image by unitarymoonbat"/>
          <p:cNvPicPr>
            <a:picLocks noChangeAspect="1" noChangeArrowheads="1"/>
          </p:cNvPicPr>
          <p:nvPr/>
        </p:nvPicPr>
        <p:blipFill>
          <a:blip r:embed="rId2"/>
          <a:srcRect/>
          <a:stretch>
            <a:fillRect/>
          </a:stretch>
        </p:blipFill>
        <p:spPr bwMode="auto">
          <a:xfrm>
            <a:off x="1066800" y="1480819"/>
            <a:ext cx="6953250" cy="5377182"/>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pPr>
              <a:buNone/>
            </a:pPr>
            <a:r>
              <a:rPr lang="en-US" dirty="0" smtClean="0"/>
              <a:t>The sacking of Baghdad in 1258, which put an end to the Abbasid caliphate, was accompanied by the massacre of more than 200,000 people, according to Hulegu himself.</a:t>
            </a:r>
            <a:endParaRPr lang="en-US" dirty="0"/>
          </a:p>
        </p:txBody>
      </p:sp>
      <p:pic>
        <p:nvPicPr>
          <p:cNvPr id="46082" name="Picture 2" descr="http://www.saudiaramcoworld.com/issue/200704/images/history/AIN_JALUT_69960_BAL.jpg"/>
          <p:cNvPicPr>
            <a:picLocks noChangeAspect="1" noChangeArrowheads="1"/>
          </p:cNvPicPr>
          <p:nvPr/>
        </p:nvPicPr>
        <p:blipFill>
          <a:blip r:embed="rId2"/>
          <a:srcRect/>
          <a:stretch>
            <a:fillRect/>
          </a:stretch>
        </p:blipFill>
        <p:spPr bwMode="auto">
          <a:xfrm>
            <a:off x="652915" y="1905000"/>
            <a:ext cx="7443335" cy="49530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Heavy taxes, sometimes collected twenty or thirty times a year and often under torture or whipping, pushed large numbers of peasants off their land</a:t>
            </a:r>
          </a:p>
          <a:p>
            <a:r>
              <a:rPr lang="en-US" dirty="0" smtClean="0"/>
              <a:t>The in-migration of nomadic Mongols, together with their immense herds, turned much agricultural land into pasture and sometimes into desert</a:t>
            </a:r>
          </a:p>
          <a:p>
            <a:r>
              <a:rPr lang="en-US" dirty="0" smtClean="0"/>
              <a:t>Yet wine production increased because the Mongols were fond of alcohol and the Persian silk industry benefited from close contact with a Mongol-ruled China</a:t>
            </a:r>
          </a:p>
          <a:p>
            <a:r>
              <a:rPr lang="en-US" dirty="0" smtClean="0"/>
              <a:t>Even more so than in China, Mongol rule in Persia represented “disaster on a grand and unparalleled scale”</a:t>
            </a:r>
          </a:p>
          <a:p>
            <a:endParaRPr lang="en-US" dirty="0"/>
          </a:p>
        </p:txBody>
      </p:sp>
      <p:pic>
        <p:nvPicPr>
          <p:cNvPr id="45058" name="Picture 2" descr="http://islamicalert.com/images/jihad/mongol2.jpg"/>
          <p:cNvPicPr>
            <a:picLocks noChangeAspect="1" noChangeArrowheads="1"/>
          </p:cNvPicPr>
          <p:nvPr/>
        </p:nvPicPr>
        <p:blipFill>
          <a:blip r:embed="rId2"/>
          <a:srcRect/>
          <a:stretch>
            <a:fillRect/>
          </a:stretch>
        </p:blipFill>
        <p:spPr bwMode="auto">
          <a:xfrm>
            <a:off x="7315201" y="4082421"/>
            <a:ext cx="1828800" cy="156976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But the Mongols in Persia were transformed far more than their counterparts in China.  They made extensive use of the sophisticated Persian bureaucracy, leaving the greater part of government operations in Persian hands.  And the Mongols who conquered Persia became Muslims, following the lead of Ghazan (1295-1304), a Mongol ruler of Persia who converted to Islam in 1295 and repaired some of the earlier damage by rebuilding cities and repairing irrigation works.</a:t>
            </a:r>
            <a:endParaRPr lang="en-US" dirty="0"/>
          </a:p>
        </p:txBody>
      </p:sp>
      <p:pic>
        <p:nvPicPr>
          <p:cNvPr id="44034" name="Picture 2" descr="http://upload.wikimedia.org/wikipedia/commons/8/84/DiezAlbumsStudyingTheKoran.jpg"/>
          <p:cNvPicPr>
            <a:picLocks noChangeAspect="1" noChangeArrowheads="1"/>
          </p:cNvPicPr>
          <p:nvPr/>
        </p:nvPicPr>
        <p:blipFill>
          <a:blip r:embed="rId2" cstate="print"/>
          <a:srcRect/>
          <a:stretch>
            <a:fillRect/>
          </a:stretch>
        </p:blipFill>
        <p:spPr bwMode="auto">
          <a:xfrm>
            <a:off x="3810000" y="4038911"/>
            <a:ext cx="2531008" cy="281909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Mongols and Russia</a:t>
            </a:r>
            <a:endParaRPr lang="en-US" dirty="0"/>
          </a:p>
        </p:txBody>
      </p:sp>
      <p:sp>
        <p:nvSpPr>
          <p:cNvPr id="3" name="Content Placeholder 2"/>
          <p:cNvSpPr>
            <a:spLocks noGrp="1"/>
          </p:cNvSpPr>
          <p:nvPr>
            <p:ph sz="quarter" idx="1"/>
          </p:nvPr>
        </p:nvSpPr>
        <p:spPr/>
        <p:txBody>
          <a:bodyPr/>
          <a:lstStyle/>
          <a:p>
            <a:r>
              <a:rPr lang="en-US" dirty="0" smtClean="0"/>
              <a:t>The devastation wrought by the Mongol assault in Russia matched or exceeded anything experienced by the Persians or Chinese</a:t>
            </a:r>
          </a:p>
          <a:p>
            <a:r>
              <a:rPr lang="en-US" dirty="0" smtClean="0"/>
              <a:t>To the Mongols, Russia was Kipchak Khanate, named after the Kipchak Turkic-speaking peoples north of the Caspian and Black seas, among whom the Mongols had settled</a:t>
            </a:r>
          </a:p>
          <a:p>
            <a:r>
              <a:rPr lang="en-US" dirty="0" smtClean="0"/>
              <a:t>To the Russians, it was the “Khanate of the Golden Horde”</a:t>
            </a:r>
          </a:p>
          <a:p>
            <a:r>
              <a:rPr lang="en-US" dirty="0" smtClean="0"/>
              <a:t>From the Mongol point of view, Russia had little to offer</a:t>
            </a:r>
            <a:endParaRPr lang="en-US" dirty="0"/>
          </a:p>
        </p:txBody>
      </p:sp>
      <p:pic>
        <p:nvPicPr>
          <p:cNvPr id="43010" name="Picture 2" descr="http://www.miniatures.de/medieval/italeri-6020-golden-horde.jpg"/>
          <p:cNvPicPr>
            <a:picLocks noChangeAspect="1" noChangeArrowheads="1"/>
          </p:cNvPicPr>
          <p:nvPr/>
        </p:nvPicPr>
        <p:blipFill>
          <a:blip r:embed="rId2"/>
          <a:srcRect/>
          <a:stretch>
            <a:fillRect/>
          </a:stretch>
        </p:blipFill>
        <p:spPr bwMode="auto">
          <a:xfrm>
            <a:off x="6629400" y="1"/>
            <a:ext cx="2514600" cy="1675048"/>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availability of extensive steppe lands for pasturing their flocks north of the Black and Caspian seas meant that the Mongols could maintain their preferred nomadic way of life, while remaining in easy reach of Russian cities when the need arose to send further military expeditions.  They could dominate and exploit Russia from the steppes.</a:t>
            </a:r>
            <a:endParaRPr lang="en-US" dirty="0"/>
          </a:p>
        </p:txBody>
      </p:sp>
      <p:pic>
        <p:nvPicPr>
          <p:cNvPr id="41986" name="Picture 2" descr="http://www.curiousoyster.co.uk/images/imagegallery/Borkoldoy/P9010028.JPG"/>
          <p:cNvPicPr>
            <a:picLocks noChangeAspect="1" noChangeArrowheads="1"/>
          </p:cNvPicPr>
          <p:nvPr/>
        </p:nvPicPr>
        <p:blipFill>
          <a:blip r:embed="rId2"/>
          <a:srcRect/>
          <a:stretch>
            <a:fillRect/>
          </a:stretch>
        </p:blipFill>
        <p:spPr bwMode="auto">
          <a:xfrm>
            <a:off x="3276600" y="3257550"/>
            <a:ext cx="4800600" cy="3600450"/>
          </a:xfrm>
          <a:prstGeom prst="rect">
            <a:avLst/>
          </a:prstGeom>
          <a:noFill/>
        </p:spPr>
      </p:pic>
      <p:pic>
        <p:nvPicPr>
          <p:cNvPr id="41988" name="Picture 4" descr="Yurts"/>
          <p:cNvPicPr>
            <a:picLocks noChangeAspect="1" noChangeArrowheads="1"/>
          </p:cNvPicPr>
          <p:nvPr/>
        </p:nvPicPr>
        <p:blipFill>
          <a:blip r:embed="rId3"/>
          <a:srcRect/>
          <a:stretch>
            <a:fillRect/>
          </a:stretch>
        </p:blipFill>
        <p:spPr bwMode="auto">
          <a:xfrm>
            <a:off x="152400" y="3524250"/>
            <a:ext cx="3048000" cy="22860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And exploit they certainly did</a:t>
            </a:r>
          </a:p>
          <a:p>
            <a:r>
              <a:rPr lang="en-US" dirty="0" smtClean="0"/>
              <a:t>Russian princes received appointment from the khan and were required to send substantial tribute to the Mongol capital at Sarai, located on the lower Volga River</a:t>
            </a:r>
          </a:p>
          <a:p>
            <a:r>
              <a:rPr lang="en-US" dirty="0" smtClean="0"/>
              <a:t>Continuing border raids sent tens of thousands of Russians into slavery</a:t>
            </a:r>
          </a:p>
          <a:p>
            <a:r>
              <a:rPr lang="en-US" dirty="0" smtClean="0"/>
              <a:t>But Mongol impact was uneven – Some Russian princes benefited considerably because they were able to manipulate their role as tribute collectors to grow wealthy</a:t>
            </a:r>
          </a:p>
          <a:p>
            <a:r>
              <a:rPr lang="en-US" dirty="0" smtClean="0"/>
              <a:t>The Russian Orthodox Church likewise flourished under the Mongol policy of religious toleration, for it received exemption from many taxes</a:t>
            </a:r>
          </a:p>
          <a:p>
            <a:endParaRPr lang="en-US" dirty="0"/>
          </a:p>
        </p:txBody>
      </p:sp>
      <p:pic>
        <p:nvPicPr>
          <p:cNvPr id="40962" name="Picture 2" descr="http://blogs.reuters.com/faithworld/files/2009/11/russian-church.jpg"/>
          <p:cNvPicPr>
            <a:picLocks noChangeAspect="1" noChangeArrowheads="1"/>
          </p:cNvPicPr>
          <p:nvPr/>
        </p:nvPicPr>
        <p:blipFill>
          <a:blip r:embed="rId2" cstate="print"/>
          <a:srcRect/>
          <a:stretch>
            <a:fillRect/>
          </a:stretch>
        </p:blipFill>
        <p:spPr bwMode="auto">
          <a:xfrm>
            <a:off x="5365839" y="5715001"/>
            <a:ext cx="1733461" cy="11430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467600" cy="4873752"/>
          </a:xfrm>
        </p:spPr>
        <p:txBody>
          <a:bodyPr/>
          <a:lstStyle/>
          <a:p>
            <a:pPr>
              <a:buNone/>
            </a:pPr>
            <a:r>
              <a:rPr lang="en-US" dirty="0" smtClean="0"/>
              <a:t>Some cities, such as Kiev, resisted the Mongols and were devastated, while others collaborated and were left undamaged.  Moscow in particular emerged as the primary collector of tribute from the Mongols, and its princes parlayed this position into a leading role as the nucleus of a renewed Russian state when Mongol domination receded in the fifteenth century.</a:t>
            </a:r>
            <a:endParaRPr lang="en-US" dirty="0"/>
          </a:p>
        </p:txBody>
      </p:sp>
      <p:pic>
        <p:nvPicPr>
          <p:cNvPr id="39938" name="Picture 2" descr="http://home.comcast.net/~DiazStudents/IslamMongolEmpireMap.jpg"/>
          <p:cNvPicPr>
            <a:picLocks noChangeAspect="1" noChangeArrowheads="1"/>
          </p:cNvPicPr>
          <p:nvPr/>
        </p:nvPicPr>
        <p:blipFill>
          <a:blip r:embed="rId2"/>
          <a:srcRect/>
          <a:stretch>
            <a:fillRect/>
          </a:stretch>
        </p:blipFill>
        <p:spPr bwMode="auto">
          <a:xfrm>
            <a:off x="2514600" y="3270123"/>
            <a:ext cx="5562600" cy="3587877"/>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the Mongols could dominate Russia from the adjacent steppes without in any way adopting Russian culture</a:t>
            </a:r>
          </a:p>
          <a:p>
            <a:r>
              <a:rPr lang="en-US" dirty="0" smtClean="0"/>
              <a:t>Even though they remained culturally separate from Russia, eventually the Mongols assimilated to the culture and the Islamic faith of the Kipchak people of the steppes</a:t>
            </a:r>
          </a:p>
          <a:p>
            <a:r>
              <a:rPr lang="en-US" dirty="0" smtClean="0"/>
              <a:t>Yet the impact of the Mongols on Russia was greater than on China and Iran (Persia)</a:t>
            </a:r>
          </a:p>
          <a:p>
            <a:r>
              <a:rPr lang="en-US" dirty="0" smtClean="0"/>
              <a:t>Russian princes adopted Mongols’ weapons, diplomatic rituals, court practices, taxation system, and military draft</a:t>
            </a:r>
          </a:p>
          <a:p>
            <a:r>
              <a:rPr lang="en-US" dirty="0" smtClean="0"/>
              <a:t>Mongol policies facilitated the rise of Moscow as the core of a new Russian state</a:t>
            </a:r>
            <a:endParaRPr lang="en-US" dirty="0"/>
          </a:p>
        </p:txBody>
      </p:sp>
      <p:pic>
        <p:nvPicPr>
          <p:cNvPr id="38914" name="Picture 2" descr="http://ec.europa.eu/research/youngscientists/img/moscow.jpg"/>
          <p:cNvPicPr>
            <a:picLocks noChangeAspect="1" noChangeArrowheads="1"/>
          </p:cNvPicPr>
          <p:nvPr/>
        </p:nvPicPr>
        <p:blipFill>
          <a:blip r:embed="rId2"/>
          <a:srcRect/>
          <a:stretch>
            <a:fillRect/>
          </a:stretch>
        </p:blipFill>
        <p:spPr bwMode="auto">
          <a:xfrm>
            <a:off x="7322059" y="2590800"/>
            <a:ext cx="1821941" cy="242252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and the Mongols</a:t>
            </a:r>
            <a:endParaRPr lang="en-US" dirty="0"/>
          </a:p>
        </p:txBody>
      </p:sp>
      <p:sp>
        <p:nvSpPr>
          <p:cNvPr id="3" name="Content Placeholder 2"/>
          <p:cNvSpPr>
            <a:spLocks noGrp="1"/>
          </p:cNvSpPr>
          <p:nvPr>
            <p:ph sz="quarter" idx="1"/>
          </p:nvPr>
        </p:nvSpPr>
        <p:spPr/>
        <p:txBody>
          <a:bodyPr/>
          <a:lstStyle/>
          <a:p>
            <a:r>
              <a:rPr lang="en-US" dirty="0" smtClean="0"/>
              <a:t>Long the primary target for nomadic steppe-dwellers in search of agrarian wealth, China proved the most difficult and extended of the Mongols’ many conquests, lasting some seventy years, from 1209 to 1279</a:t>
            </a:r>
          </a:p>
          <a:p>
            <a:r>
              <a:rPr lang="en-US" dirty="0" smtClean="0"/>
              <a:t>The invasion began in northern China and was characterized by destruction and plunder on a massive scale</a:t>
            </a:r>
          </a:p>
          <a:p>
            <a:r>
              <a:rPr lang="en-US" dirty="0" smtClean="0"/>
              <a:t>But in Southern China, under the control of the native Song dynasty, the Mongols were far less violent and more concerned to accommodate the local population</a:t>
            </a:r>
            <a:endParaRPr lang="en-US" dirty="0"/>
          </a:p>
        </p:txBody>
      </p:sp>
      <p:pic>
        <p:nvPicPr>
          <p:cNvPr id="56322" name="Picture 2" descr="http://www.staff.ncl.ac.uk/naomi.standen/mongols/hunting.gif"/>
          <p:cNvPicPr>
            <a:picLocks noChangeAspect="1" noChangeArrowheads="1"/>
          </p:cNvPicPr>
          <p:nvPr/>
        </p:nvPicPr>
        <p:blipFill>
          <a:blip r:embed="rId2"/>
          <a:srcRect/>
          <a:stretch>
            <a:fillRect/>
          </a:stretch>
        </p:blipFill>
        <p:spPr bwMode="auto">
          <a:xfrm>
            <a:off x="6858000" y="0"/>
            <a:ext cx="2286000" cy="1720761"/>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Divisions among the Mongols and the growing strength of the Russian state, centered now on the city of Moscow, enabled the Russians to break the Mongols’ hold by the end of the fifteenth century.</a:t>
            </a:r>
            <a:endParaRPr lang="en-US" dirty="0"/>
          </a:p>
        </p:txBody>
      </p:sp>
      <p:pic>
        <p:nvPicPr>
          <p:cNvPr id="37892" name="Picture 4" descr="http://www.russiannobility.org/images2/pole-1.jpg"/>
          <p:cNvPicPr>
            <a:picLocks noChangeAspect="1" noChangeArrowheads="1"/>
          </p:cNvPicPr>
          <p:nvPr/>
        </p:nvPicPr>
        <p:blipFill>
          <a:blip r:embed="rId2"/>
          <a:srcRect/>
          <a:stretch>
            <a:fillRect/>
          </a:stretch>
        </p:blipFill>
        <p:spPr bwMode="auto">
          <a:xfrm>
            <a:off x="271348" y="2286000"/>
            <a:ext cx="7805853" cy="457200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Mongols and a World Economy</a:t>
            </a:r>
            <a:endParaRPr lang="en-US" dirty="0"/>
          </a:p>
        </p:txBody>
      </p:sp>
      <p:sp>
        <p:nvSpPr>
          <p:cNvPr id="3" name="Content Placeholder 2"/>
          <p:cNvSpPr>
            <a:spLocks noGrp="1"/>
          </p:cNvSpPr>
          <p:nvPr>
            <p:ph sz="quarter" idx="1"/>
          </p:nvPr>
        </p:nvSpPr>
        <p:spPr/>
        <p:txBody>
          <a:bodyPr/>
          <a:lstStyle/>
          <a:p>
            <a:r>
              <a:rPr lang="en-US" dirty="0" smtClean="0"/>
              <a:t>The Mongols consistently promoted international commerce, largely so they could tax it and extract wealth from more developed civilizations</a:t>
            </a:r>
          </a:p>
          <a:p>
            <a:r>
              <a:rPr lang="en-US" dirty="0" smtClean="0"/>
              <a:t>The Mongols provided financial backing for caravans, introduced standardized weights and measures, and gave tax breaks to merchants</a:t>
            </a:r>
          </a:p>
          <a:p>
            <a:r>
              <a:rPr lang="en-US" dirty="0" smtClean="0"/>
              <a:t>The Mongols provided a relatively secure environment for merchants making the long and arduous journey across Central Asia between Europe and China</a:t>
            </a:r>
          </a:p>
          <a:p>
            <a:r>
              <a:rPr lang="en-US" dirty="0" smtClean="0"/>
              <a:t>The Mongols launched a new phase in the history of the Silk Roads</a:t>
            </a:r>
          </a:p>
        </p:txBody>
      </p:sp>
      <p:pic>
        <p:nvPicPr>
          <p:cNvPr id="36866" name="Picture 2" descr="http://plaza.ufl.edu/hwinger/byz/silkroad.jpg"/>
          <p:cNvPicPr>
            <a:picLocks noChangeAspect="1" noChangeArrowheads="1"/>
          </p:cNvPicPr>
          <p:nvPr/>
        </p:nvPicPr>
        <p:blipFill>
          <a:blip r:embed="rId2" cstate="print"/>
          <a:srcRect/>
          <a:stretch>
            <a:fillRect/>
          </a:stretch>
        </p:blipFill>
        <p:spPr bwMode="auto">
          <a:xfrm>
            <a:off x="5410200" y="5833142"/>
            <a:ext cx="2146300" cy="1024858"/>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Marco Polo was only the most famous of many European merchants, mostly Italians, who made their way to China through the Mongol Empire.</a:t>
            </a:r>
            <a:endParaRPr lang="en-US" dirty="0"/>
          </a:p>
        </p:txBody>
      </p:sp>
      <p:pic>
        <p:nvPicPr>
          <p:cNvPr id="35842" name="Picture 2" descr="http://static.howstuffworks.com/gif/marco-polo-5.jpg"/>
          <p:cNvPicPr>
            <a:picLocks noChangeAspect="1" noChangeArrowheads="1"/>
          </p:cNvPicPr>
          <p:nvPr/>
        </p:nvPicPr>
        <p:blipFill>
          <a:blip r:embed="rId2"/>
          <a:srcRect/>
          <a:stretch>
            <a:fillRect/>
          </a:stretch>
        </p:blipFill>
        <p:spPr bwMode="auto">
          <a:xfrm>
            <a:off x="838200" y="1428750"/>
            <a:ext cx="7239000" cy="542925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Mongol-ruled China was the fulcrum of this vast system, connecting the overland route through the Mongol Empire with the oceanic routes through the South China Sea and Indian Ocean.  Here, some historians argued, lay the beginnings of those international economic relationships that have played such a major role in the making of the modern world.</a:t>
            </a:r>
            <a:endParaRPr lang="en-US" dirty="0"/>
          </a:p>
        </p:txBody>
      </p:sp>
      <p:pic>
        <p:nvPicPr>
          <p:cNvPr id="34818" name="Picture 2" descr="http://home.comcast.net/~DiazStudents/IslamMongolEmpireMap.jpg"/>
          <p:cNvPicPr>
            <a:picLocks noChangeAspect="1" noChangeArrowheads="1"/>
          </p:cNvPicPr>
          <p:nvPr/>
        </p:nvPicPr>
        <p:blipFill>
          <a:blip r:embed="rId2"/>
          <a:srcRect/>
          <a:stretch>
            <a:fillRect/>
          </a:stretch>
        </p:blipFill>
        <p:spPr bwMode="auto">
          <a:xfrm>
            <a:off x="2362200" y="3171825"/>
            <a:ext cx="5715000" cy="36861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Mongol invasion of Russia spilled over into Eastern Europe.  Mongol armies destroyed Polish, German, and Hungarian forces in 1241-1242 and seemed poised to march on Western Europe  </a:t>
            </a:r>
          </a:p>
          <a:p>
            <a:r>
              <a:rPr lang="en-US" dirty="0" smtClean="0"/>
              <a:t>But the death of the Great Khan Ogodei required Mongol leaders to return to Mongolia, and Western Europe lacked adequate pasture for  Mongol herds </a:t>
            </a:r>
          </a:p>
          <a:p>
            <a:r>
              <a:rPr lang="en-US" dirty="0" smtClean="0"/>
              <a:t>Thus Europe was spared the trauma of conquest</a:t>
            </a:r>
          </a:p>
          <a:p>
            <a:r>
              <a:rPr lang="en-US" dirty="0" smtClean="0"/>
              <a:t>Yet the movement of people facilitated the exchange of ideas and techniques, a process actively encouraged by Mongol authorities</a:t>
            </a:r>
          </a:p>
          <a:p>
            <a:r>
              <a:rPr lang="en-US" dirty="0" smtClean="0"/>
              <a:t>Europeans gained more than most from these exchanges</a:t>
            </a:r>
            <a:endParaRPr lang="en-US" dirty="0"/>
          </a:p>
        </p:txBody>
      </p:sp>
      <p:pic>
        <p:nvPicPr>
          <p:cNvPr id="33794" name="Picture 2" descr="http://plaza.ufl.edu/hwinger/byz/silkroad.jpg"/>
          <p:cNvPicPr>
            <a:picLocks noChangeAspect="1" noChangeArrowheads="1"/>
          </p:cNvPicPr>
          <p:nvPr/>
        </p:nvPicPr>
        <p:blipFill>
          <a:blip r:embed="rId2" cstate="print"/>
          <a:srcRect/>
          <a:stretch>
            <a:fillRect/>
          </a:stretch>
        </p:blipFill>
        <p:spPr bwMode="auto">
          <a:xfrm>
            <a:off x="5715000" y="5723985"/>
            <a:ext cx="2374900" cy="113401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Any benefits derived from participation in Mongol networks of communication and exchange must be measured alongside the Eurasian catastrophe known as the “plague” or the “pestilence” and later called the Black Death.</a:t>
            </a:r>
            <a:endParaRPr lang="en-US" dirty="0"/>
          </a:p>
        </p:txBody>
      </p:sp>
      <p:pic>
        <p:nvPicPr>
          <p:cNvPr id="32770" name="Picture 2" descr="http://3.bp.blogspot.com/_S5dFdpF6xm0/Sr0f8IjrmiI/AAAAAAAAAYc/PtiIUgQYP0I/s400/black-death-europe-who.jpg"/>
          <p:cNvPicPr>
            <a:picLocks noChangeAspect="1" noChangeArrowheads="1"/>
          </p:cNvPicPr>
          <p:nvPr/>
        </p:nvPicPr>
        <p:blipFill>
          <a:blip r:embed="rId2"/>
          <a:srcRect/>
          <a:stretch>
            <a:fillRect/>
          </a:stretch>
        </p:blipFill>
        <p:spPr bwMode="auto">
          <a:xfrm>
            <a:off x="3352800" y="2180844"/>
            <a:ext cx="4724400" cy="4677156"/>
          </a:xfrm>
          <a:prstGeom prst="rect">
            <a:avLst/>
          </a:prstGeom>
          <a:noFill/>
        </p:spPr>
      </p:pic>
      <p:pic>
        <p:nvPicPr>
          <p:cNvPr id="32772" name="Picture 4" descr="http://otis.coe.uky.edu/ccsso/cssapmodules/pandemics/act1bg.gif"/>
          <p:cNvPicPr>
            <a:picLocks noChangeAspect="1" noChangeArrowheads="1"/>
          </p:cNvPicPr>
          <p:nvPr/>
        </p:nvPicPr>
        <p:blipFill>
          <a:blip r:embed="rId3"/>
          <a:srcRect/>
          <a:stretch>
            <a:fillRect/>
          </a:stretch>
        </p:blipFill>
        <p:spPr bwMode="auto">
          <a:xfrm>
            <a:off x="0" y="3724275"/>
            <a:ext cx="3333750" cy="313372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Erupted in 1331 in northeastern China and by 1347 had reached Western Europe</a:t>
            </a:r>
          </a:p>
          <a:p>
            <a:r>
              <a:rPr lang="en-US" dirty="0" smtClean="0"/>
              <a:t>The disease was associated with the swelling of lymph nodes, high fever, and internal bleeding</a:t>
            </a:r>
          </a:p>
          <a:p>
            <a:r>
              <a:rPr lang="en-US" dirty="0" smtClean="0"/>
              <a:t>It was carried by rodents and transmitted by fleas to humans</a:t>
            </a:r>
          </a:p>
          <a:p>
            <a:r>
              <a:rPr lang="en-US" dirty="0" smtClean="0"/>
              <a:t>Estimates for Europe suggest that between one-third and two-thirds of the population died within a few years</a:t>
            </a:r>
          </a:p>
          <a:p>
            <a:r>
              <a:rPr lang="en-US" dirty="0" smtClean="0"/>
              <a:t>Viewing the plague as God’s judgment on a sinful world, many took part in the flagellant movement, in which people flogged themselves, sometimes almost to death, to atone for the sins that must have caused the pestilence</a:t>
            </a:r>
          </a:p>
          <a:p>
            <a:pPr>
              <a:buNone/>
            </a:pPr>
            <a:endParaRPr lang="en-US" dirty="0" smtClean="0"/>
          </a:p>
          <a:p>
            <a:endParaRPr lang="en-US" dirty="0"/>
          </a:p>
        </p:txBody>
      </p:sp>
      <p:pic>
        <p:nvPicPr>
          <p:cNvPr id="31746" name="Picture 2" descr="http://www.paranormalknowledge.com/articles/wp-content/uploads/2009/03/the-bubonic-plague.jpg"/>
          <p:cNvPicPr>
            <a:picLocks noChangeAspect="1" noChangeArrowheads="1"/>
          </p:cNvPicPr>
          <p:nvPr/>
        </p:nvPicPr>
        <p:blipFill>
          <a:blip r:embed="rId2" cstate="print"/>
          <a:srcRect/>
          <a:stretch>
            <a:fillRect/>
          </a:stretch>
        </p:blipFill>
        <p:spPr bwMode="auto">
          <a:xfrm>
            <a:off x="7672282" y="1"/>
            <a:ext cx="1471717" cy="2133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Attacks on Jews, who were sometimes held responsible for spreading the disease, sent many of them fleeing to Poland, where authorities welcomed their urban and commercial skills, leading to a flourishing of Jewish culture in the several centuries that followed.</a:t>
            </a:r>
            <a:endParaRPr lang="en-US" dirty="0"/>
          </a:p>
        </p:txBody>
      </p:sp>
      <p:pic>
        <p:nvPicPr>
          <p:cNvPr id="30722" name="Picture 2" descr="http://czechmeout.files.wordpress.com/2008/05/557px-spiezer_chronik_jan_hus_1485.jpg"/>
          <p:cNvPicPr>
            <a:picLocks noChangeAspect="1" noChangeArrowheads="1"/>
          </p:cNvPicPr>
          <p:nvPr/>
        </p:nvPicPr>
        <p:blipFill>
          <a:blip r:embed="rId2"/>
          <a:srcRect/>
          <a:stretch>
            <a:fillRect/>
          </a:stretch>
        </p:blipFill>
        <p:spPr bwMode="auto">
          <a:xfrm>
            <a:off x="304800" y="3259084"/>
            <a:ext cx="1856471" cy="1998716"/>
          </a:xfrm>
          <a:prstGeom prst="rect">
            <a:avLst/>
          </a:prstGeom>
          <a:noFill/>
        </p:spPr>
      </p:pic>
      <p:pic>
        <p:nvPicPr>
          <p:cNvPr id="30724" name="Picture 4" descr="http://1.bp.blogspot.com/_RwjHJM_QQRA/SL3zU3GWZVI/AAAAAAAAAtw/9tZtS4jUJHs/s400/Burning_Jews+-wake+of+the+Black+Death+Some+Christians+targeted+various+groups+such+as+Jews.JPG"/>
          <p:cNvPicPr>
            <a:picLocks noChangeAspect="1" noChangeArrowheads="1"/>
          </p:cNvPicPr>
          <p:nvPr/>
        </p:nvPicPr>
        <p:blipFill>
          <a:blip r:embed="rId3"/>
          <a:srcRect/>
          <a:stretch>
            <a:fillRect/>
          </a:stretch>
        </p:blipFill>
        <p:spPr bwMode="auto">
          <a:xfrm>
            <a:off x="2286000" y="2417064"/>
            <a:ext cx="5843337" cy="4440936"/>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Still others fled into hedonism since life was uncertain</a:t>
            </a:r>
          </a:p>
          <a:p>
            <a:r>
              <a:rPr lang="en-US" dirty="0" smtClean="0"/>
              <a:t>Others joined mystical movements aimed at escaping from the world in an intense personal relationship with God</a:t>
            </a:r>
          </a:p>
          <a:p>
            <a:r>
              <a:rPr lang="en-US" dirty="0" smtClean="0"/>
              <a:t>Labor shortages provoked sharp conflict between scarce workers, who sought higher wages or better conditions, and the rich, who resisted such demands</a:t>
            </a:r>
          </a:p>
          <a:p>
            <a:r>
              <a:rPr lang="en-US" dirty="0" smtClean="0"/>
              <a:t>A series of peasant revolts in the fourteenth century reflected this tension, which also undermined the practice of serfdom</a:t>
            </a:r>
          </a:p>
          <a:p>
            <a:r>
              <a:rPr lang="en-US" dirty="0" smtClean="0"/>
              <a:t>The labor shortage also may have fostered a greater interest in technological innovation and created for a time, more opportunities for women</a:t>
            </a:r>
          </a:p>
          <a:p>
            <a:endParaRPr lang="en-US" dirty="0"/>
          </a:p>
        </p:txBody>
      </p:sp>
      <p:pic>
        <p:nvPicPr>
          <p:cNvPr id="29698" name="Picture 2" descr="Black_Death.jpg Illustration of bubonic plague in the Bible - 1411 image by cazzee_bucket"/>
          <p:cNvPicPr>
            <a:picLocks noChangeAspect="1" noChangeArrowheads="1"/>
          </p:cNvPicPr>
          <p:nvPr/>
        </p:nvPicPr>
        <p:blipFill>
          <a:blip r:embed="rId2"/>
          <a:srcRect/>
          <a:stretch>
            <a:fillRect/>
          </a:stretch>
        </p:blipFill>
        <p:spPr bwMode="auto">
          <a:xfrm>
            <a:off x="7080373" y="3810000"/>
            <a:ext cx="2063627" cy="138112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European civilization survived a cataclysm that had the power to destroy it.  In a strange way, that catastrophe may have fostered its future growth.  Yet by 1350, the Mongol Empire was in disarray and within a century, the Mongols had lost control of Chinese, Persian, and Russian civilizations.  The disruption of the Mongol-based land routes to the east, coupled with a desire to avoid Muslim intermediaries, provided incentives for Europeans to take to the sea in their continuing efforts to reach the riches of Asia.  The Europeans were, as one historian put it, “the Mongols of the seas.”</a:t>
            </a:r>
            <a:endParaRPr lang="en-US" dirty="0"/>
          </a:p>
        </p:txBody>
      </p:sp>
      <p:pic>
        <p:nvPicPr>
          <p:cNvPr id="28674" name="Picture 2" descr="http://knol.google.com/k/-/-/26008ysdtf3gz/nxxvcg/bartolomeu-dias-ship.jpg"/>
          <p:cNvPicPr>
            <a:picLocks noChangeAspect="1" noChangeArrowheads="1"/>
          </p:cNvPicPr>
          <p:nvPr/>
        </p:nvPicPr>
        <p:blipFill>
          <a:blip r:embed="rId2"/>
          <a:srcRect/>
          <a:stretch>
            <a:fillRect/>
          </a:stretch>
        </p:blipFill>
        <p:spPr bwMode="auto">
          <a:xfrm>
            <a:off x="4953000" y="4791639"/>
            <a:ext cx="3060700" cy="206636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But the unification of a divided China, a treasured ideal among the educated Chinese, was achieved by the Mongols.  This achievement persuaded many Chinese that the Mongols had indeed been granted the Mandate of Heaven, and, despite their foreign origins, were legitimate rulers.</a:t>
            </a:r>
            <a:endParaRPr lang="en-US" dirty="0"/>
          </a:p>
        </p:txBody>
      </p:sp>
      <p:pic>
        <p:nvPicPr>
          <p:cNvPr id="55298" name="Picture 2" descr="http://www.mutantpalm.org/wp-content/uploads/2008/10/cintra-caligula-tm.gif"/>
          <p:cNvPicPr>
            <a:picLocks noChangeAspect="1" noChangeArrowheads="1"/>
          </p:cNvPicPr>
          <p:nvPr/>
        </p:nvPicPr>
        <p:blipFill>
          <a:blip r:embed="rId2"/>
          <a:srcRect/>
          <a:stretch>
            <a:fillRect/>
          </a:stretch>
        </p:blipFill>
        <p:spPr bwMode="auto">
          <a:xfrm>
            <a:off x="1600200" y="2610367"/>
            <a:ext cx="5270500" cy="424763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Strayer Questions</a:t>
            </a:r>
            <a:endParaRPr lang="en-US" dirty="0"/>
          </a:p>
        </p:txBody>
      </p:sp>
      <p:sp>
        <p:nvSpPr>
          <p:cNvPr id="3" name="Content Placeholder 2"/>
          <p:cNvSpPr>
            <a:spLocks noGrp="1"/>
          </p:cNvSpPr>
          <p:nvPr>
            <p:ph sz="quarter" idx="1"/>
          </p:nvPr>
        </p:nvSpPr>
        <p:spPr>
          <a:xfrm>
            <a:off x="457200" y="1143000"/>
            <a:ext cx="7467600" cy="5715000"/>
          </a:xfrm>
        </p:spPr>
        <p:txBody>
          <a:bodyPr>
            <a:normAutofit lnSpcReduction="10000"/>
          </a:bodyPr>
          <a:lstStyle/>
          <a:p>
            <a:r>
              <a:rPr lang="en-US" dirty="0" smtClean="0"/>
              <a:t>How did Mongol rule change China? In what ways were the Mongols changed by China?</a:t>
            </a:r>
          </a:p>
          <a:p>
            <a:r>
              <a:rPr lang="en-US" dirty="0" smtClean="0"/>
              <a:t>How was Mongol rule in Persia different from that in China? </a:t>
            </a:r>
          </a:p>
          <a:p>
            <a:r>
              <a:rPr lang="en-US" dirty="0" smtClean="0"/>
              <a:t>In what ways did the Mongol Empire contribute to the globalization of the Eurasian world? </a:t>
            </a:r>
          </a:p>
          <a:p>
            <a:r>
              <a:rPr lang="en-US" dirty="0" smtClean="0"/>
              <a:t>Disease changes societies. How might this argument apply to the plague? </a:t>
            </a:r>
          </a:p>
          <a:p>
            <a:r>
              <a:rPr lang="en-US" dirty="0" smtClean="0"/>
              <a:t>How was the Russian experience of Mongol domination different from that of Persia or China?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27650" name="Picture 2" descr="http://mongolianshop.com/images/2-moritoi-hun-500.jpg"/>
          <p:cNvPicPr>
            <a:picLocks noChangeAspect="1" noChangeArrowheads="1"/>
          </p:cNvPicPr>
          <p:nvPr/>
        </p:nvPicPr>
        <p:blipFill>
          <a:blip r:embed="rId2"/>
          <a:srcRect/>
          <a:stretch>
            <a:fillRect/>
          </a:stretch>
        </p:blipFill>
        <p:spPr bwMode="auto">
          <a:xfrm>
            <a:off x="5715000" y="4824553"/>
            <a:ext cx="2415021" cy="2033448"/>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473952"/>
          </a:xfrm>
        </p:spPr>
        <p:txBody>
          <a:bodyPr>
            <a:normAutofit/>
          </a:bodyPr>
          <a:lstStyle/>
          <a:p>
            <a:r>
              <a:rPr lang="en-US" dirty="0" smtClean="0"/>
              <a:t>The Mongols decided to extract as much wealth as possible from the country’s advanced civilization</a:t>
            </a:r>
          </a:p>
          <a:p>
            <a:r>
              <a:rPr lang="en-US" dirty="0" smtClean="0"/>
              <a:t>This meant some accommodation to Chinese culture and ways of governing, for the Mongols had no experience with the operation of a complex agrarian society</a:t>
            </a:r>
          </a:p>
          <a:p>
            <a:r>
              <a:rPr lang="en-US" dirty="0" smtClean="0"/>
              <a:t>The Mongols made use of Chinese administrative practices, techniques of taxation, and their postal system</a:t>
            </a:r>
          </a:p>
          <a:p>
            <a:r>
              <a:rPr lang="en-US" dirty="0" smtClean="0"/>
              <a:t>The Mongols gave themselves a Chinese dynastic title, the Yuan, meaning “great beginnings”</a:t>
            </a:r>
          </a:p>
          <a:p>
            <a:r>
              <a:rPr lang="en-US" dirty="0" smtClean="0"/>
              <a:t>They transferred their capital from Karakorum in Mongolia to what is now Beijing, building a wholly new capital city known as Khanbalik, the “city of the khan”</a:t>
            </a:r>
            <a:endParaRPr lang="en-US" dirty="0"/>
          </a:p>
        </p:txBody>
      </p:sp>
      <p:pic>
        <p:nvPicPr>
          <p:cNvPr id="54276" name="Picture 4" descr="http://history.cultural-china.com/chinaWH/upload/upfiles/2010-02/24/zhang_yanghao__famous_sanqu_poet_in_the_yuan_dynastyfc8f7e4103cd1aa466b9.jpg"/>
          <p:cNvPicPr>
            <a:picLocks noChangeAspect="1" noChangeArrowheads="1"/>
          </p:cNvPicPr>
          <p:nvPr/>
        </p:nvPicPr>
        <p:blipFill>
          <a:blip r:embed="rId2" cstate="print"/>
          <a:srcRect/>
          <a:stretch>
            <a:fillRect/>
          </a:stretch>
        </p:blipFill>
        <p:spPr bwMode="auto">
          <a:xfrm>
            <a:off x="7414348" y="457200"/>
            <a:ext cx="1729652" cy="12954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Khubilai Khan, the grandson of Chinggis Khan and China’s Mongol ruler from 1271 to 1294, ordered a set of Chinese-style ancestral tablets to honor his ancestors and posthumously awarded them Chinese names.</a:t>
            </a:r>
            <a:endParaRPr lang="en-US" dirty="0"/>
          </a:p>
        </p:txBody>
      </p:sp>
      <p:pic>
        <p:nvPicPr>
          <p:cNvPr id="53250" name="Picture 2" descr="http://www.rightreading.com/printing/gutenberg.asia/images/polos-and-khubilai-khan.jpg"/>
          <p:cNvPicPr>
            <a:picLocks noChangeAspect="1" noChangeArrowheads="1"/>
          </p:cNvPicPr>
          <p:nvPr/>
        </p:nvPicPr>
        <p:blipFill>
          <a:blip r:embed="rId2"/>
          <a:srcRect/>
          <a:stretch>
            <a:fillRect/>
          </a:stretch>
        </p:blipFill>
        <p:spPr bwMode="auto">
          <a:xfrm>
            <a:off x="2286000" y="2089404"/>
            <a:ext cx="5676900" cy="476859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Khubilai Khan improved roads, built canals, lowered some taxes, patronized scholars and artists, limited the death penalty and torture, supported peasant agriculture, and prohibited Mongols from grazing their animals on peasants’ farmland</a:t>
            </a:r>
          </a:p>
          <a:p>
            <a:r>
              <a:rPr lang="en-US" dirty="0" smtClean="0"/>
              <a:t>But Mongol rule was still harsh, exploitative, and foreign</a:t>
            </a:r>
          </a:p>
          <a:p>
            <a:r>
              <a:rPr lang="en-US" dirty="0" smtClean="0"/>
              <a:t>Marco Polo, who lived in China, observed the hostility between the Mongols and their Chinese subjects</a:t>
            </a:r>
          </a:p>
          <a:p>
            <a:r>
              <a:rPr lang="en-US" dirty="0" smtClean="0"/>
              <a:t>The Mongols did not become Chinese, nor did they accommodate every aspect of Chinese culture</a:t>
            </a:r>
            <a:endParaRPr lang="en-US" dirty="0"/>
          </a:p>
        </p:txBody>
      </p:sp>
      <p:pic>
        <p:nvPicPr>
          <p:cNvPr id="52226" name="Picture 2" descr="http://www.gebus.com/graphics/marcoplo.JPG"/>
          <p:cNvPicPr>
            <a:picLocks noChangeAspect="1" noChangeArrowheads="1"/>
          </p:cNvPicPr>
          <p:nvPr/>
        </p:nvPicPr>
        <p:blipFill>
          <a:blip r:embed="rId2"/>
          <a:srcRect/>
          <a:stretch>
            <a:fillRect/>
          </a:stretch>
        </p:blipFill>
        <p:spPr bwMode="auto">
          <a:xfrm>
            <a:off x="7315200" y="-1"/>
            <a:ext cx="1828800" cy="167327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Deep inside the new capital, the Mongols established the so-called Forbidden City, where the royal family and court could continue to experience something of steppe life.</a:t>
            </a:r>
            <a:endParaRPr lang="en-US" dirty="0"/>
          </a:p>
        </p:txBody>
      </p:sp>
      <p:pic>
        <p:nvPicPr>
          <p:cNvPr id="51202" name="Picture 2" descr="http://www.groovyyurts.com/PHOTOS/newpictures/yurt%20special.gif"/>
          <p:cNvPicPr>
            <a:picLocks noChangeAspect="1" noChangeArrowheads="1"/>
          </p:cNvPicPr>
          <p:nvPr/>
        </p:nvPicPr>
        <p:blipFill>
          <a:blip r:embed="rId2"/>
          <a:srcRect/>
          <a:stretch>
            <a:fillRect/>
          </a:stretch>
        </p:blipFill>
        <p:spPr bwMode="auto">
          <a:xfrm>
            <a:off x="1219200" y="2116015"/>
            <a:ext cx="6343650" cy="390378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Mongols largely ignored the traditional Chinese examination system and relied heavily on foreigners, particularly Muslims from Central Asia and the Middle East while keeping the top decision-making posts to themselves</a:t>
            </a:r>
          </a:p>
          <a:p>
            <a:r>
              <a:rPr lang="en-US" dirty="0" smtClean="0"/>
              <a:t>Mongol women never adopted foot binding and scandalized the Chinese by mixing freely with men at official gatherings and riding to the hunt with their husbands</a:t>
            </a:r>
          </a:p>
          <a:p>
            <a:r>
              <a:rPr lang="en-US" dirty="0" smtClean="0"/>
              <a:t>Mongols also honored and supported merchants and artisans far more than Confucian bureaucrats had been inclined to do</a:t>
            </a:r>
          </a:p>
          <a:p>
            <a:r>
              <a:rPr lang="en-US" dirty="0" smtClean="0"/>
              <a:t>Yet Mongol rule in China was brief, lasting little more than a century</a:t>
            </a:r>
          </a:p>
          <a:p>
            <a:r>
              <a:rPr lang="en-US" dirty="0" smtClean="0"/>
              <a:t>But by 1368, the Mongols returned to the steppes</a:t>
            </a:r>
          </a:p>
        </p:txBody>
      </p:sp>
      <p:pic>
        <p:nvPicPr>
          <p:cNvPr id="50178" name="Picture 2" descr="http://farm3.static.flickr.com/2214/2143168585_33b790aed9_o.jpg"/>
          <p:cNvPicPr>
            <a:picLocks noChangeAspect="1" noChangeArrowheads="1"/>
          </p:cNvPicPr>
          <p:nvPr/>
        </p:nvPicPr>
        <p:blipFill>
          <a:blip r:embed="rId2" cstate="print"/>
          <a:srcRect/>
          <a:stretch>
            <a:fillRect/>
          </a:stretch>
        </p:blipFill>
        <p:spPr bwMode="auto">
          <a:xfrm>
            <a:off x="7711217" y="1"/>
            <a:ext cx="1432782" cy="2133599"/>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By the mid-fourteenth century, intense factionalism among the Mongols, rapidly rising prices, furious epidemics of the plague, and growing peasant rebellions combined to force the Mongols out of China.</a:t>
            </a:r>
            <a:endParaRPr lang="en-US" dirty="0"/>
          </a:p>
        </p:txBody>
      </p:sp>
      <p:pic>
        <p:nvPicPr>
          <p:cNvPr id="49154" name="Picture 2" descr="http://z.about.com/d/rarediseases/1/0/Q/7/gangreneg.jpg"/>
          <p:cNvPicPr>
            <a:picLocks noChangeAspect="1" noChangeArrowheads="1"/>
          </p:cNvPicPr>
          <p:nvPr/>
        </p:nvPicPr>
        <p:blipFill>
          <a:blip r:embed="rId2"/>
          <a:srcRect/>
          <a:stretch>
            <a:fillRect/>
          </a:stretch>
        </p:blipFill>
        <p:spPr bwMode="auto">
          <a:xfrm>
            <a:off x="4343400" y="1895683"/>
            <a:ext cx="3724275" cy="4962317"/>
          </a:xfrm>
          <a:prstGeom prst="rect">
            <a:avLst/>
          </a:prstGeom>
          <a:noFill/>
        </p:spPr>
      </p:pic>
      <p:pic>
        <p:nvPicPr>
          <p:cNvPr id="49156" name="Picture 4" descr="http://www.muchbetteradventures.com/system/tinymce/jscripts/tiny_mce/plugins/imagemanager/files/emag/issue_2/tim_riding_out_onto_the_arod_steppe.jpg"/>
          <p:cNvPicPr>
            <a:picLocks noChangeAspect="1" noChangeArrowheads="1"/>
          </p:cNvPicPr>
          <p:nvPr/>
        </p:nvPicPr>
        <p:blipFill>
          <a:blip r:embed="rId3"/>
          <a:srcRect/>
          <a:stretch>
            <a:fillRect/>
          </a:stretch>
        </p:blipFill>
        <p:spPr bwMode="auto">
          <a:xfrm>
            <a:off x="203365" y="2743200"/>
            <a:ext cx="4006685" cy="30099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196</TotalTime>
  <Words>2156</Words>
  <Application>Microsoft Macintosh PowerPoint</Application>
  <PresentationFormat>On-screen Show (4:3)</PresentationFormat>
  <Paragraphs>114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Oriel</vt:lpstr>
      <vt:lpstr>PowerPoint Presentation</vt:lpstr>
      <vt:lpstr>China and the Mongols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Persia and the Mongols</vt:lpstr>
      <vt:lpstr>PowerPoint Presentation</vt:lpstr>
      <vt:lpstr>PowerPoint Presentation</vt:lpstr>
      <vt:lpstr>PowerPoint Presentation</vt:lpstr>
      <vt:lpstr>PowerPoint Presentation</vt:lpstr>
      <vt:lpstr>The Mongols and Russia</vt:lpstr>
      <vt:lpstr>PowerPoint Presentation</vt:lpstr>
      <vt:lpstr>PowerPoint Presentation</vt:lpstr>
      <vt:lpstr>PowerPoint Presentation</vt:lpstr>
      <vt:lpstr>PowerPoint Presentation</vt:lpstr>
      <vt:lpstr>PowerPoint Presentation</vt:lpstr>
      <vt:lpstr>The Mongols and a World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Strayer Questions</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66</cp:revision>
  <dcterms:created xsi:type="dcterms:W3CDTF">2010-06-04T22:23:24Z</dcterms:created>
  <dcterms:modified xsi:type="dcterms:W3CDTF">2013-11-17T22:25:28Z</dcterms:modified>
</cp:coreProperties>
</file>