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2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8B2BD-E605-42B9-AEAF-E586B3BBCFF9}" type="datetimeFigureOut">
              <a:rPr lang="en-US" smtClean="0"/>
              <a:t>9/29/13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A31E4-98FA-4377-A278-037A0050EA5E}" type="slidenum">
              <a:rPr lang="en-US" smtClean="0"/>
              <a:t>‹#›</a:t>
            </a:fld>
            <a:endParaRPr lang="en-US"/>
          </a:p>
        </p:txBody>
      </p:sp>
    </p:spTree>
    <p:extLst>
      <p:ext uri="{BB962C8B-B14F-4D97-AF65-F5344CB8AC3E}">
        <p14:creationId xmlns:p14="http://schemas.microsoft.com/office/powerpoint/2010/main" val="429325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D13CF9F-9E48-4258-AEAA-680788741C5B}" type="datetime1">
              <a:rPr lang="en-US" smtClean="0"/>
              <a:t>9/29/13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2B785DF-A834-4274-A35A-C8FE128E66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0C24D-0AFB-4CEF-B158-4763238AD8EF}" type="datetime1">
              <a:rPr lang="en-US" smtClean="0"/>
              <a:t>9/29/13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67C422-36C4-4E24-AA68-C5770DC76A36}" type="datetime1">
              <a:rPr lang="en-US" smtClean="0"/>
              <a:t>9/29/13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B611B21-8CF3-4228-97AF-D72E74376B42}" type="datetime1">
              <a:rPr lang="en-US" smtClean="0"/>
              <a:t>9/29/13</a:t>
            </a:fld>
            <a:endParaRPr lang="en-US"/>
          </a:p>
        </p:txBody>
      </p:sp>
      <p:sp>
        <p:nvSpPr>
          <p:cNvPr id="9" name="Slide Number Placeholder 8"/>
          <p:cNvSpPr>
            <a:spLocks noGrp="1"/>
          </p:cNvSpPr>
          <p:nvPr>
            <p:ph type="sldNum" sz="quarter" idx="15"/>
          </p:nvPr>
        </p:nvSpPr>
        <p:spPr/>
        <p:txBody>
          <a:bodyPr rtlCol="0"/>
          <a:lstStyle/>
          <a:p>
            <a:fld id="{32B785DF-A834-4274-A35A-C8FE128E668E}"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3DF16AE-EDEE-41C8-B1B4-CA4DA4DCE541}" type="datetime1">
              <a:rPr lang="en-US" smtClean="0"/>
              <a:t>9/29/13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2B785DF-A834-4274-A35A-C8FE128E66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CF0DE8-A151-4673-A9C4-EB1EFDBAC18A}" type="datetime1">
              <a:rPr lang="en-US" smtClean="0"/>
              <a:t>9/29/13</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32B785DF-A834-4274-A35A-C8FE128E668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7C4D22-7F24-4EEE-BD18-A729F1A39AA5}" type="datetime1">
              <a:rPr lang="en-US" smtClean="0"/>
              <a:t>9/29/13</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32B785DF-A834-4274-A35A-C8FE128E668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EC7DA2A-CB0E-468E-9FA3-20B44EA1BFC7}" type="datetime1">
              <a:rPr lang="en-US" smtClean="0"/>
              <a:t>9/29/13</a:t>
            </a:fld>
            <a:endParaRPr lang="en-US"/>
          </a:p>
        </p:txBody>
      </p:sp>
      <p:sp>
        <p:nvSpPr>
          <p:cNvPr id="7" name="Slide Number Placeholder 6"/>
          <p:cNvSpPr>
            <a:spLocks noGrp="1"/>
          </p:cNvSpPr>
          <p:nvPr>
            <p:ph type="sldNum" sz="quarter" idx="11"/>
          </p:nvPr>
        </p:nvSpPr>
        <p:spPr/>
        <p:txBody>
          <a:bodyPr rtlCol="0"/>
          <a:lstStyle/>
          <a:p>
            <a:fld id="{32B785DF-A834-4274-A35A-C8FE128E668E}"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2F966-E2DB-48A8-BA7A-BA722EFA744C}" type="datetime1">
              <a:rPr lang="en-US" smtClean="0"/>
              <a:t>9/29/13</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7E8B85-8F3F-44F6-BB07-51E629B0EFCE}" type="datetime1">
              <a:rPr lang="en-US" smtClean="0"/>
              <a:t>9/29/13</a:t>
            </a:fld>
            <a:endParaRPr lang="en-US"/>
          </a:p>
        </p:txBody>
      </p:sp>
      <p:sp>
        <p:nvSpPr>
          <p:cNvPr id="22" name="Slide Number Placeholder 21"/>
          <p:cNvSpPr>
            <a:spLocks noGrp="1"/>
          </p:cNvSpPr>
          <p:nvPr>
            <p:ph type="sldNum" sz="quarter" idx="15"/>
          </p:nvPr>
        </p:nvSpPr>
        <p:spPr/>
        <p:txBody>
          <a:bodyPr rtlCol="0"/>
          <a:lstStyle/>
          <a:p>
            <a:fld id="{32B785DF-A834-4274-A35A-C8FE128E668E}"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E45B4F4-7D8A-43E1-BC13-9FCE10F6A0F6}" type="datetime1">
              <a:rPr lang="en-US" smtClean="0"/>
              <a:t>9/29/13</a:t>
            </a:fld>
            <a:endParaRPr lang="en-US"/>
          </a:p>
        </p:txBody>
      </p:sp>
      <p:sp>
        <p:nvSpPr>
          <p:cNvPr id="18" name="Slide Number Placeholder 17"/>
          <p:cNvSpPr>
            <a:spLocks noGrp="1"/>
          </p:cNvSpPr>
          <p:nvPr>
            <p:ph type="sldNum" sz="quarter" idx="11"/>
          </p:nvPr>
        </p:nvSpPr>
        <p:spPr/>
        <p:txBody>
          <a:bodyPr rtlCol="0"/>
          <a:lstStyle/>
          <a:p>
            <a:fld id="{32B785DF-A834-4274-A35A-C8FE128E668E}"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40430D-325A-4E29-808E-CFF4710BF896}" type="datetime1">
              <a:rPr lang="en-US" smtClean="0"/>
              <a:t>9/29/13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2B785DF-A834-4274-A35A-C8FE128E66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urveasia.com/images/stories/newsimages/sufi.jpg"/>
          <p:cNvPicPr>
            <a:picLocks noChangeAspect="1" noChangeArrowheads="1"/>
          </p:cNvPicPr>
          <p:nvPr/>
        </p:nvPicPr>
        <p:blipFill>
          <a:blip r:embed="rId2"/>
          <a:srcRect/>
          <a:stretch>
            <a:fillRect/>
          </a:stretch>
        </p:blipFill>
        <p:spPr bwMode="auto">
          <a:xfrm>
            <a:off x="3505200" y="1371600"/>
            <a:ext cx="5040699" cy="4190999"/>
          </a:xfrm>
          <a:prstGeom prst="rect">
            <a:avLst/>
          </a:prstGeom>
          <a:noFill/>
        </p:spPr>
      </p:pic>
      <p:sp>
        <p:nvSpPr>
          <p:cNvPr id="6" name="Cloud Callout 5"/>
          <p:cNvSpPr/>
          <p:nvPr/>
        </p:nvSpPr>
        <p:spPr>
          <a:xfrm>
            <a:off x="381000" y="609600"/>
            <a:ext cx="2743200" cy="2441448"/>
          </a:xfrm>
          <a:prstGeom prst="cloudCallout">
            <a:avLst>
              <a:gd name="adj1" fmla="val 106667"/>
              <a:gd name="adj2" fmla="val 69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“Reason is the shadow cast by God; God is the sun.”</a:t>
            </a:r>
            <a:r>
              <a:rPr lang="en-US" sz="2000" dirty="0" smtClean="0"/>
              <a:t> </a:t>
            </a:r>
            <a:endParaRPr lang="en-US" sz="2000" dirty="0"/>
          </a:p>
        </p:txBody>
      </p:sp>
      <p:sp>
        <p:nvSpPr>
          <p:cNvPr id="7" name="TextBox 6"/>
          <p:cNvSpPr txBox="1"/>
          <p:nvPr/>
        </p:nvSpPr>
        <p:spPr>
          <a:xfrm>
            <a:off x="762000" y="5943600"/>
            <a:ext cx="3461204" cy="369332"/>
          </a:xfrm>
          <a:prstGeom prst="rect">
            <a:avLst/>
          </a:prstGeom>
          <a:noFill/>
        </p:spPr>
        <p:txBody>
          <a:bodyPr wrap="none" rtlCol="0">
            <a:spAutoFit/>
          </a:bodyPr>
          <a:lstStyle/>
          <a:p>
            <a:r>
              <a:rPr lang="en-US" dirty="0" smtClean="0"/>
              <a:t>Jalal al-Din Muhammad Rumi</a:t>
            </a:r>
            <a:endParaRPr lang="en-US" dirty="0"/>
          </a:p>
        </p:txBody>
      </p:sp>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core message of the Quran was summarized in a set of five requirements for believers, known as the Pillars of Islam</a:t>
            </a:r>
          </a:p>
          <a:p>
            <a:pPr>
              <a:buNone/>
            </a:pPr>
            <a:r>
              <a:rPr lang="en-US" dirty="0" smtClean="0"/>
              <a:t>   -Absolute monotheism and a final revelation</a:t>
            </a:r>
          </a:p>
          <a:p>
            <a:pPr>
              <a:buNone/>
            </a:pPr>
            <a:r>
              <a:rPr lang="en-US" dirty="0" smtClean="0"/>
              <a:t>   -Prayer, preferably five times a day facing Mecca</a:t>
            </a:r>
          </a:p>
          <a:p>
            <a:pPr>
              <a:buNone/>
            </a:pPr>
            <a:r>
              <a:rPr lang="en-US" dirty="0" smtClean="0"/>
              <a:t>   -To give generously to maintain the community and to help the needy (Charity)</a:t>
            </a:r>
          </a:p>
          <a:p>
            <a:pPr>
              <a:buNone/>
            </a:pPr>
            <a:r>
              <a:rPr lang="en-US" dirty="0" smtClean="0"/>
              <a:t>   -A month of fasting from sunrise to sunset during the month of Ramadan</a:t>
            </a:r>
          </a:p>
          <a:p>
            <a:pPr>
              <a:buNone/>
            </a:pPr>
            <a:r>
              <a:rPr lang="en-US" dirty="0" smtClean="0"/>
              <a:t>   -Pilgrimage to Mecca (Hajj)</a:t>
            </a:r>
          </a:p>
          <a:p>
            <a:r>
              <a:rPr lang="en-US" dirty="0" smtClean="0"/>
              <a:t>A further requirement, sometimes called the sixth pillar, was “struggle” or </a:t>
            </a:r>
            <a:r>
              <a:rPr lang="en-US" i="1" dirty="0" smtClean="0"/>
              <a:t>jihad</a:t>
            </a:r>
            <a:endParaRPr lang="en-US" dirty="0" smtClean="0"/>
          </a:p>
          <a:p>
            <a:pPr>
              <a:buNone/>
            </a:pPr>
            <a:r>
              <a:rPr lang="en-US" dirty="0" smtClean="0"/>
              <a:t>   -The “greater jihad” was personal effort against greed and selfishness</a:t>
            </a:r>
          </a:p>
          <a:p>
            <a:pPr>
              <a:buNone/>
            </a:pPr>
            <a:r>
              <a:rPr lang="en-US" dirty="0" smtClean="0"/>
              <a:t>   -The “lesser jihad” was of the sword</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2530" name="Picture 2" descr="http://www.smh.com.au/ffximage/2006/12/26/mecca271206_wideweb__470x312,0.jpg"/>
          <p:cNvPicPr>
            <a:picLocks noChangeAspect="1" noChangeArrowheads="1"/>
          </p:cNvPicPr>
          <p:nvPr/>
        </p:nvPicPr>
        <p:blipFill>
          <a:blip r:embed="rId2"/>
          <a:srcRect/>
          <a:stretch>
            <a:fillRect/>
          </a:stretch>
        </p:blipFill>
        <p:spPr bwMode="auto">
          <a:xfrm>
            <a:off x="7162800" y="3505200"/>
            <a:ext cx="1612900" cy="10706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Muhammad attracted a small following of some close relatives, a few prominent Meccan leaders, and an assortment of lower-class dependents, freed slaves, and members of poorer clans.  But his teachings also attracted vociferous opposition from Mecca’s elite families.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1506" name="Picture 2" descr="http://www.waupun.k12.wi.us/Policy/other/dickhut/religions/Images/IslamSpreadMap.jpg"/>
          <p:cNvPicPr>
            <a:picLocks noChangeAspect="1" noChangeArrowheads="1"/>
          </p:cNvPicPr>
          <p:nvPr/>
        </p:nvPicPr>
        <p:blipFill>
          <a:blip r:embed="rId2"/>
          <a:srcRect/>
          <a:stretch>
            <a:fillRect/>
          </a:stretch>
        </p:blipFill>
        <p:spPr bwMode="auto">
          <a:xfrm>
            <a:off x="762000" y="2533650"/>
            <a:ext cx="4048125" cy="4324350"/>
          </a:xfrm>
          <a:prstGeom prst="rect">
            <a:avLst/>
          </a:prstGeom>
          <a:noFill/>
        </p:spPr>
      </p:pic>
      <p:pic>
        <p:nvPicPr>
          <p:cNvPr id="21508" name="Picture 4" descr="http://s.ngeo.com/wpf/media-live/photos/000/002/cache/arabian-camel_223_600x450.jpg"/>
          <p:cNvPicPr>
            <a:picLocks noChangeAspect="1" noChangeArrowheads="1"/>
          </p:cNvPicPr>
          <p:nvPr/>
        </p:nvPicPr>
        <p:blipFill>
          <a:blip r:embed="rId3"/>
          <a:srcRect/>
          <a:stretch>
            <a:fillRect/>
          </a:stretch>
        </p:blipFill>
        <p:spPr bwMode="auto">
          <a:xfrm>
            <a:off x="5181600" y="3886200"/>
            <a:ext cx="2823633" cy="21177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Muhammad’s apparent disloyalty to his own tribe enraged the wealthy and ruling families of Mecca</a:t>
            </a:r>
          </a:p>
          <a:p>
            <a:r>
              <a:rPr lang="en-US" dirty="0" smtClean="0"/>
              <a:t>By 622, Muhammad and his small band of followers emigrated to the more welcoming town of Yathrib, soon to be called Medina, the city of the Prophet</a:t>
            </a:r>
          </a:p>
          <a:p>
            <a:pPr>
              <a:buNone/>
            </a:pPr>
            <a:r>
              <a:rPr lang="en-US" dirty="0" smtClean="0"/>
              <a:t>   -An agricultural settlement of mixed Arab and Jewish population had invited Muhammad to serve as an arbitrator of their intractable conflicts</a:t>
            </a:r>
          </a:p>
          <a:p>
            <a:pPr>
              <a:buNone/>
            </a:pPr>
            <a:r>
              <a:rPr lang="en-US" dirty="0" smtClean="0"/>
              <a:t>   -This emigration known as the </a:t>
            </a:r>
            <a:r>
              <a:rPr lang="en-US" i="1" dirty="0" smtClean="0"/>
              <a:t>hijra</a:t>
            </a:r>
            <a:r>
              <a:rPr lang="en-US" dirty="0" smtClean="0"/>
              <a:t> was a momentous turning point in the early history of Islam and thereafter marked the beginning of a new Islamic calendar</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482" name="Picture 2" descr="http://www.christies.com/lotfinderimages/d48007/d4800702x.jpg"/>
          <p:cNvPicPr>
            <a:picLocks noChangeAspect="1" noChangeArrowheads="1"/>
          </p:cNvPicPr>
          <p:nvPr/>
        </p:nvPicPr>
        <p:blipFill>
          <a:blip r:embed="rId2" cstate="print"/>
          <a:srcRect/>
          <a:stretch>
            <a:fillRect/>
          </a:stretch>
        </p:blipFill>
        <p:spPr bwMode="auto">
          <a:xfrm>
            <a:off x="7010400" y="3657600"/>
            <a:ext cx="1612900" cy="11907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Islamic community, or umma, that took shape in Medina was a kind of “supertribe,” but very different from the traditional tribes of Arab society.  Membership was a matter of belief rather than birth, allowing it to expand rapidly.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9458" name="Picture 2" descr="http://www.thenutgraph.com/user_uploads/images/2008/11/21/HEAVENSAKE_ARABSPRAY_BAINNEWSSERVICE.jpg"/>
          <p:cNvPicPr>
            <a:picLocks noChangeAspect="1" noChangeArrowheads="1"/>
          </p:cNvPicPr>
          <p:nvPr/>
        </p:nvPicPr>
        <p:blipFill>
          <a:blip r:embed="rId2"/>
          <a:srcRect/>
          <a:stretch>
            <a:fillRect/>
          </a:stretch>
        </p:blipFill>
        <p:spPr bwMode="auto">
          <a:xfrm>
            <a:off x="1833949" y="2209800"/>
            <a:ext cx="6281351"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All authority, both political and religious, was concentrated in the hands of Muhammad, who proceeded to introduce radical changes</a:t>
            </a:r>
          </a:p>
          <a:p>
            <a:pPr>
              <a:buNone/>
            </a:pPr>
            <a:r>
              <a:rPr lang="en-US" dirty="0" smtClean="0"/>
              <a:t>   -Usury was outlawed</a:t>
            </a:r>
          </a:p>
          <a:p>
            <a:pPr>
              <a:buNone/>
            </a:pPr>
            <a:r>
              <a:rPr lang="en-US" dirty="0" smtClean="0"/>
              <a:t>   -Tax-free marketplaces were established</a:t>
            </a:r>
          </a:p>
          <a:p>
            <a:pPr>
              <a:buNone/>
            </a:pPr>
            <a:r>
              <a:rPr lang="en-US" dirty="0" smtClean="0"/>
              <a:t>   -Mandatory payment to support the poor was imposed</a:t>
            </a:r>
          </a:p>
          <a:p>
            <a:r>
              <a:rPr lang="en-US" dirty="0" smtClean="0"/>
              <a:t>In Medina, Muhammad not only began to create a new society but also declared Islam’s independence from its earlier affiliation with Judaism</a:t>
            </a:r>
          </a:p>
          <a:p>
            <a:pPr>
              <a:buNone/>
            </a:pPr>
            <a:r>
              <a:rPr lang="en-US" dirty="0" smtClean="0"/>
              <a:t>   -When some Jewish groups allied with his enemies, Muhammad acted harshly to suppress them, exiling some and enslaving or killing others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8438" name="Picture 6" descr="http://www.religionfacts.com/islam/images/symbols/crescent-200.gif"/>
          <p:cNvPicPr>
            <a:picLocks noChangeAspect="1" noChangeArrowheads="1"/>
          </p:cNvPicPr>
          <p:nvPr/>
        </p:nvPicPr>
        <p:blipFill>
          <a:blip r:embed="rId2"/>
          <a:srcRect/>
          <a:stretch>
            <a:fillRect/>
          </a:stretch>
        </p:blipFill>
        <p:spPr bwMode="auto">
          <a:xfrm>
            <a:off x="7162800" y="1143000"/>
            <a:ext cx="1066800" cy="1066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This was not, however, a general suppression of Jews, since others among them remained loyal to Muhammad’s new state.  But now Muslims redirected their prayer.  Given the common monotheism of Jews, Christians, and Muslims, Muhammad originally had directed  followers to pray facing Jerusalem.  Now, Muslims were to pray facing Mecca.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7410" name="Picture 2" descr="http://majesticislam.files.wordpress.com/2010/02/a-muslims-prayer-namaaz.jpg"/>
          <p:cNvPicPr>
            <a:picLocks noChangeAspect="1" noChangeArrowheads="1"/>
          </p:cNvPicPr>
          <p:nvPr/>
        </p:nvPicPr>
        <p:blipFill>
          <a:blip r:embed="rId2"/>
          <a:srcRect/>
          <a:stretch>
            <a:fillRect/>
          </a:stretch>
        </p:blipFill>
        <p:spPr bwMode="auto">
          <a:xfrm>
            <a:off x="2895600" y="3277936"/>
            <a:ext cx="5048250" cy="35800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From its base in Medina, the Islamic community rapidly extended its reach throughout Arabia</a:t>
            </a:r>
          </a:p>
          <a:p>
            <a:r>
              <a:rPr lang="en-US" dirty="0" smtClean="0"/>
              <a:t>Early military successes against Muhammad’s Meccan opponents convinced other Arab tribes that the Muslims and their God were on the rise</a:t>
            </a:r>
          </a:p>
          <a:p>
            <a:r>
              <a:rPr lang="en-US" dirty="0" smtClean="0"/>
              <a:t>The religious appeal of the new faith, its promise of material gain, the end of incessant warfare among feuding tribes, periodic military actions skillfully led by Muhammad, and the Prophet’s willingness to enter into marriage alliances with leading tribes contributed to the consolidation of Islamic control throughout Arabia</a:t>
            </a:r>
          </a:p>
          <a:p>
            <a:r>
              <a:rPr lang="en-US" dirty="0" smtClean="0"/>
              <a:t>In 630, Mecca voluntarily surrendered and Muhammad purged the Kaaba of its idols, declaring it a shrine to the one God, Allah</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6386" name="Picture 2" descr="http://ivarfjeld.files.wordpress.com/2010/03/kaaba_mirror_edit_jj.jpg"/>
          <p:cNvPicPr>
            <a:picLocks noChangeAspect="1" noChangeArrowheads="1"/>
          </p:cNvPicPr>
          <p:nvPr/>
        </p:nvPicPr>
        <p:blipFill>
          <a:blip r:embed="rId2" cstate="print"/>
          <a:srcRect/>
          <a:stretch>
            <a:fillRect/>
          </a:stretch>
        </p:blipFill>
        <p:spPr bwMode="auto">
          <a:xfrm>
            <a:off x="7010400" y="4572000"/>
            <a:ext cx="1536700" cy="10804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Unlike Christianity, where early Christians faced persecution by Roman authorities and therefore established a separate church hierarchy and the concept of two coexisting authorities, one religious and one political, the young Islamic community found itself constituted as a state, and soon as a huge empire, at the very beginning of its history.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5362" name="Picture 2" descr="http://www.raqs.co.nz/me/graphics/map750.gif"/>
          <p:cNvPicPr>
            <a:picLocks noChangeAspect="1" noChangeArrowheads="1"/>
          </p:cNvPicPr>
          <p:nvPr/>
        </p:nvPicPr>
        <p:blipFill>
          <a:blip r:embed="rId2"/>
          <a:srcRect/>
          <a:stretch>
            <a:fillRect/>
          </a:stretch>
        </p:blipFill>
        <p:spPr bwMode="auto">
          <a:xfrm>
            <a:off x="381000" y="3305175"/>
            <a:ext cx="7620000" cy="35528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Muhammad was not only a religious figure, but a political and military leader able to implement his vision of an ideal Islamic society</a:t>
            </a:r>
          </a:p>
          <a:p>
            <a:r>
              <a:rPr lang="en-US" dirty="0" smtClean="0"/>
              <a:t>Nor did Islam give rise to a separate religious organization</a:t>
            </a:r>
          </a:p>
          <a:p>
            <a:r>
              <a:rPr lang="en-US" dirty="0" smtClean="0"/>
              <a:t>No professional clergy mediating between God and humankind emerged</a:t>
            </a:r>
          </a:p>
          <a:p>
            <a:r>
              <a:rPr lang="en-US" dirty="0" smtClean="0"/>
              <a:t>No distinction between religious law and civil law developed</a:t>
            </a:r>
          </a:p>
          <a:p>
            <a:r>
              <a:rPr lang="en-US" dirty="0" smtClean="0"/>
              <a:t>One law, known as the </a:t>
            </a:r>
            <a:r>
              <a:rPr lang="en-US" i="1" dirty="0" smtClean="0"/>
              <a:t>sharia</a:t>
            </a:r>
            <a:r>
              <a:rPr lang="en-US" dirty="0" smtClean="0"/>
              <a:t>, regulated every aspect of life</a:t>
            </a:r>
          </a:p>
          <a:p>
            <a:pPr>
              <a:buNone/>
            </a:pPr>
            <a:r>
              <a:rPr lang="en-US" dirty="0" smtClean="0"/>
              <a:t>   -The sharia (literally, a path to water, which is the source of life) evolved over the several centuries following the birth of Islam</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4338" name="Picture 2" descr="http://www.al-islam.org/gallery/photos/medina2.gif"/>
          <p:cNvPicPr>
            <a:picLocks noChangeAspect="1" noChangeArrowheads="1"/>
          </p:cNvPicPr>
          <p:nvPr/>
        </p:nvPicPr>
        <p:blipFill>
          <a:blip r:embed="rId2"/>
          <a:srcRect/>
          <a:stretch>
            <a:fillRect/>
          </a:stretch>
        </p:blipFill>
        <p:spPr bwMode="auto">
          <a:xfrm>
            <a:off x="7467600" y="3657600"/>
            <a:ext cx="1320800" cy="1828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In little more than twenty years (610-632), a profound transformation had occurred in the Arabian Peninsula.  A new religion had been born, though one that had roots in earlier Middle Eastern traditions.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3314" name="Picture 2" descr="http://www.fordham.edu/halsall/maps/islam2map.gif"/>
          <p:cNvPicPr>
            <a:picLocks noChangeAspect="1" noChangeArrowheads="1"/>
          </p:cNvPicPr>
          <p:nvPr/>
        </p:nvPicPr>
        <p:blipFill>
          <a:blip r:embed="rId2"/>
          <a:srcRect/>
          <a:stretch>
            <a:fillRect/>
          </a:stretch>
        </p:blipFill>
        <p:spPr bwMode="auto">
          <a:xfrm>
            <a:off x="-1" y="2181960"/>
            <a:ext cx="7924801" cy="46760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Islam</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The central region of the Arabian Peninsula has long been inhabited by nomadic Arabs, known as Bedouins</a:t>
            </a:r>
          </a:p>
          <a:p>
            <a:pPr>
              <a:buNone/>
            </a:pPr>
            <a:r>
              <a:rPr lang="en-US" dirty="0" smtClean="0"/>
              <a:t>   -Fiercely independent clans and tribes, which often engaged in bitter blood feuds and recognized a variety of gods</a:t>
            </a:r>
          </a:p>
          <a:p>
            <a:r>
              <a:rPr lang="en-US" dirty="0" smtClean="0"/>
              <a:t>But there were also scattered oases </a:t>
            </a:r>
          </a:p>
          <a:p>
            <a:r>
              <a:rPr lang="en-US" dirty="0" smtClean="0"/>
              <a:t>And Arabia was located on important trade routes which connected the Indian Ocean world with that of the Mediterranean Sea</a:t>
            </a:r>
          </a:p>
          <a:p>
            <a:pPr>
              <a:buNone/>
            </a:pPr>
            <a:r>
              <a:rPr lang="en-US" dirty="0" smtClean="0"/>
              <a:t>   -This gave rise to commercial cities</a:t>
            </a:r>
          </a:p>
          <a:p>
            <a:pPr>
              <a:buNone/>
            </a:pP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2" name="Picture 2" descr="http://faculty.maxwell.syr.edu/gaddis/HST354/Apr24/ArabiaMap.jpg"/>
          <p:cNvPicPr>
            <a:picLocks noChangeAspect="1" noChangeArrowheads="1"/>
          </p:cNvPicPr>
          <p:nvPr/>
        </p:nvPicPr>
        <p:blipFill>
          <a:blip r:embed="rId2" cstate="print"/>
          <a:srcRect/>
          <a:stretch>
            <a:fillRect/>
          </a:stretch>
        </p:blipFill>
        <p:spPr bwMode="auto">
          <a:xfrm>
            <a:off x="7005628" y="3200400"/>
            <a:ext cx="1604972" cy="151038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Within a few years of Muhammad’s death in 632, Arab armies engaged the Byzantine and Persian Sassanid empires, the great powers of the region</a:t>
            </a:r>
          </a:p>
          <a:p>
            <a:r>
              <a:rPr lang="en-US" dirty="0" smtClean="0"/>
              <a:t>An Islamic/Arab empire stretching from Spain to India and penetrating both Europe and China while governing most lands between them emerged</a:t>
            </a:r>
          </a:p>
          <a:p>
            <a:r>
              <a:rPr lang="en-US" dirty="0" smtClean="0"/>
              <a:t>The Sassanid Empire was defeated by Arab forces during the 650s, and Byzantium soon lost the southern half of its territories</a:t>
            </a:r>
          </a:p>
          <a:p>
            <a:r>
              <a:rPr lang="en-US" dirty="0" smtClean="0"/>
              <a:t>Arab forces conquered North Africa and in the early 700s, conquered Spain and even attacked southern France</a:t>
            </a:r>
          </a:p>
          <a:p>
            <a:r>
              <a:rPr lang="en-US" dirty="0" smtClean="0"/>
              <a:t>Arab forces reached the Indus River</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2290" name="Picture 2" descr="http://www.bbc.co.uk/iplayer/images/episode/b00c5xzc_640_360.jpg"/>
          <p:cNvPicPr>
            <a:picLocks noChangeAspect="1" noChangeArrowheads="1"/>
          </p:cNvPicPr>
          <p:nvPr/>
        </p:nvPicPr>
        <p:blipFill>
          <a:blip r:embed="rId2"/>
          <a:srcRect/>
          <a:stretch>
            <a:fillRect/>
          </a:stretch>
        </p:blipFill>
        <p:spPr bwMode="auto">
          <a:xfrm>
            <a:off x="5943600" y="5638801"/>
            <a:ext cx="2167466" cy="12191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The empire worked many changes on its subjects, the most enduring was the mass conversion of Middle Eastern peoples to Islam.  Converts to Islam could avoid the jizya, a tax imposed on non-Muslims.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1266" name="Picture 2" descr="http://media1.imbresources.org/files/76/7659/7659-42546.jpg"/>
          <p:cNvPicPr>
            <a:picLocks noChangeAspect="1" noChangeArrowheads="1"/>
          </p:cNvPicPr>
          <p:nvPr/>
        </p:nvPicPr>
        <p:blipFill>
          <a:blip r:embed="rId2"/>
          <a:srcRect/>
          <a:stretch>
            <a:fillRect/>
          </a:stretch>
        </p:blipFill>
        <p:spPr bwMode="auto">
          <a:xfrm>
            <a:off x="1066800" y="2143125"/>
            <a:ext cx="7077075" cy="47148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Persia, between 750 and 900, about 80% of the population had made the transition to a Muslim religion</a:t>
            </a:r>
          </a:p>
          <a:p>
            <a:r>
              <a:rPr lang="en-US" dirty="0" smtClean="0"/>
              <a:t>But the ideal of a unified Muslim community, so important to Muhammad, proved difficult to realize as conquest and conversion vastly enlarged the Islamic </a:t>
            </a:r>
            <a:r>
              <a:rPr lang="en-US" dirty="0" err="1" smtClean="0"/>
              <a:t>umma</a:t>
            </a:r>
            <a:r>
              <a:rPr lang="en-US" dirty="0" smtClean="0"/>
              <a:t>  </a:t>
            </a:r>
          </a:p>
          <a:p>
            <a:r>
              <a:rPr lang="en-US" dirty="0" smtClean="0"/>
              <a:t>A central problem was that of leadership and authority in the absence of Muhammad</a:t>
            </a:r>
          </a:p>
          <a:p>
            <a:r>
              <a:rPr lang="en-US" dirty="0" smtClean="0"/>
              <a:t>The first four caliphs (successors to Muhammad), known as the Rightly Guided Caliphs (632-661) were close “companions of the Prophet,” selected by the Muslim elders of Medina</a:t>
            </a:r>
          </a:p>
          <a:p>
            <a:r>
              <a:rPr lang="en-US" dirty="0" smtClean="0"/>
              <a:t>The third and fourth caliphs, Uthman and Ali, were both assassinated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42" name="Picture 2" descr="http://www.biskeborn.com/images/Ali_Caliph_Horseback.jpg"/>
          <p:cNvPicPr>
            <a:picLocks noChangeAspect="1" noChangeArrowheads="1"/>
          </p:cNvPicPr>
          <p:nvPr/>
        </p:nvPicPr>
        <p:blipFill>
          <a:blip r:embed="rId2" cstate="print"/>
          <a:srcRect/>
          <a:stretch>
            <a:fillRect/>
          </a:stretch>
        </p:blipFill>
        <p:spPr bwMode="auto">
          <a:xfrm>
            <a:off x="7239000" y="2133600"/>
            <a:ext cx="1095870" cy="13870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By 656, less than twenty-five years after the death of Muhammad, civil war pitted Muslim against Muslim.  Out of that conflict emerged one of the deepest and most enduring rifts within the Islamic world.  On one side were the Sunni Muslims, who held that the caliphs were rightful political and military leaders, selected by the Islamic community.  On the other side was the Shia (an Arabic word meaning “party” or “faction”) branch of Islam.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9218" name="Picture 2" descr="http://faculty-staff.ou.edu/L/Joshua.M.Landis-1/images/caliph.jpg"/>
          <p:cNvPicPr>
            <a:picLocks noChangeAspect="1" noChangeArrowheads="1"/>
          </p:cNvPicPr>
          <p:nvPr/>
        </p:nvPicPr>
        <p:blipFill>
          <a:blip r:embed="rId2"/>
          <a:srcRect/>
          <a:stretch>
            <a:fillRect/>
          </a:stretch>
        </p:blipFill>
        <p:spPr bwMode="auto">
          <a:xfrm>
            <a:off x="5486400" y="3706607"/>
            <a:ext cx="2457450" cy="3151393"/>
          </a:xfrm>
          <a:prstGeom prst="rect">
            <a:avLst/>
          </a:prstGeom>
          <a:noFill/>
        </p:spPr>
      </p:pic>
      <p:pic>
        <p:nvPicPr>
          <p:cNvPr id="9220" name="Picture 4" descr="http://www.jimblog.net/wp-content/uploads/sacredtexts/isl/islam.jpg"/>
          <p:cNvPicPr>
            <a:picLocks noChangeAspect="1" noChangeArrowheads="1"/>
          </p:cNvPicPr>
          <p:nvPr/>
        </p:nvPicPr>
        <p:blipFill>
          <a:blip r:embed="rId3"/>
          <a:srcRect/>
          <a:stretch>
            <a:fillRect/>
          </a:stretch>
        </p:blipFill>
        <p:spPr bwMode="auto">
          <a:xfrm>
            <a:off x="1143000" y="3978275"/>
            <a:ext cx="3839633" cy="28797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The Shia felt strongly that leadership in the Islamic world should derive from the line of Ali and his son Husayn, blood relatives of Muhammad, both of whom died at the hands of their political or religious enemies</a:t>
            </a:r>
          </a:p>
          <a:p>
            <a:r>
              <a:rPr lang="en-US" dirty="0" smtClean="0"/>
              <a:t>In the beginning, this divide was simply a political conflict without serious theological or religious meaning</a:t>
            </a:r>
          </a:p>
          <a:p>
            <a:r>
              <a:rPr lang="en-US" dirty="0" smtClean="0"/>
              <a:t>But over time, the Sunni and Shia split acquired deeper significance</a:t>
            </a:r>
          </a:p>
          <a:p>
            <a:r>
              <a:rPr lang="en-US" dirty="0" smtClean="0"/>
              <a:t>For Sunni Muslims, religious authority in general emerged from the larger community, particularly from the religious scholars known as the </a:t>
            </a:r>
            <a:r>
              <a:rPr lang="en-US" i="1" dirty="0" smtClean="0"/>
              <a:t>ulama</a:t>
            </a:r>
            <a:endParaRPr lang="en-US" dirty="0" smtClean="0"/>
          </a:p>
          <a:p>
            <a:r>
              <a:rPr lang="en-US" dirty="0" smtClean="0"/>
              <a:t>Shia Muslims invested their leaders or </a:t>
            </a:r>
            <a:r>
              <a:rPr lang="en-US" i="1" dirty="0" smtClean="0"/>
              <a:t>imams</a:t>
            </a:r>
            <a:r>
              <a:rPr lang="en-US" dirty="0" smtClean="0"/>
              <a:t> with a religious authority that the caliphs lacked</a:t>
            </a:r>
            <a:endParaRPr lang="en-US" i="1"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8196" name="Picture 4" descr="http://www.seashell-industrial.com/upload/200872622394768625.jpg"/>
          <p:cNvPicPr>
            <a:picLocks noChangeAspect="1" noChangeArrowheads="1"/>
          </p:cNvPicPr>
          <p:nvPr/>
        </p:nvPicPr>
        <p:blipFill>
          <a:blip r:embed="rId2" cstate="print"/>
          <a:srcRect/>
          <a:stretch>
            <a:fillRect/>
          </a:stretch>
        </p:blipFill>
        <p:spPr bwMode="auto">
          <a:xfrm>
            <a:off x="7467600" y="3600196"/>
            <a:ext cx="860433" cy="118452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According to the Shia Muslims, only an imam could reveal the true meaning of the Quran and the wishes of Allah.  For much of early Islamic history, Shia Muslims saw themselves as the minority opposition within Islam.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7170" name="Picture 2" descr="http://www.harpercollege.edu/mhealy/geogres/maps/nwgif/nwrelig.gif"/>
          <p:cNvPicPr>
            <a:picLocks noChangeAspect="1" noChangeArrowheads="1"/>
          </p:cNvPicPr>
          <p:nvPr/>
        </p:nvPicPr>
        <p:blipFill>
          <a:blip r:embed="rId2"/>
          <a:srcRect/>
          <a:stretch>
            <a:fillRect/>
          </a:stretch>
        </p:blipFill>
        <p:spPr bwMode="auto">
          <a:xfrm>
            <a:off x="1295400" y="2374945"/>
            <a:ext cx="6772275" cy="448305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Various armed revolts by Shias led to a distinctive conception of martyrdom and to the expectation that their defeated leaders were merely in hiding and not really dead and that they would return in the fullness of time</a:t>
            </a:r>
          </a:p>
          <a:p>
            <a:r>
              <a:rPr lang="en-US" dirty="0" smtClean="0"/>
              <a:t>Thus a messianic element entered Shia Islam</a:t>
            </a:r>
          </a:p>
          <a:p>
            <a:r>
              <a:rPr lang="en-US" dirty="0" smtClean="0"/>
              <a:t>As the Arab Empire grew, its caliphs were transformed from modest Arab chiefs into absolute monarchs </a:t>
            </a:r>
          </a:p>
          <a:p>
            <a:r>
              <a:rPr lang="en-US" dirty="0" smtClean="0"/>
              <a:t>They were also subject to the dynastic rivalries and succession disputes common to other empires</a:t>
            </a:r>
          </a:p>
          <a:p>
            <a:r>
              <a:rPr lang="en-US" dirty="0" smtClean="0"/>
              <a:t>The first dynasty, following the Rightly Guided Caliphs, came from the Umayyad family (ruled 661-750)</a:t>
            </a:r>
          </a:p>
          <a:p>
            <a:r>
              <a:rPr lang="en-US" dirty="0" smtClean="0"/>
              <a:t>The capital was moved from Medina to Damascus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6146" name="Picture 2" descr="http://www.wayfaring.info/wp-content/uploads/2007/04/120731021_f0dd6033d2.jpg"/>
          <p:cNvPicPr>
            <a:picLocks noChangeAspect="1" noChangeArrowheads="1"/>
          </p:cNvPicPr>
          <p:nvPr/>
        </p:nvPicPr>
        <p:blipFill>
          <a:blip r:embed="rId2" cstate="print"/>
          <a:srcRect/>
          <a:stretch>
            <a:fillRect/>
          </a:stretch>
        </p:blipFill>
        <p:spPr bwMode="auto">
          <a:xfrm>
            <a:off x="7086600" y="2667000"/>
            <a:ext cx="1155700" cy="109693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But the Shia viewed the Umayyad caliphs as illegitimate usurpers and non-Arab Muslims resented their second-class citizenship.  The Umayyads were overthrown in 750 and were replaced by a new Arab dynasty, the Abbasids.  The capital was moved to Baghdad and a golden age of Islamic civilization occurred.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098" name="Picture 2" descr="http://people.ucalgary.ca/~elsegal/I_Transp/Arab_Empire.GIF"/>
          <p:cNvPicPr>
            <a:picLocks noChangeAspect="1" noChangeArrowheads="1"/>
          </p:cNvPicPr>
          <p:nvPr/>
        </p:nvPicPr>
        <p:blipFill>
          <a:blip r:embed="rId2"/>
          <a:srcRect/>
          <a:stretch>
            <a:fillRect/>
          </a:stretch>
        </p:blipFill>
        <p:spPr bwMode="auto">
          <a:xfrm>
            <a:off x="1828800" y="2988139"/>
            <a:ext cx="6181726" cy="386986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Questions</a:t>
            </a:r>
            <a:endParaRPr lang="en-US" dirty="0"/>
          </a:p>
        </p:txBody>
      </p:sp>
      <p:sp>
        <p:nvSpPr>
          <p:cNvPr id="3" name="Content Placeholder 2"/>
          <p:cNvSpPr>
            <a:spLocks noGrp="1"/>
          </p:cNvSpPr>
          <p:nvPr>
            <p:ph sz="quarter" idx="1"/>
          </p:nvPr>
        </p:nvSpPr>
        <p:spPr/>
        <p:txBody>
          <a:bodyPr/>
          <a:lstStyle/>
          <a:p>
            <a:r>
              <a:rPr lang="en-US" dirty="0" smtClean="0"/>
              <a:t>In what ways did the early history of Islam reflect its Arabian origins? </a:t>
            </a:r>
          </a:p>
          <a:p>
            <a:r>
              <a:rPr lang="en-US" dirty="0" smtClean="0"/>
              <a:t>How does the core message of Islam compare with those of Judaism and Christianity? </a:t>
            </a:r>
          </a:p>
          <a:p>
            <a:r>
              <a:rPr lang="en-US" dirty="0" smtClean="0"/>
              <a:t>In what ways was the rise of Islam revolutionary, both in theory and in practice? </a:t>
            </a:r>
          </a:p>
          <a:p>
            <a:r>
              <a:rPr lang="en-US" dirty="0" smtClean="0"/>
              <a:t>Why were Arabs able to construct such a huge empire so quickly?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6" name="Picture 4" descr="http://3.bp.blogspot.com/_WnCJlq_kUA8/StwUpo-i_kI/AAAAAAAAVT4/4BBbcuAKJY4/s320/istanbul-turkey-imperial-blue-mosque-ceiling.jpg"/>
          <p:cNvPicPr>
            <a:picLocks noChangeAspect="1" noChangeArrowheads="1"/>
          </p:cNvPicPr>
          <p:nvPr/>
        </p:nvPicPr>
        <p:blipFill>
          <a:blip r:embed="rId2"/>
          <a:srcRect/>
          <a:stretch>
            <a:fillRect/>
          </a:stretch>
        </p:blipFill>
        <p:spPr bwMode="auto">
          <a:xfrm>
            <a:off x="4800600" y="4572000"/>
            <a:ext cx="3048000" cy="228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pic>
        <p:nvPicPr>
          <p:cNvPr id="5" name="Picture 2" descr="http://www.traveljournals.net/pictures/l/11/115865-beautiful-mosque-tabriz-iran.jpg"/>
          <p:cNvPicPr>
            <a:picLocks noChangeAspect="1" noChangeArrowheads="1"/>
          </p:cNvPicPr>
          <p:nvPr/>
        </p:nvPicPr>
        <p:blipFill>
          <a:blip r:embed="rId2"/>
          <a:srcRect/>
          <a:stretch>
            <a:fillRect/>
          </a:stretch>
        </p:blipFill>
        <p:spPr bwMode="auto">
          <a:xfrm>
            <a:off x="4495800" y="2143125"/>
            <a:ext cx="3533775" cy="4714875"/>
          </a:xfrm>
          <a:prstGeom prst="rect">
            <a:avLst/>
          </a:prstGeom>
          <a:noFill/>
        </p:spPr>
      </p:pic>
      <p:sp>
        <p:nvSpPr>
          <p:cNvPr id="3" name="Content Placeholder 2"/>
          <p:cNvSpPr>
            <a:spLocks noGrp="1"/>
          </p:cNvSpPr>
          <p:nvPr>
            <p:ph sz="quarter" idx="1"/>
          </p:nvPr>
        </p:nvSpPr>
        <p:spPr>
          <a:xfrm>
            <a:off x="457200" y="304800"/>
            <a:ext cx="7467600" cy="3200400"/>
          </a:xfrm>
        </p:spPr>
        <p:txBody>
          <a:bodyPr/>
          <a:lstStyle/>
          <a:p>
            <a:r>
              <a:rPr lang="en-US" dirty="0" smtClean="0"/>
              <a:t>What accounts for widespread conversion to Islam? </a:t>
            </a:r>
          </a:p>
          <a:p>
            <a:r>
              <a:rPr lang="en-US" dirty="0" smtClean="0"/>
              <a:t>What's the difference between Sunni and Shia Islam? </a:t>
            </a:r>
          </a:p>
          <a:p>
            <a:pPr>
              <a:buNone/>
            </a:pPr>
            <a:r>
              <a:rPr lang="en-US" dirty="0" smtClean="0"/>
              <a:t/>
            </a:r>
            <a:br>
              <a:rPr lang="en-US" dirty="0" smtClean="0"/>
            </a:br>
            <a:r>
              <a:rPr lang="en-US" dirty="0" smtClean="0"/>
              <a:t/>
            </a:r>
            <a:br>
              <a:rPr lang="en-US" dirty="0" smtClean="0"/>
            </a:br>
            <a:endParaRPr lang="en-US" dirty="0"/>
          </a:p>
        </p:txBody>
      </p:sp>
      <p:pic>
        <p:nvPicPr>
          <p:cNvPr id="2050" name="Picture 2" descr="http://flickrfanstan.files.wordpress.com/2009/09/islamic-art-in-ibnbatuta-mall.jpg"/>
          <p:cNvPicPr>
            <a:picLocks noChangeAspect="1" noChangeArrowheads="1"/>
          </p:cNvPicPr>
          <p:nvPr/>
        </p:nvPicPr>
        <p:blipFill>
          <a:blip r:embed="rId3"/>
          <a:srcRect/>
          <a:stretch>
            <a:fillRect/>
          </a:stretch>
        </p:blipFill>
        <p:spPr bwMode="auto">
          <a:xfrm>
            <a:off x="228600" y="2667001"/>
            <a:ext cx="4038600" cy="3028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One of those cities, Mecca, though somewhat off the major long-distance trade routes, was the site of the Kaaba, the most significant shrine in Arabia, which housed representations of some 360 deities and was the destination of many pilgrims.</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ttp://caravanofdreams.files.wordpress.com/2009/09/kaaba2.jpg"/>
          <p:cNvPicPr>
            <a:picLocks noChangeAspect="1" noChangeArrowheads="1"/>
          </p:cNvPicPr>
          <p:nvPr/>
        </p:nvPicPr>
        <p:blipFill>
          <a:blip r:embed="rId2"/>
          <a:srcRect/>
          <a:stretch>
            <a:fillRect/>
          </a:stretch>
        </p:blipFill>
        <p:spPr bwMode="auto">
          <a:xfrm>
            <a:off x="1676400" y="2143125"/>
            <a:ext cx="6286500" cy="47148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Mecca’s dominant tribe, the Quraysh, came to control access to the Kaaba and grew wealthy by taxing the local trade that accompanied the pilgrimage</a:t>
            </a:r>
          </a:p>
          <a:p>
            <a:r>
              <a:rPr lang="en-US" dirty="0" smtClean="0"/>
              <a:t>Arabia was also located on the periphery of two established and rival civilizations – the Byzantine Empire and the Sassanid Empire in Persia</a:t>
            </a:r>
          </a:p>
          <a:p>
            <a:r>
              <a:rPr lang="en-US" dirty="0" smtClean="0"/>
              <a:t>Arabia’s location coupled with long-distance trade ensured some familiarity with the larger world</a:t>
            </a:r>
          </a:p>
          <a:p>
            <a:r>
              <a:rPr lang="en-US" dirty="0" smtClean="0"/>
              <a:t>A few Arabs explored the possibility that Allah, the supreme god of the Arab pantheon, was the only God (influenced by the Jewish conception of God) </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8676" name="Picture 4" descr="http://cache3.asset-cache.net/xc/80067413.jpg?v=1&amp;c=IWSAsset&amp;k=2&amp;d=77BFBA49EF8789215ABF3343C02EA548282DB58C952291C7034F8A522E56AB292AA247F2AB955DCCE30A760B0D811297"/>
          <p:cNvPicPr>
            <a:picLocks noChangeAspect="1" noChangeArrowheads="1"/>
          </p:cNvPicPr>
          <p:nvPr/>
        </p:nvPicPr>
        <p:blipFill>
          <a:blip r:embed="rId2" cstate="print"/>
          <a:srcRect/>
          <a:stretch>
            <a:fillRect/>
          </a:stretch>
        </p:blipFill>
        <p:spPr bwMode="auto">
          <a:xfrm>
            <a:off x="6629400" y="5785983"/>
            <a:ext cx="1460500" cy="10720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To an outside observer around 600, it might well have seemed that the Arabs were moving toward Judaism religiously or that Christianity, the most rapidly growing religion in western Asia, would encompass Arabia as well but the dramatic events of the seventh century led to the birth of a new monotheistic religion, Islam.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0" name="Picture 2" descr="http://nabataea.net/ArabiaMap.jpg"/>
          <p:cNvPicPr>
            <a:picLocks noChangeAspect="1" noChangeArrowheads="1"/>
          </p:cNvPicPr>
          <p:nvPr/>
        </p:nvPicPr>
        <p:blipFill>
          <a:blip r:embed="rId2"/>
          <a:srcRect/>
          <a:stretch>
            <a:fillRect/>
          </a:stretch>
        </p:blipFill>
        <p:spPr bwMode="auto">
          <a:xfrm>
            <a:off x="2895600" y="3002505"/>
            <a:ext cx="4978400" cy="38554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Muhammad Ibn Abdullah (570-632 CE) was born in Mecca</a:t>
            </a:r>
          </a:p>
          <a:p>
            <a:r>
              <a:rPr lang="en-US" dirty="0" smtClean="0"/>
              <a:t>Orphaned, adopted by an uncle, a widely traveled trader, and eventually married to a wealthy widow, Khadija, Muhammad changed world history</a:t>
            </a:r>
          </a:p>
          <a:p>
            <a:r>
              <a:rPr lang="en-US" dirty="0" smtClean="0"/>
              <a:t>A highly reflective man deeply troubled by the religious corruption and social inequalities of Mecca, Muhammad often prayed and meditated in the arid mountains outside the city</a:t>
            </a:r>
          </a:p>
          <a:p>
            <a:r>
              <a:rPr lang="en-US" dirty="0" smtClean="0"/>
              <a:t>Muhammad had an overwhelming religious experience that left him convinced that he was Allah’s messenger to the Arabs</a:t>
            </a:r>
          </a:p>
          <a:p>
            <a:pPr>
              <a:buNone/>
            </a:pPr>
            <a:r>
              <a:rPr lang="en-US" dirty="0" smtClean="0"/>
              <a:t>   -Commissioned to bring the Arabs a scripture in their own language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6626" name="Picture 2" descr="http://www.nvcc.edu/home/lshulman/religions/Islam/quran.jpg"/>
          <p:cNvPicPr>
            <a:picLocks noChangeAspect="1" noChangeArrowheads="1"/>
          </p:cNvPicPr>
          <p:nvPr/>
        </p:nvPicPr>
        <p:blipFill>
          <a:blip r:embed="rId2"/>
          <a:srcRect/>
          <a:stretch>
            <a:fillRect/>
          </a:stretch>
        </p:blipFill>
        <p:spPr bwMode="auto">
          <a:xfrm>
            <a:off x="6477000" y="5704094"/>
            <a:ext cx="1600200" cy="11539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According to Muslim tradition, Muhammad’s revelations began in 610 and continued periodically over the next twenty-two years.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4" name="Picture 4" descr="http://sioebelgie.files.wordpress.com/2007/10/koran.jpg"/>
          <p:cNvPicPr>
            <a:picLocks noChangeAspect="1" noChangeArrowheads="1"/>
          </p:cNvPicPr>
          <p:nvPr/>
        </p:nvPicPr>
        <p:blipFill>
          <a:blip r:embed="rId2"/>
          <a:srcRect/>
          <a:stretch>
            <a:fillRect/>
          </a:stretch>
        </p:blipFill>
        <p:spPr bwMode="auto">
          <a:xfrm>
            <a:off x="4953000" y="2514600"/>
            <a:ext cx="2886075" cy="4114800"/>
          </a:xfrm>
          <a:prstGeom prst="rect">
            <a:avLst/>
          </a:prstGeom>
          <a:noFill/>
        </p:spPr>
      </p:pic>
      <p:pic>
        <p:nvPicPr>
          <p:cNvPr id="25606" name="Picture 6" descr="http://www.stanford.edu/group/areaone/clross/images/quarter1/koran_page.jpg"/>
          <p:cNvPicPr>
            <a:picLocks noChangeAspect="1" noChangeArrowheads="1"/>
          </p:cNvPicPr>
          <p:nvPr/>
        </p:nvPicPr>
        <p:blipFill>
          <a:blip r:embed="rId3"/>
          <a:srcRect/>
          <a:stretch>
            <a:fillRect/>
          </a:stretch>
        </p:blipFill>
        <p:spPr bwMode="auto">
          <a:xfrm>
            <a:off x="457200" y="1600200"/>
            <a:ext cx="3962400" cy="404827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705600"/>
          </a:xfrm>
        </p:spPr>
        <p:txBody>
          <a:bodyPr>
            <a:normAutofit/>
          </a:bodyPr>
          <a:lstStyle/>
          <a:p>
            <a:r>
              <a:rPr lang="en-US" dirty="0" smtClean="0"/>
              <a:t>Intended to be recited, the Quran (the holy book of Islam), attracted many followers</a:t>
            </a:r>
          </a:p>
          <a:p>
            <a:r>
              <a:rPr lang="en-US" dirty="0" smtClean="0"/>
              <a:t>Muhammad’s message</a:t>
            </a:r>
          </a:p>
          <a:p>
            <a:pPr>
              <a:buNone/>
            </a:pPr>
            <a:r>
              <a:rPr lang="en-US" dirty="0" smtClean="0"/>
              <a:t>   -Radically monotheistic</a:t>
            </a:r>
          </a:p>
          <a:p>
            <a:pPr>
              <a:buNone/>
            </a:pPr>
            <a:r>
              <a:rPr lang="en-US" dirty="0" smtClean="0"/>
              <a:t>   -Muhammad was the “Seal of the Prophets” or the final prophet in a long line of prophets beginning with Abraham</a:t>
            </a:r>
          </a:p>
          <a:p>
            <a:pPr>
              <a:buNone/>
            </a:pPr>
            <a:r>
              <a:rPr lang="en-US" dirty="0" smtClean="0"/>
              <a:t>   -A invitation to return to the old and pure religion of Abraham that Arabs, Jews, and Christians had deviated from</a:t>
            </a:r>
          </a:p>
          <a:p>
            <a:pPr>
              <a:buNone/>
            </a:pPr>
            <a:r>
              <a:rPr lang="en-US" dirty="0" smtClean="0"/>
              <a:t>  -Submission to Allah (“Muslim” means “one who submits to God”) was the primary obligation of believers</a:t>
            </a:r>
          </a:p>
          <a:p>
            <a:pPr>
              <a:buNone/>
            </a:pPr>
            <a:r>
              <a:rPr lang="en-US" dirty="0" smtClean="0"/>
              <a:t>   -The Quran demanded social justice and a return to older values of solidarity, equality and concern for the poor</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4578" name="Picture 2" descr="http://problemamuslim.files.wordpress.com/2009/05/zakat.jpg"/>
          <p:cNvPicPr>
            <a:picLocks noChangeAspect="1" noChangeArrowheads="1"/>
          </p:cNvPicPr>
          <p:nvPr/>
        </p:nvPicPr>
        <p:blipFill>
          <a:blip r:embed="rId2"/>
          <a:srcRect/>
          <a:stretch>
            <a:fillRect/>
          </a:stretch>
        </p:blipFill>
        <p:spPr bwMode="auto">
          <a:xfrm>
            <a:off x="7543800" y="3810000"/>
            <a:ext cx="1135380" cy="152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Solidarity, equality, and concern for the poor had been undermined, particularly in Mecca, by growing wealth and commercialism.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3554" name="Picture 2" descr="http://farm4.static.flickr.com/3090/3144242214_4042f57afe.jpg"/>
          <p:cNvPicPr>
            <a:picLocks noChangeAspect="1" noChangeArrowheads="1"/>
          </p:cNvPicPr>
          <p:nvPr/>
        </p:nvPicPr>
        <p:blipFill>
          <a:blip r:embed="rId2"/>
          <a:srcRect/>
          <a:stretch>
            <a:fillRect/>
          </a:stretch>
        </p:blipFill>
        <p:spPr bwMode="auto">
          <a:xfrm>
            <a:off x="762000" y="1798930"/>
            <a:ext cx="7353300" cy="505907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151</TotalTime>
  <Words>2140</Words>
  <Application>Microsoft Macintosh PowerPoint</Application>
  <PresentationFormat>On-screen Show (4:3)</PresentationFormat>
  <Paragraphs>126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PowerPoint Presentation</vt:lpstr>
      <vt:lpstr>The Birth of Islam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Strayer Questions</vt:lpstr>
      <vt:lpstr>PowerPoint Presentation</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36</cp:revision>
  <dcterms:created xsi:type="dcterms:W3CDTF">2010-06-02T16:37:29Z</dcterms:created>
  <dcterms:modified xsi:type="dcterms:W3CDTF">2013-09-29T16:56:52Z</dcterms:modified>
</cp:coreProperties>
</file>