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63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1152411-81C4-497E-AC19-038688C2CDDC}" type="datetimeFigureOut">
              <a:rPr lang="en-US" smtClean="0"/>
              <a:pPr/>
              <a:t>3/16/14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E7CC08E-0671-4229-8AAB-15998B0B936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152411-81C4-497E-AC19-038688C2CDDC}" type="datetimeFigureOut">
              <a:rPr lang="en-US" smtClean="0"/>
              <a:pPr/>
              <a:t>3/16/14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7CC08E-0671-4229-8AAB-15998B0B93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1152411-81C4-497E-AC19-038688C2CDDC}" type="datetimeFigureOut">
              <a:rPr lang="en-US" smtClean="0"/>
              <a:pPr/>
              <a:t>3/16/14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E7CC08E-0671-4229-8AAB-15998B0B93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152411-81C4-497E-AC19-038688C2CDDC}" type="datetimeFigureOut">
              <a:rPr lang="en-US" smtClean="0"/>
              <a:pPr/>
              <a:t>3/16/14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7CC08E-0671-4229-8AAB-15998B0B93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1152411-81C4-497E-AC19-038688C2CDDC}" type="datetimeFigureOut">
              <a:rPr lang="en-US" smtClean="0"/>
              <a:pPr/>
              <a:t>3/16/14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E7CC08E-0671-4229-8AAB-15998B0B936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152411-81C4-497E-AC19-038688C2CDDC}" type="datetimeFigureOut">
              <a:rPr lang="en-US" smtClean="0"/>
              <a:pPr/>
              <a:t>3/16/14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7CC08E-0671-4229-8AAB-15998B0B93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152411-81C4-497E-AC19-038688C2CDDC}" type="datetimeFigureOut">
              <a:rPr lang="en-US" smtClean="0"/>
              <a:pPr/>
              <a:t>3/16/14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E7CC08E-0671-4229-8AAB-15998B0B93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1152411-81C4-497E-AC19-038688C2CDDC}" type="datetimeFigureOut">
              <a:rPr lang="en-US" smtClean="0"/>
              <a:pPr/>
              <a:t>3/16/14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E7CC08E-0671-4229-8AAB-15998B0B93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1152411-81C4-497E-AC19-038688C2CDDC}" type="datetimeFigureOut">
              <a:rPr lang="en-US" smtClean="0"/>
              <a:pPr/>
              <a:t>3/16/14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E7CC08E-0671-4229-8AAB-15998B0B93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152411-81C4-497E-AC19-038688C2CDDC}" type="datetimeFigureOut">
              <a:rPr lang="en-US" smtClean="0"/>
              <a:pPr/>
              <a:t>3/16/14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7CC08E-0671-4229-8AAB-15998B0B93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1152411-81C4-497E-AC19-038688C2CDDC}" type="datetimeFigureOut">
              <a:rPr lang="en-US" smtClean="0"/>
              <a:pPr/>
              <a:t>3/16/14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7CC08E-0671-4229-8AAB-15998B0B936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1152411-81C4-497E-AC19-038688C2CDDC}" type="datetimeFigureOut">
              <a:rPr lang="en-US" smtClean="0"/>
              <a:pPr/>
              <a:t>3/16/14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E7CC08E-0671-4229-8AAB-15998B0B93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533400"/>
            <a:ext cx="5105400" cy="2868168"/>
          </a:xfrm>
        </p:spPr>
        <p:txBody>
          <a:bodyPr/>
          <a:lstStyle/>
          <a:p>
            <a:pPr algn="ctr"/>
            <a:r>
              <a:rPr lang="en-US" dirty="0" smtClean="0"/>
              <a:t>“The War to End All Wars?”</a:t>
            </a:r>
            <a:endParaRPr lang="en-US" dirty="0"/>
          </a:p>
        </p:txBody>
      </p:sp>
      <p:sp>
        <p:nvSpPr>
          <p:cNvPr id="3" name="Subtitle 2"/>
          <p:cNvSpPr>
            <a:spLocks noGrp="1"/>
          </p:cNvSpPr>
          <p:nvPr>
            <p:ph type="subTitle" idx="1"/>
          </p:nvPr>
        </p:nvSpPr>
        <p:spPr>
          <a:xfrm>
            <a:off x="3581400" y="3505200"/>
            <a:ext cx="5114778" cy="1101248"/>
          </a:xfrm>
        </p:spPr>
        <p:txBody>
          <a:bodyPr/>
          <a:lstStyle/>
          <a:p>
            <a:pPr algn="ctr"/>
            <a:r>
              <a:rPr lang="en-US" dirty="0" smtClean="0"/>
              <a:t>World War I</a:t>
            </a:r>
            <a:endParaRPr lang="en-US" dirty="0"/>
          </a:p>
        </p:txBody>
      </p:sp>
      <p:pic>
        <p:nvPicPr>
          <p:cNvPr id="32770" name="Picture 2" descr="http://www.doglegs.net/cclovett/World%20War%20I.jpg"/>
          <p:cNvPicPr>
            <a:picLocks noChangeAspect="1" noChangeArrowheads="1"/>
          </p:cNvPicPr>
          <p:nvPr/>
        </p:nvPicPr>
        <p:blipFill>
          <a:blip r:embed="rId2" cstate="print"/>
          <a:srcRect/>
          <a:stretch>
            <a:fillRect/>
          </a:stretch>
        </p:blipFill>
        <p:spPr bwMode="auto">
          <a:xfrm>
            <a:off x="5057775" y="4152900"/>
            <a:ext cx="4086225" cy="2705100"/>
          </a:xfrm>
          <a:prstGeom prst="rect">
            <a:avLst/>
          </a:prstGeom>
          <a:noFill/>
        </p:spPr>
      </p:pic>
      <p:pic>
        <p:nvPicPr>
          <p:cNvPr id="32774" name="Picture 6" descr="http://www.awm.gov.au/visit/images/PAIU1989_140_01_1.jpg"/>
          <p:cNvPicPr>
            <a:picLocks noChangeAspect="1" noChangeArrowheads="1"/>
          </p:cNvPicPr>
          <p:nvPr/>
        </p:nvPicPr>
        <p:blipFill>
          <a:blip r:embed="rId3" cstate="print"/>
          <a:srcRect/>
          <a:stretch>
            <a:fillRect/>
          </a:stretch>
        </p:blipFill>
        <p:spPr bwMode="auto">
          <a:xfrm>
            <a:off x="0" y="1971675"/>
            <a:ext cx="3943350" cy="4886325"/>
          </a:xfrm>
          <a:prstGeom prst="rect">
            <a:avLst/>
          </a:prstGeom>
          <a:noFill/>
        </p:spPr>
      </p:pic>
      <p:pic>
        <p:nvPicPr>
          <p:cNvPr id="32776" name="Picture 8" descr="http://www.justguns.com/images/stories/Automatic-Support-Guns/4-Vickers%20Machine%20Gun-1.jpg"/>
          <p:cNvPicPr>
            <a:picLocks noChangeAspect="1" noChangeArrowheads="1"/>
          </p:cNvPicPr>
          <p:nvPr/>
        </p:nvPicPr>
        <p:blipFill>
          <a:blip r:embed="rId4" cstate="print"/>
          <a:srcRect/>
          <a:stretch>
            <a:fillRect/>
          </a:stretch>
        </p:blipFill>
        <p:spPr bwMode="auto">
          <a:xfrm>
            <a:off x="0" y="1"/>
            <a:ext cx="2667000" cy="183134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3600" cy="6858000"/>
          </a:xfrm>
        </p:spPr>
        <p:txBody>
          <a:bodyPr/>
          <a:lstStyle/>
          <a:p>
            <a:r>
              <a:rPr lang="en-US" dirty="0" smtClean="0"/>
              <a:t>Overlaying all that was the alliance system that had emerged during the late 1800s and early 1900s</a:t>
            </a:r>
          </a:p>
          <a:p>
            <a:r>
              <a:rPr lang="en-US" dirty="0" smtClean="0"/>
              <a:t>Locked into place were two sides: the Triple Alliance (Germany, Austria-Hungary, and Italy) versus the Triple Entente (France, Russia, and Britain)</a:t>
            </a:r>
          </a:p>
          <a:p>
            <a:r>
              <a:rPr lang="en-US" dirty="0" smtClean="0"/>
              <a:t>It should be noted that Italy was a weak link in the former, and would actually change sides during World War I</a:t>
            </a:r>
          </a:p>
          <a:p>
            <a:r>
              <a:rPr lang="en-US" dirty="0" smtClean="0"/>
              <a:t>Also, Britain’s commitment to the Triple Entente was informal, although it honored that commitment once war began</a:t>
            </a:r>
            <a:endParaRPr lang="en-US" dirty="0"/>
          </a:p>
        </p:txBody>
      </p:sp>
      <p:pic>
        <p:nvPicPr>
          <p:cNvPr id="23554" name="Picture 2" descr="http://upload.wikimedia.org/wikipedia/commons/9/98/WWI-Causes.jpg"/>
          <p:cNvPicPr>
            <a:picLocks noChangeAspect="1" noChangeArrowheads="1"/>
          </p:cNvPicPr>
          <p:nvPr/>
        </p:nvPicPr>
        <p:blipFill>
          <a:blip r:embed="rId2" cstate="print"/>
          <a:srcRect/>
          <a:stretch>
            <a:fillRect/>
          </a:stretch>
        </p:blipFill>
        <p:spPr bwMode="auto">
          <a:xfrm>
            <a:off x="5638800" y="2330451"/>
            <a:ext cx="3505199" cy="45275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p:spPr>
        <p:txBody>
          <a:bodyPr>
            <a:normAutofit fontScale="90000"/>
          </a:bodyPr>
          <a:lstStyle/>
          <a:p>
            <a:r>
              <a:rPr lang="en-US" dirty="0" smtClean="0"/>
              <a:t>The Assassination of Francis Ferdinand</a:t>
            </a:r>
            <a:endParaRPr lang="en-US" dirty="0"/>
          </a:p>
        </p:txBody>
      </p:sp>
      <p:sp>
        <p:nvSpPr>
          <p:cNvPr id="3" name="Content Placeholder 2"/>
          <p:cNvSpPr>
            <a:spLocks noGrp="1"/>
          </p:cNvSpPr>
          <p:nvPr>
            <p:ph idx="1"/>
          </p:nvPr>
        </p:nvSpPr>
        <p:spPr>
          <a:xfrm>
            <a:off x="0" y="1066800"/>
            <a:ext cx="7543800" cy="5791200"/>
          </a:xfrm>
        </p:spPr>
        <p:txBody>
          <a:bodyPr>
            <a:normAutofit lnSpcReduction="10000"/>
          </a:bodyPr>
          <a:lstStyle/>
          <a:p>
            <a:r>
              <a:rPr lang="en-US" dirty="0" smtClean="0"/>
              <a:t>The war began in the Balkans, famously known as the “powder keg of Europe”</a:t>
            </a:r>
          </a:p>
          <a:p>
            <a:r>
              <a:rPr lang="en-US" dirty="0" smtClean="0"/>
              <a:t>The actual spark that exploded the powder keg was the assassination of the Archduke Francis Ferdinand, heir to the Austrian throne, and his wife Sophie, on June 28, 1914, in the Bosnian city of Sarajevo</a:t>
            </a:r>
          </a:p>
          <a:p>
            <a:r>
              <a:rPr lang="en-US" dirty="0" smtClean="0"/>
              <a:t>Austria’s 1908 annexation of this Slavic province, with its large Serbian population, had angered not only Russia, but Serbia, which was by now an independent nation with ambitions to grow larger</a:t>
            </a:r>
          </a:p>
          <a:p>
            <a:r>
              <a:rPr lang="en-US" dirty="0" smtClean="0"/>
              <a:t>The killer was a Bosnian student of Serb descent and a member of a terrorist group that received money and arms from Serbia</a:t>
            </a:r>
            <a:endParaRPr lang="en-US" dirty="0"/>
          </a:p>
        </p:txBody>
      </p:sp>
      <p:pic>
        <p:nvPicPr>
          <p:cNvPr id="22532" name="Picture 4" descr="http://static.guim.co.uk/sys-images/Guardian/Pix/pictures/2008/09/24/princip460x276.jpg"/>
          <p:cNvPicPr>
            <a:picLocks noChangeAspect="1" noChangeArrowheads="1"/>
          </p:cNvPicPr>
          <p:nvPr/>
        </p:nvPicPr>
        <p:blipFill>
          <a:blip r:embed="rId2" cstate="print"/>
          <a:srcRect/>
          <a:stretch>
            <a:fillRect/>
          </a:stretch>
        </p:blipFill>
        <p:spPr bwMode="auto">
          <a:xfrm>
            <a:off x="7315200" y="0"/>
            <a:ext cx="1828800" cy="109728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172200" cy="6858000"/>
          </a:xfrm>
        </p:spPr>
        <p:txBody>
          <a:bodyPr>
            <a:normAutofit lnSpcReduction="10000"/>
          </a:bodyPr>
          <a:lstStyle/>
          <a:p>
            <a:r>
              <a:rPr lang="en-US" dirty="0" smtClean="0"/>
              <a:t>The assassination caused an international outrage</a:t>
            </a:r>
          </a:p>
          <a:p>
            <a:r>
              <a:rPr lang="en-US" dirty="0" smtClean="0"/>
              <a:t>Austria blamed Serbia for the murders and determined to use them as a pretext to humble its troublesome neighbor once and for all</a:t>
            </a:r>
          </a:p>
          <a:p>
            <a:r>
              <a:rPr lang="en-US" dirty="0" smtClean="0"/>
              <a:t>On July 23, Austria handed Serbia an ultimatum, a list of humiliating demands, and threatened to declare war if Serbia did not agree to all them</a:t>
            </a:r>
          </a:p>
          <a:p>
            <a:r>
              <a:rPr lang="en-US" dirty="0" smtClean="0"/>
              <a:t>Because of the European alliance system and a general spirit of nationalist belligerence, this regional quarrel quickly escalated into a continental war</a:t>
            </a:r>
          </a:p>
          <a:p>
            <a:r>
              <a:rPr lang="en-US" dirty="0" smtClean="0"/>
              <a:t>Slavic Russia, “big brother” to the Serbs, was bound to intervene</a:t>
            </a:r>
            <a:endParaRPr lang="en-US" dirty="0"/>
          </a:p>
        </p:txBody>
      </p:sp>
      <p:pic>
        <p:nvPicPr>
          <p:cNvPr id="21506" name="Picture 2" descr="political cartoon about the Alliance System"/>
          <p:cNvPicPr>
            <a:picLocks noChangeAspect="1" noChangeArrowheads="1"/>
          </p:cNvPicPr>
          <p:nvPr/>
        </p:nvPicPr>
        <p:blipFill>
          <a:blip r:embed="rId2" cstate="print"/>
          <a:srcRect/>
          <a:stretch>
            <a:fillRect/>
          </a:stretch>
        </p:blipFill>
        <p:spPr bwMode="auto">
          <a:xfrm>
            <a:off x="6064058" y="4800600"/>
            <a:ext cx="3079942" cy="20574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400800" cy="6858000"/>
          </a:xfrm>
        </p:spPr>
        <p:txBody>
          <a:bodyPr/>
          <a:lstStyle/>
          <a:p>
            <a:r>
              <a:rPr lang="en-US" dirty="0" smtClean="0"/>
              <a:t>Kaiser Wilhelm II of Germany backed up his ally with the so-called blank check, an assurance of German support of any action Austria might take against Serbia, even if Russia became involved</a:t>
            </a:r>
          </a:p>
          <a:p>
            <a:r>
              <a:rPr lang="en-US" dirty="0" smtClean="0"/>
              <a:t>France, of course, was pledged to aid Russia in the event of hostilities</a:t>
            </a:r>
          </a:p>
          <a:p>
            <a:r>
              <a:rPr lang="en-US" dirty="0" smtClean="0"/>
              <a:t>On July 28, Austria declared war on Serbia</a:t>
            </a:r>
          </a:p>
          <a:p>
            <a:r>
              <a:rPr lang="en-US" dirty="0" smtClean="0"/>
              <a:t>Russia mobilized for war</a:t>
            </a:r>
          </a:p>
          <a:p>
            <a:r>
              <a:rPr lang="en-US" dirty="0" smtClean="0"/>
              <a:t>Like clockwork, the alliance system went into operation</a:t>
            </a:r>
          </a:p>
          <a:p>
            <a:r>
              <a:rPr lang="en-US" dirty="0" smtClean="0"/>
              <a:t>Between July 28 and August 4, Serbia, Austria, Russia, Germany, France, and Britain entered the war</a:t>
            </a:r>
            <a:endParaRPr lang="en-US" dirty="0"/>
          </a:p>
        </p:txBody>
      </p:sp>
      <p:pic>
        <p:nvPicPr>
          <p:cNvPr id="20482" name="Picture 2" descr="http://www.historyonthenet.com/shop/images/Display/wwoalla3.jpg"/>
          <p:cNvPicPr>
            <a:picLocks noChangeAspect="1" noChangeArrowheads="1"/>
          </p:cNvPicPr>
          <p:nvPr/>
        </p:nvPicPr>
        <p:blipFill>
          <a:blip r:embed="rId2" cstate="print"/>
          <a:srcRect/>
          <a:stretch>
            <a:fillRect/>
          </a:stretch>
        </p:blipFill>
        <p:spPr bwMode="auto">
          <a:xfrm>
            <a:off x="6355520" y="4953000"/>
            <a:ext cx="2788479" cy="190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lstStyle/>
          <a:p>
            <a:r>
              <a:rPr lang="en-US" dirty="0" smtClean="0"/>
              <a:t>Ultimately, although blame for the war was later assigned solely to Germany, it can be seen that many factors contributed to the beginning of the war</a:t>
            </a:r>
          </a:p>
          <a:p>
            <a:r>
              <a:rPr lang="en-US" dirty="0" smtClean="0"/>
              <a:t>Likewise, a number of countries bear at least part of the blame for starting the conflict</a:t>
            </a:r>
            <a:endParaRPr lang="en-US" dirty="0"/>
          </a:p>
        </p:txBody>
      </p:sp>
      <p:pic>
        <p:nvPicPr>
          <p:cNvPr id="19458" name="Picture 2" descr="http://www.nhorizon.net/history-pics/img042.gif"/>
          <p:cNvPicPr>
            <a:picLocks noChangeAspect="1" noChangeArrowheads="1"/>
          </p:cNvPicPr>
          <p:nvPr/>
        </p:nvPicPr>
        <p:blipFill>
          <a:blip r:embed="rId2" cstate="print"/>
          <a:srcRect/>
          <a:stretch>
            <a:fillRect/>
          </a:stretch>
        </p:blipFill>
        <p:spPr bwMode="auto">
          <a:xfrm>
            <a:off x="1752600" y="2741886"/>
            <a:ext cx="5943600" cy="411611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705600" cy="6858000"/>
          </a:xfrm>
        </p:spPr>
        <p:txBody>
          <a:bodyPr/>
          <a:lstStyle/>
          <a:p>
            <a:r>
              <a:rPr lang="en-US" dirty="0" smtClean="0"/>
              <a:t>During the war, the members of the Triple Entente were known as the Allies</a:t>
            </a:r>
          </a:p>
          <a:p>
            <a:r>
              <a:rPr lang="en-US" dirty="0" smtClean="0"/>
              <a:t>Many of the colonial possessions of the Europeans also participated in the war</a:t>
            </a:r>
          </a:p>
          <a:p>
            <a:r>
              <a:rPr lang="en-US" dirty="0" smtClean="0"/>
              <a:t>But Italy abandoned Germany and Austria-Hungary and eventually joined the Allies</a:t>
            </a:r>
          </a:p>
          <a:p>
            <a:r>
              <a:rPr lang="en-US" dirty="0" smtClean="0"/>
              <a:t>Italy had been promised Austrian territory by Britain and France</a:t>
            </a:r>
          </a:p>
          <a:p>
            <a:r>
              <a:rPr lang="en-US" dirty="0" smtClean="0"/>
              <a:t>In 1917, the United States also joined the Allied war effort</a:t>
            </a:r>
          </a:p>
          <a:p>
            <a:r>
              <a:rPr lang="en-US" dirty="0" smtClean="0"/>
              <a:t>However, Russia dropped out of the war when the Bolsheviks came to power after a revolution in Russia</a:t>
            </a:r>
            <a:endParaRPr lang="en-US" dirty="0"/>
          </a:p>
        </p:txBody>
      </p:sp>
      <p:pic>
        <p:nvPicPr>
          <p:cNvPr id="18434" name="Picture 2" descr="http://www.stel.ru/museum/lenin_museum_images/lenin_speech2.jpg"/>
          <p:cNvPicPr>
            <a:picLocks noChangeAspect="1" noChangeArrowheads="1"/>
          </p:cNvPicPr>
          <p:nvPr/>
        </p:nvPicPr>
        <p:blipFill>
          <a:blip r:embed="rId2" cstate="print"/>
          <a:srcRect/>
          <a:stretch>
            <a:fillRect/>
          </a:stretch>
        </p:blipFill>
        <p:spPr bwMode="auto">
          <a:xfrm>
            <a:off x="6762750" y="4362450"/>
            <a:ext cx="2381250" cy="24955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lstStyle/>
          <a:p>
            <a:r>
              <a:rPr lang="en-US" dirty="0" smtClean="0"/>
              <a:t>On the other side were the Central Powers</a:t>
            </a:r>
          </a:p>
          <a:p>
            <a:r>
              <a:rPr lang="en-US" dirty="0" smtClean="0"/>
              <a:t>Germany and Austria-Hungary were the members of the Triple Alliance, minus Italy</a:t>
            </a:r>
          </a:p>
          <a:p>
            <a:r>
              <a:rPr lang="en-US" dirty="0" smtClean="0"/>
              <a:t>They were joined by Bulgaria and the Ottoman Empire</a:t>
            </a:r>
          </a:p>
          <a:p>
            <a:pPr>
              <a:buNone/>
            </a:pPr>
            <a:endParaRPr lang="en-US" dirty="0" smtClean="0"/>
          </a:p>
        </p:txBody>
      </p:sp>
      <p:pic>
        <p:nvPicPr>
          <p:cNvPr id="17410" name="Picture 2" descr="http://streamsandforests.files.wordpress.com/2009/05/leaders-ww11.jpg"/>
          <p:cNvPicPr>
            <a:picLocks noChangeAspect="1" noChangeArrowheads="1"/>
          </p:cNvPicPr>
          <p:nvPr/>
        </p:nvPicPr>
        <p:blipFill>
          <a:blip r:embed="rId2" cstate="print"/>
          <a:srcRect/>
          <a:stretch>
            <a:fillRect/>
          </a:stretch>
        </p:blipFill>
        <p:spPr bwMode="auto">
          <a:xfrm>
            <a:off x="1981200" y="2590800"/>
            <a:ext cx="5124450" cy="3276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838200"/>
          </a:xfrm>
        </p:spPr>
        <p:txBody>
          <a:bodyPr/>
          <a:lstStyle/>
          <a:p>
            <a:r>
              <a:rPr lang="en-US" dirty="0" smtClean="0"/>
              <a:t>The Schlieffen Plan</a:t>
            </a:r>
            <a:endParaRPr lang="en-US" dirty="0"/>
          </a:p>
        </p:txBody>
      </p:sp>
      <p:sp>
        <p:nvSpPr>
          <p:cNvPr id="3" name="Content Placeholder 2"/>
          <p:cNvSpPr>
            <a:spLocks noGrp="1"/>
          </p:cNvSpPr>
          <p:nvPr>
            <p:ph idx="1"/>
          </p:nvPr>
        </p:nvSpPr>
        <p:spPr>
          <a:xfrm>
            <a:off x="0" y="990600"/>
            <a:ext cx="7696200" cy="5867400"/>
          </a:xfrm>
        </p:spPr>
        <p:txBody>
          <a:bodyPr/>
          <a:lstStyle/>
          <a:p>
            <a:r>
              <a:rPr lang="en-US" dirty="0" smtClean="0"/>
              <a:t>Germany’s war plan – the Schlieffen Plan – and its failure determined how the first phase of World War I proceeded</a:t>
            </a:r>
          </a:p>
          <a:p>
            <a:r>
              <a:rPr lang="en-US" dirty="0" smtClean="0"/>
              <a:t>Germany’s difficulty lay in a two-front ground war</a:t>
            </a:r>
          </a:p>
          <a:p>
            <a:r>
              <a:rPr lang="en-US" dirty="0" smtClean="0"/>
              <a:t>On one front, Germany fought France and the Allied forces</a:t>
            </a:r>
          </a:p>
          <a:p>
            <a:r>
              <a:rPr lang="en-US" dirty="0" smtClean="0"/>
              <a:t>On the other front, Germany fought Russia and the Allied forces</a:t>
            </a:r>
          </a:p>
          <a:p>
            <a:r>
              <a:rPr lang="en-US" dirty="0" smtClean="0"/>
              <a:t>In addition, there was the threat of the mighty British navy</a:t>
            </a:r>
          </a:p>
          <a:p>
            <a:r>
              <a:rPr lang="en-US" dirty="0" smtClean="0"/>
              <a:t>Germany realized that the longer the war lasted, the more likely it would lose</a:t>
            </a:r>
            <a:endParaRPr lang="en-US" dirty="0"/>
          </a:p>
        </p:txBody>
      </p:sp>
      <p:pic>
        <p:nvPicPr>
          <p:cNvPr id="16386" name="Picture 2" descr="http://www.3dhistory.co.uk/factsheets/29SchlieffenPlan02.jpg"/>
          <p:cNvPicPr>
            <a:picLocks noChangeAspect="1" noChangeArrowheads="1"/>
          </p:cNvPicPr>
          <p:nvPr/>
        </p:nvPicPr>
        <p:blipFill>
          <a:blip r:embed="rId2" cstate="print"/>
          <a:srcRect/>
          <a:stretch>
            <a:fillRect/>
          </a:stretch>
        </p:blipFill>
        <p:spPr bwMode="auto">
          <a:xfrm>
            <a:off x="7162801" y="5537201"/>
            <a:ext cx="1981200" cy="1320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410200" cy="6858000"/>
          </a:xfrm>
        </p:spPr>
        <p:txBody>
          <a:bodyPr/>
          <a:lstStyle/>
          <a:p>
            <a:r>
              <a:rPr lang="en-US" dirty="0" smtClean="0"/>
              <a:t>The Schlieffen Plan called for a daring gamble: Germany would send 75 percent of its army against France, in order to capture Paris and knock France out of the war in six weeks</a:t>
            </a:r>
          </a:p>
          <a:p>
            <a:r>
              <a:rPr lang="en-US" dirty="0" smtClean="0"/>
              <a:t>The rest of the army, along with the Austrians, would defend against Russia, which was expected to take months to mobilize fully</a:t>
            </a:r>
          </a:p>
          <a:p>
            <a:r>
              <a:rPr lang="en-US" dirty="0" smtClean="0"/>
              <a:t>To catch the French off guard, the main attack force would move through Belgium, which was neutral</a:t>
            </a:r>
            <a:endParaRPr lang="en-US" dirty="0"/>
          </a:p>
        </p:txBody>
      </p:sp>
      <p:pic>
        <p:nvPicPr>
          <p:cNvPr id="15362" name="Picture 2" descr="http://www.spartacus.schoolnet.co.uk/FWWschP2.jpg"/>
          <p:cNvPicPr>
            <a:picLocks noChangeAspect="1" noChangeArrowheads="1"/>
          </p:cNvPicPr>
          <p:nvPr/>
        </p:nvPicPr>
        <p:blipFill>
          <a:blip r:embed="rId2" cstate="print"/>
          <a:srcRect/>
          <a:stretch>
            <a:fillRect/>
          </a:stretch>
        </p:blipFill>
        <p:spPr bwMode="auto">
          <a:xfrm>
            <a:off x="5074117" y="3581400"/>
            <a:ext cx="4069883" cy="3276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086600" cy="6858000"/>
          </a:xfrm>
        </p:spPr>
        <p:txBody>
          <a:bodyPr>
            <a:normAutofit lnSpcReduction="10000"/>
          </a:bodyPr>
          <a:lstStyle/>
          <a:p>
            <a:r>
              <a:rPr lang="en-US" dirty="0" smtClean="0"/>
              <a:t>The illegal invasion of Belgium, which resulted in the deaths of many civilians, ensured that Britain would join the war on the side of the Allies</a:t>
            </a:r>
          </a:p>
          <a:p>
            <a:r>
              <a:rPr lang="en-US" dirty="0" smtClean="0"/>
              <a:t>After the German invasion of Belgium, allied propaganda presented the Germans as aggressors, “barbarians,” and “Huns”</a:t>
            </a:r>
          </a:p>
          <a:p>
            <a:r>
              <a:rPr lang="en-US" dirty="0" smtClean="0"/>
              <a:t>The Schlieffen Plan was put into effect in August</a:t>
            </a:r>
          </a:p>
          <a:p>
            <a:r>
              <a:rPr lang="en-US" dirty="0" smtClean="0"/>
              <a:t>By early September, it had failed</a:t>
            </a:r>
          </a:p>
          <a:p>
            <a:r>
              <a:rPr lang="en-US" dirty="0" smtClean="0"/>
              <a:t>The Belgians resisted more stoutly than the Germans had expected</a:t>
            </a:r>
          </a:p>
          <a:p>
            <a:r>
              <a:rPr lang="en-US" dirty="0" smtClean="0"/>
              <a:t>The Russians had mobilized more quickly than expected</a:t>
            </a:r>
          </a:p>
          <a:p>
            <a:r>
              <a:rPr lang="en-US" dirty="0" smtClean="0"/>
              <a:t>And the Germans had to divert troops to the east to keep them from invading</a:t>
            </a:r>
            <a:endParaRPr lang="en-US" dirty="0"/>
          </a:p>
        </p:txBody>
      </p:sp>
      <p:pic>
        <p:nvPicPr>
          <p:cNvPr id="14338" name="Picture 2" descr="http://www.shipofstate.com/worldwar1/RememberBelgiumMED.jpg"/>
          <p:cNvPicPr>
            <a:picLocks noChangeAspect="1" noChangeArrowheads="1"/>
          </p:cNvPicPr>
          <p:nvPr/>
        </p:nvPicPr>
        <p:blipFill>
          <a:blip r:embed="rId2" cstate="print"/>
          <a:srcRect/>
          <a:stretch>
            <a:fillRect/>
          </a:stretch>
        </p:blipFill>
        <p:spPr bwMode="auto">
          <a:xfrm>
            <a:off x="7059806" y="3819525"/>
            <a:ext cx="2084194" cy="30384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746760"/>
          </a:xfrm>
        </p:spPr>
        <p:txBody>
          <a:bodyPr/>
          <a:lstStyle/>
          <a:p>
            <a:r>
              <a:rPr lang="en-US" dirty="0" smtClean="0"/>
              <a:t>Overview </a:t>
            </a:r>
            <a:endParaRPr lang="en-US" dirty="0"/>
          </a:p>
        </p:txBody>
      </p:sp>
      <p:sp>
        <p:nvSpPr>
          <p:cNvPr id="3" name="Content Placeholder 2"/>
          <p:cNvSpPr>
            <a:spLocks noGrp="1"/>
          </p:cNvSpPr>
          <p:nvPr>
            <p:ph idx="1"/>
          </p:nvPr>
        </p:nvSpPr>
        <p:spPr>
          <a:xfrm>
            <a:off x="0" y="838200"/>
            <a:ext cx="8077200" cy="6019800"/>
          </a:xfrm>
        </p:spPr>
        <p:txBody>
          <a:bodyPr/>
          <a:lstStyle/>
          <a:p>
            <a:r>
              <a:rPr lang="en-US" dirty="0" smtClean="0"/>
              <a:t>In the late summer of 1914, the nations of Europe went to war</a:t>
            </a:r>
          </a:p>
          <a:p>
            <a:r>
              <a:rPr lang="en-US" dirty="0" smtClean="0"/>
              <a:t>All parties involved expected that the conflict would be short and decisive – that, as the British press was fond of claiming, “the boys” would be “home by Christmas”</a:t>
            </a:r>
          </a:p>
          <a:p>
            <a:r>
              <a:rPr lang="en-US" dirty="0" smtClean="0"/>
              <a:t>Instead, World War I (July 1914 - November 1918), known simply to the people who experienced it as the Great War, lasted more than four years</a:t>
            </a:r>
          </a:p>
          <a:p>
            <a:r>
              <a:rPr lang="en-US" dirty="0" smtClean="0"/>
              <a:t>More than 30 nations joined in the fighting</a:t>
            </a:r>
            <a:endParaRPr lang="en-US" dirty="0"/>
          </a:p>
        </p:txBody>
      </p:sp>
      <p:pic>
        <p:nvPicPr>
          <p:cNvPr id="31746" name="Picture 2" descr="http://205.174.118.254/sms/Reviews/Social%20Studies/trenches.jpg"/>
          <p:cNvPicPr>
            <a:picLocks noChangeAspect="1" noChangeArrowheads="1"/>
          </p:cNvPicPr>
          <p:nvPr/>
        </p:nvPicPr>
        <p:blipFill>
          <a:blip r:embed="rId2" cstate="print"/>
          <a:srcRect/>
          <a:stretch>
            <a:fillRect/>
          </a:stretch>
        </p:blipFill>
        <p:spPr bwMode="auto">
          <a:xfrm>
            <a:off x="6172200" y="5122108"/>
            <a:ext cx="2971800" cy="1735891"/>
          </a:xfrm>
          <a:prstGeom prst="rect">
            <a:avLst/>
          </a:prstGeom>
          <a:noFill/>
        </p:spPr>
      </p:pic>
      <p:pic>
        <p:nvPicPr>
          <p:cNvPr id="5" name="Picture 2" descr="http://205.174.118.254/sms/Reviews/Social%20Studies/trenches.jpg"/>
          <p:cNvPicPr>
            <a:picLocks noChangeAspect="1" noChangeArrowheads="1"/>
          </p:cNvPicPr>
          <p:nvPr/>
        </p:nvPicPr>
        <p:blipFill>
          <a:blip r:embed="rId2" cstate="print"/>
          <a:srcRect/>
          <a:stretch>
            <a:fillRect/>
          </a:stretch>
        </p:blipFill>
        <p:spPr bwMode="auto">
          <a:xfrm>
            <a:off x="0" y="5122109"/>
            <a:ext cx="2971800" cy="1735891"/>
          </a:xfrm>
          <a:prstGeom prst="rect">
            <a:avLst/>
          </a:prstGeom>
          <a:noFill/>
        </p:spPr>
      </p:pic>
      <p:pic>
        <p:nvPicPr>
          <p:cNvPr id="6" name="Picture 2" descr="http://205.174.118.254/sms/Reviews/Social%20Studies/trenches.jpg"/>
          <p:cNvPicPr>
            <a:picLocks noChangeAspect="1" noChangeArrowheads="1"/>
          </p:cNvPicPr>
          <p:nvPr/>
        </p:nvPicPr>
        <p:blipFill>
          <a:blip r:embed="rId2" cstate="print"/>
          <a:srcRect/>
          <a:stretch>
            <a:fillRect/>
          </a:stretch>
        </p:blipFill>
        <p:spPr bwMode="auto">
          <a:xfrm>
            <a:off x="3124200" y="5122109"/>
            <a:ext cx="2971800" cy="173589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lstStyle/>
          <a:p>
            <a:r>
              <a:rPr lang="en-US" dirty="0" smtClean="0"/>
              <a:t>Although German troops came within sight of Paris, the French army made a heroic stand at the Marne River</a:t>
            </a:r>
          </a:p>
          <a:p>
            <a:r>
              <a:rPr lang="en-US" dirty="0" smtClean="0"/>
              <a:t>The Battle of the Marne saved Paris and ended the Schlieffen Plan’s chances of success</a:t>
            </a:r>
          </a:p>
          <a:p>
            <a:r>
              <a:rPr lang="en-US" dirty="0" smtClean="0"/>
              <a:t>The Battle of the Marne also destroyed any hope that the war would end quickly</a:t>
            </a:r>
          </a:p>
          <a:p>
            <a:r>
              <a:rPr lang="en-US" dirty="0" smtClean="0"/>
              <a:t>During the rest of 1914, two European fronts, the Western Front and the Eastern Front, developed</a:t>
            </a:r>
          </a:p>
          <a:p>
            <a:r>
              <a:rPr lang="en-US" dirty="0" smtClean="0"/>
              <a:t>The two fronts were very different</a:t>
            </a:r>
          </a:p>
          <a:p>
            <a:endParaRPr lang="en-US" dirty="0"/>
          </a:p>
        </p:txBody>
      </p:sp>
      <p:pic>
        <p:nvPicPr>
          <p:cNvPr id="13314" name="Picture 2" descr="http://www.cheminsdememoire.gouv.fr/image/Est/Marne143BataillePhotoShatXL.jpg"/>
          <p:cNvPicPr>
            <a:picLocks noChangeAspect="1" noChangeArrowheads="1"/>
          </p:cNvPicPr>
          <p:nvPr/>
        </p:nvPicPr>
        <p:blipFill>
          <a:blip r:embed="rId2" cstate="print"/>
          <a:srcRect/>
          <a:stretch>
            <a:fillRect/>
          </a:stretch>
        </p:blipFill>
        <p:spPr bwMode="auto">
          <a:xfrm>
            <a:off x="5638800" y="4642714"/>
            <a:ext cx="3505200" cy="221528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822960"/>
          </a:xfrm>
        </p:spPr>
        <p:txBody>
          <a:bodyPr/>
          <a:lstStyle/>
          <a:p>
            <a:r>
              <a:rPr lang="en-US" dirty="0" smtClean="0"/>
              <a:t>The Western Front</a:t>
            </a:r>
            <a:endParaRPr lang="en-US" dirty="0"/>
          </a:p>
        </p:txBody>
      </p:sp>
      <p:sp>
        <p:nvSpPr>
          <p:cNvPr id="3" name="Content Placeholder 2"/>
          <p:cNvSpPr>
            <a:spLocks noGrp="1"/>
          </p:cNvSpPr>
          <p:nvPr>
            <p:ph idx="1"/>
          </p:nvPr>
        </p:nvSpPr>
        <p:spPr>
          <a:xfrm>
            <a:off x="0" y="914400"/>
            <a:ext cx="8153400" cy="5943600"/>
          </a:xfrm>
        </p:spPr>
        <p:txBody>
          <a:bodyPr>
            <a:normAutofit lnSpcReduction="10000"/>
          </a:bodyPr>
          <a:lstStyle/>
          <a:p>
            <a:r>
              <a:rPr lang="en-US" dirty="0" smtClean="0"/>
              <a:t>In the west, stalemate prevailed</a:t>
            </a:r>
          </a:p>
          <a:p>
            <a:r>
              <a:rPr lang="en-US" dirty="0" smtClean="0"/>
              <a:t>Both sides were evenly matched and armed with the latest in industrial-era weaponry</a:t>
            </a:r>
          </a:p>
          <a:p>
            <a:r>
              <a:rPr lang="en-US" dirty="0" smtClean="0"/>
              <a:t>Artillery, machine guns, and modern rifles were used and these new deadly weapons made charging the enemy no longer feasible</a:t>
            </a:r>
          </a:p>
          <a:p>
            <a:r>
              <a:rPr lang="en-US" dirty="0" smtClean="0"/>
              <a:t>Military technology disproportionately favored the defensive</a:t>
            </a:r>
          </a:p>
          <a:p>
            <a:r>
              <a:rPr lang="en-US" dirty="0" smtClean="0"/>
              <a:t>The result was trench warfare, one of the most horrific styles of combat in human history</a:t>
            </a:r>
          </a:p>
          <a:p>
            <a:r>
              <a:rPr lang="en-US" dirty="0" smtClean="0"/>
              <a:t>By the end of 1914, 500 miles of trenches, bunkers, and barbed wire, separating the Germans from the Allied forces, stretched from the English Channel to the Swiss border</a:t>
            </a:r>
            <a:endParaRPr lang="en-US" dirty="0"/>
          </a:p>
        </p:txBody>
      </p:sp>
      <p:pic>
        <p:nvPicPr>
          <p:cNvPr id="12290" name="Picture 2" descr="http://www.old-picture.com/american-history-1900-1930s/pictures/trenches-British.jpg"/>
          <p:cNvPicPr>
            <a:picLocks noChangeAspect="1" noChangeArrowheads="1"/>
          </p:cNvPicPr>
          <p:nvPr/>
        </p:nvPicPr>
        <p:blipFill>
          <a:blip r:embed="rId2" cstate="print"/>
          <a:srcRect/>
          <a:stretch>
            <a:fillRect/>
          </a:stretch>
        </p:blipFill>
        <p:spPr bwMode="auto">
          <a:xfrm>
            <a:off x="7239000" y="0"/>
            <a:ext cx="1904999" cy="13276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lstStyle/>
          <a:p>
            <a:r>
              <a:rPr lang="en-US" dirty="0" smtClean="0"/>
              <a:t>For the next three years, fighting on the Western Front, while exceptionally bloody, resulted in almost no movement at all</a:t>
            </a:r>
          </a:p>
          <a:p>
            <a:r>
              <a:rPr lang="en-US" dirty="0" smtClean="0"/>
              <a:t>Battles such as the battle of Verdun and the Battle of the Somme, both in 1916, rank among the most futile operations of all time, resulting in hundreds of thousands of casualties, but no useful outcome</a:t>
            </a:r>
          </a:p>
          <a:p>
            <a:r>
              <a:rPr lang="en-US" dirty="0" smtClean="0"/>
              <a:t>Life in the trenches could be as miserable as combat</a:t>
            </a:r>
          </a:p>
          <a:p>
            <a:r>
              <a:rPr lang="en-US" dirty="0" smtClean="0"/>
              <a:t>Mud, lice, rats, disease, and the smell of dead bodies all combined to make the trench experience maddeningly terrible</a:t>
            </a:r>
          </a:p>
          <a:p>
            <a:r>
              <a:rPr lang="en-US" dirty="0" smtClean="0"/>
              <a:t>Not until 1917 and 1918 did tactical changes and new weaponry start to bring an end to the painful stalemate of trench warfare</a:t>
            </a:r>
            <a:endParaRPr lang="en-US" dirty="0"/>
          </a:p>
        </p:txBody>
      </p:sp>
      <p:pic>
        <p:nvPicPr>
          <p:cNvPr id="11266" name="Picture 2" descr="http://homepage.mac.com/dmhart/WarArt/Dix/Trenches.JPG"/>
          <p:cNvPicPr>
            <a:picLocks noChangeAspect="1" noChangeArrowheads="1"/>
          </p:cNvPicPr>
          <p:nvPr/>
        </p:nvPicPr>
        <p:blipFill>
          <a:blip r:embed="rId2" cstate="print"/>
          <a:srcRect/>
          <a:stretch>
            <a:fillRect/>
          </a:stretch>
        </p:blipFill>
        <p:spPr bwMode="auto">
          <a:xfrm>
            <a:off x="7086600" y="1"/>
            <a:ext cx="2057400" cy="15430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239000" cy="6150936"/>
          </a:xfrm>
        </p:spPr>
        <p:txBody>
          <a:bodyPr/>
          <a:lstStyle/>
          <a:p>
            <a:pPr>
              <a:buNone/>
            </a:pPr>
            <a:r>
              <a:rPr lang="en-US" dirty="0" smtClean="0"/>
              <a:t> "We have lost all feeling for one another. We can hardly control ourselves when our hunted glance lights on the form of some other man. We are insensible, dead men, who through some trick, some dreadful magic, are still able to run and to kill.“</a:t>
            </a:r>
          </a:p>
          <a:p>
            <a:pPr algn="ctr">
              <a:buNone/>
            </a:pPr>
            <a:r>
              <a:rPr lang="en-US" dirty="0" smtClean="0"/>
              <a:t>~All Quiet on the Western Front</a:t>
            </a:r>
            <a:endParaRPr lang="en-US" dirty="0"/>
          </a:p>
        </p:txBody>
      </p:sp>
      <p:pic>
        <p:nvPicPr>
          <p:cNvPr id="10242" name="Picture 2" descr="http://madamepickwickartblog.com/wp-content/uploads/2010/11/war31.jpg"/>
          <p:cNvPicPr>
            <a:picLocks noChangeAspect="1" noChangeArrowheads="1"/>
          </p:cNvPicPr>
          <p:nvPr/>
        </p:nvPicPr>
        <p:blipFill>
          <a:blip r:embed="rId2" cstate="print"/>
          <a:srcRect/>
          <a:stretch>
            <a:fillRect/>
          </a:stretch>
        </p:blipFill>
        <p:spPr bwMode="auto">
          <a:xfrm>
            <a:off x="3657600" y="3124200"/>
            <a:ext cx="3657729" cy="3733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670560"/>
          </a:xfrm>
        </p:spPr>
        <p:txBody>
          <a:bodyPr/>
          <a:lstStyle/>
          <a:p>
            <a:r>
              <a:rPr lang="en-US" dirty="0" smtClean="0"/>
              <a:t>The Eastern Front</a:t>
            </a:r>
            <a:endParaRPr lang="en-US" dirty="0"/>
          </a:p>
        </p:txBody>
      </p:sp>
      <p:sp>
        <p:nvSpPr>
          <p:cNvPr id="3" name="Content Placeholder 2"/>
          <p:cNvSpPr>
            <a:spLocks noGrp="1"/>
          </p:cNvSpPr>
          <p:nvPr>
            <p:ph idx="1"/>
          </p:nvPr>
        </p:nvSpPr>
        <p:spPr>
          <a:xfrm>
            <a:off x="0" y="838200"/>
            <a:ext cx="7696200" cy="6019800"/>
          </a:xfrm>
        </p:spPr>
        <p:txBody>
          <a:bodyPr>
            <a:normAutofit/>
          </a:bodyPr>
          <a:lstStyle/>
          <a:p>
            <a:r>
              <a:rPr lang="en-US" dirty="0" smtClean="0"/>
              <a:t>Fighting on the Eastern Front was very different</a:t>
            </a:r>
          </a:p>
          <a:p>
            <a:r>
              <a:rPr lang="en-US" dirty="0" smtClean="0"/>
              <a:t>The front was much longer, extending over a thousand miles</a:t>
            </a:r>
          </a:p>
          <a:p>
            <a:r>
              <a:rPr lang="en-US" dirty="0" smtClean="0"/>
              <a:t>It was much more fluid, and battles were decisive</a:t>
            </a:r>
          </a:p>
          <a:p>
            <a:r>
              <a:rPr lang="en-US" dirty="0" smtClean="0"/>
              <a:t>After some initial setbacks, the Germans and Austrians moved quickly and efficiently against the Russians, killing, wounding, and capturing millions</a:t>
            </a:r>
          </a:p>
          <a:p>
            <a:r>
              <a:rPr lang="en-US" dirty="0" smtClean="0"/>
              <a:t>From the beginning, the Russians found themselves in terrible trouble</a:t>
            </a:r>
            <a:endParaRPr lang="en-US" dirty="0"/>
          </a:p>
        </p:txBody>
      </p:sp>
      <p:pic>
        <p:nvPicPr>
          <p:cNvPr id="9218" name="Picture 2" descr="http://wwwdelivery.superstock.com/WI/223/1746/PreviewComp/SuperStock_1746-2044.jpg"/>
          <p:cNvPicPr>
            <a:picLocks noChangeAspect="1" noChangeArrowheads="1"/>
          </p:cNvPicPr>
          <p:nvPr/>
        </p:nvPicPr>
        <p:blipFill>
          <a:blip r:embed="rId2" cstate="print"/>
          <a:srcRect/>
          <a:stretch>
            <a:fillRect/>
          </a:stretch>
        </p:blipFill>
        <p:spPr bwMode="auto">
          <a:xfrm>
            <a:off x="6324600" y="4916642"/>
            <a:ext cx="2819400" cy="194135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010400" cy="6858000"/>
          </a:xfrm>
        </p:spPr>
        <p:txBody>
          <a:bodyPr/>
          <a:lstStyle/>
          <a:p>
            <a:r>
              <a:rPr lang="en-US" dirty="0" smtClean="0"/>
              <a:t>The fact that Bulgaria and the Ottoman Empire joined the war on the side of the Central Powers meant that Russia was cut off from its allies and had to fight the war without supplies or assistance</a:t>
            </a:r>
          </a:p>
          <a:p>
            <a:r>
              <a:rPr lang="en-US" dirty="0" smtClean="0"/>
              <a:t>By 1917, Russia was nearing the end of its capacity to fight</a:t>
            </a:r>
          </a:p>
          <a:p>
            <a:r>
              <a:rPr lang="en-US" dirty="0" smtClean="0"/>
              <a:t>And when Vladimir Lenin and the Bolsheviks promised, “bread, peace, and land” – and came to power after a second revolution in Russia within one year – the Russians quickly pulled out of the war</a:t>
            </a:r>
            <a:endParaRPr lang="en-US" dirty="0"/>
          </a:p>
        </p:txBody>
      </p:sp>
      <p:pic>
        <p:nvPicPr>
          <p:cNvPr id="8196" name="Picture 4" descr="http://en.academic.ru/pictures/enwiki/76/Lenin_CL.jpg"/>
          <p:cNvPicPr>
            <a:picLocks noChangeAspect="1" noChangeArrowheads="1"/>
          </p:cNvPicPr>
          <p:nvPr/>
        </p:nvPicPr>
        <p:blipFill>
          <a:blip r:embed="rId2" cstate="print"/>
          <a:srcRect/>
          <a:stretch>
            <a:fillRect/>
          </a:stretch>
        </p:blipFill>
        <p:spPr bwMode="auto">
          <a:xfrm>
            <a:off x="7090092" y="3657600"/>
            <a:ext cx="2053907" cy="3200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normAutofit/>
          </a:bodyPr>
          <a:lstStyle/>
          <a:p>
            <a:r>
              <a:rPr lang="en-US" dirty="0" smtClean="0"/>
              <a:t>Britain’s Royal Navy imposed a blockade on Germany and Austria</a:t>
            </a:r>
          </a:p>
          <a:p>
            <a:r>
              <a:rPr lang="en-US" dirty="0" smtClean="0"/>
              <a:t>In response, Germany made use of its most effective naval weapon: the submarine, or U-boat</a:t>
            </a:r>
          </a:p>
          <a:p>
            <a:r>
              <a:rPr lang="en-US" dirty="0" smtClean="0"/>
              <a:t>The submarine enabled the German navy to do tremendous economic damage to Britain, which, as an island nation was at risk of running out of food</a:t>
            </a:r>
          </a:p>
          <a:p>
            <a:r>
              <a:rPr lang="en-US" dirty="0" smtClean="0"/>
              <a:t>However, submarine warfare carried with it the danger of destroying neutral ships or killing civilians from neutral countries, so it was a diplomatically risky course of action</a:t>
            </a:r>
          </a:p>
          <a:p>
            <a:r>
              <a:rPr lang="en-US" dirty="0" smtClean="0"/>
              <a:t>Over time, Germany’s success with submarine warfare would backfire, bringing the United States into the war in 1917</a:t>
            </a:r>
            <a:endParaRPr lang="en-US" dirty="0"/>
          </a:p>
        </p:txBody>
      </p:sp>
      <p:pic>
        <p:nvPicPr>
          <p:cNvPr id="7172" name="Picture 4" descr="http://cecomhistorian.armylive.dodlive.mil/files/2010/11/I-Want-You-WWI-Era.jpg"/>
          <p:cNvPicPr>
            <a:picLocks noChangeAspect="1" noChangeArrowheads="1"/>
          </p:cNvPicPr>
          <p:nvPr/>
        </p:nvPicPr>
        <p:blipFill>
          <a:blip r:embed="rId2" cstate="print"/>
          <a:srcRect/>
          <a:stretch>
            <a:fillRect/>
          </a:stretch>
        </p:blipFill>
        <p:spPr bwMode="auto">
          <a:xfrm>
            <a:off x="7618961" y="0"/>
            <a:ext cx="1525039" cy="1997075"/>
          </a:xfrm>
          <a:prstGeom prst="rect">
            <a:avLst/>
          </a:prstGeom>
          <a:noFill/>
        </p:spPr>
      </p:pic>
      <p:pic>
        <p:nvPicPr>
          <p:cNvPr id="7174" name="Picture 6" descr="http://upload.wikimedia.org/wikipedia/commons/2/28/World_War_I_US_Army_Air_Service_Recruiting_Poster4.jpg"/>
          <p:cNvPicPr>
            <a:picLocks noChangeAspect="1" noChangeArrowheads="1"/>
          </p:cNvPicPr>
          <p:nvPr/>
        </p:nvPicPr>
        <p:blipFill>
          <a:blip r:embed="rId3" cstate="print"/>
          <a:srcRect/>
          <a:stretch>
            <a:fillRect/>
          </a:stretch>
        </p:blipFill>
        <p:spPr bwMode="auto">
          <a:xfrm>
            <a:off x="7228120" y="4206875"/>
            <a:ext cx="1915880" cy="26511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lstStyle/>
          <a:p>
            <a:r>
              <a:rPr lang="en-US" dirty="0" smtClean="0"/>
              <a:t>The most important non-European theater of war was the Middle East</a:t>
            </a:r>
          </a:p>
          <a:p>
            <a:r>
              <a:rPr lang="en-US" dirty="0" smtClean="0"/>
              <a:t>In 1915, the British, using Australian and New Zealand troops, tried to knock Ottoman Turkey out of the war by landing Gallipoli, southwest of Istanbul</a:t>
            </a:r>
          </a:p>
          <a:p>
            <a:r>
              <a:rPr lang="en-US" dirty="0" smtClean="0"/>
              <a:t>This campaign proved to be an utter disaster, resulting in 50 percent casualties (and the disgrace of Winston Churchill, whose idea the campaign had been)</a:t>
            </a:r>
          </a:p>
          <a:p>
            <a:r>
              <a:rPr lang="en-US" dirty="0" smtClean="0"/>
              <a:t>More successful was the effort of the officer T.E. Lawrence, better known as Lawrence of Arabia, who persuaded Arab princes to rise up against their Ottoman masters</a:t>
            </a:r>
          </a:p>
          <a:p>
            <a:r>
              <a:rPr lang="en-US" dirty="0" smtClean="0"/>
              <a:t>By 1917 and 1918, the Ottoman Empire was dismantled</a:t>
            </a:r>
            <a:endParaRPr lang="en-US" dirty="0"/>
          </a:p>
        </p:txBody>
      </p:sp>
      <p:pic>
        <p:nvPicPr>
          <p:cNvPr id="6146" name="Picture 2" descr="http://www.theage.com.au/ffximage/2006/05/20/svLAWRENCE_narrowweb__300x440,0.jpg"/>
          <p:cNvPicPr>
            <a:picLocks noChangeAspect="1" noChangeArrowheads="1"/>
          </p:cNvPicPr>
          <p:nvPr/>
        </p:nvPicPr>
        <p:blipFill>
          <a:blip r:embed="rId2" cstate="print"/>
          <a:srcRect/>
          <a:stretch>
            <a:fillRect/>
          </a:stretch>
        </p:blipFill>
        <p:spPr bwMode="auto">
          <a:xfrm>
            <a:off x="7467600" y="4399281"/>
            <a:ext cx="1676400" cy="245872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239000" cy="6279273"/>
          </a:xfrm>
        </p:spPr>
        <p:txBody>
          <a:bodyPr/>
          <a:lstStyle/>
          <a:p>
            <a:r>
              <a:rPr lang="en-US" dirty="0" smtClean="0"/>
              <a:t>Before that, in 1915, the Ottoman Empire carried out the twentieth century’s first campaign of genocide, massacring somewhere between 500,000 and 2 million Armenians</a:t>
            </a:r>
            <a:endParaRPr lang="en-US" dirty="0"/>
          </a:p>
        </p:txBody>
      </p:sp>
      <p:pic>
        <p:nvPicPr>
          <p:cNvPr id="5122" name="Picture 2" descr="http://lebarmenian.files.wordpress.com/2008/12/armenian-genocide5.jpg"/>
          <p:cNvPicPr>
            <a:picLocks noChangeAspect="1" noChangeArrowheads="1"/>
          </p:cNvPicPr>
          <p:nvPr/>
        </p:nvPicPr>
        <p:blipFill>
          <a:blip r:embed="rId2" cstate="print"/>
          <a:srcRect/>
          <a:stretch>
            <a:fillRect/>
          </a:stretch>
        </p:blipFill>
        <p:spPr bwMode="auto">
          <a:xfrm>
            <a:off x="1828800" y="2362200"/>
            <a:ext cx="5000625" cy="35147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924800" cy="6858000"/>
          </a:xfrm>
        </p:spPr>
        <p:txBody>
          <a:bodyPr/>
          <a:lstStyle/>
          <a:p>
            <a:r>
              <a:rPr lang="en-US" dirty="0" smtClean="0"/>
              <a:t>The year 1917 was a crucial turning point</a:t>
            </a:r>
          </a:p>
          <a:p>
            <a:r>
              <a:rPr lang="en-US" dirty="0" smtClean="0"/>
              <a:t>American opinion turned even more against Germany with the revelation of the Zimmerman telegram, in which Germany tried to convince Mexico to declare war on the United States</a:t>
            </a:r>
          </a:p>
          <a:p>
            <a:r>
              <a:rPr lang="en-US" dirty="0" smtClean="0"/>
              <a:t>In April 1917, the U.S. declared war on Germany</a:t>
            </a:r>
          </a:p>
          <a:p>
            <a:r>
              <a:rPr lang="en-US" dirty="0" smtClean="0"/>
              <a:t>On the other had, Russia’s tsarist regime fell in March and in November 1917, the Bolsheviks staged a Communist takeover of Russia and pulled their country out of the war</a:t>
            </a:r>
          </a:p>
          <a:p>
            <a:r>
              <a:rPr lang="en-US" dirty="0" smtClean="0"/>
              <a:t>Germany was now free to send large numbers of troops to the Western Front</a:t>
            </a:r>
          </a:p>
          <a:p>
            <a:r>
              <a:rPr lang="en-US" dirty="0" smtClean="0"/>
              <a:t>But eventually, the Allies started to push the Germans back and strikes and mutinies convinced Austria and Germany to surrender</a:t>
            </a:r>
            <a:endParaRPr lang="en-US" dirty="0"/>
          </a:p>
        </p:txBody>
      </p:sp>
      <p:pic>
        <p:nvPicPr>
          <p:cNvPr id="4098" name="Picture 2" descr="http://i905.photobucket.com/albums/ac252/kristenehales/zimmermancartoon.jpg"/>
          <p:cNvPicPr>
            <a:picLocks noChangeAspect="1" noChangeArrowheads="1"/>
          </p:cNvPicPr>
          <p:nvPr/>
        </p:nvPicPr>
        <p:blipFill>
          <a:blip r:embed="rId2" cstate="print"/>
          <a:srcRect/>
          <a:stretch>
            <a:fillRect/>
          </a:stretch>
        </p:blipFill>
        <p:spPr bwMode="auto">
          <a:xfrm>
            <a:off x="7584557" y="0"/>
            <a:ext cx="1559442" cy="1676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781800" cy="6858000"/>
          </a:xfrm>
        </p:spPr>
        <p:txBody>
          <a:bodyPr>
            <a:normAutofit/>
          </a:bodyPr>
          <a:lstStyle/>
          <a:p>
            <a:r>
              <a:rPr lang="en-US" dirty="0" smtClean="0"/>
              <a:t>In that time, the war killed up to 10 million soldiers</a:t>
            </a:r>
          </a:p>
          <a:p>
            <a:r>
              <a:rPr lang="en-US" dirty="0" smtClean="0"/>
              <a:t>Between 3 to 5 million civilians perished as well, mainly of disease and starvation caused by the war, but also as a result of direct military action</a:t>
            </a:r>
          </a:p>
          <a:p>
            <a:r>
              <a:rPr lang="en-US" dirty="0" smtClean="0"/>
              <a:t>Approximately 28 million to 30 million people were wounded or disabled by the war</a:t>
            </a:r>
          </a:p>
          <a:p>
            <a:r>
              <a:rPr lang="en-US" dirty="0" smtClean="0"/>
              <a:t>According to the prices of the time, World War I is estimated to have cost $32 billion (almost $400 billion in current economic terms)</a:t>
            </a:r>
          </a:p>
          <a:p>
            <a:r>
              <a:rPr lang="en-US" dirty="0" smtClean="0"/>
              <a:t>At the war’s end, Europe’s economies lay in ruins, even those of the countries that had won</a:t>
            </a:r>
            <a:endParaRPr lang="en-US" dirty="0"/>
          </a:p>
        </p:txBody>
      </p:sp>
      <p:pic>
        <p:nvPicPr>
          <p:cNvPr id="30722" name="Picture 2" descr="http://www.cbc.ca/gfx/images/arts/photos/2010/09/23/arts-otto-dix-soldier-300.jpg"/>
          <p:cNvPicPr>
            <a:picLocks noChangeAspect="1" noChangeArrowheads="1"/>
          </p:cNvPicPr>
          <p:nvPr/>
        </p:nvPicPr>
        <p:blipFill>
          <a:blip r:embed="rId2" cstate="print"/>
          <a:srcRect/>
          <a:stretch>
            <a:fillRect/>
          </a:stretch>
        </p:blipFill>
        <p:spPr bwMode="auto">
          <a:xfrm>
            <a:off x="6852270" y="3810000"/>
            <a:ext cx="2291729" cy="304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lstStyle/>
          <a:p>
            <a:r>
              <a:rPr lang="en-US" dirty="0" smtClean="0"/>
              <a:t>The war came to an end on November 11, 1918</a:t>
            </a:r>
          </a:p>
          <a:p>
            <a:r>
              <a:rPr lang="en-US" dirty="0" smtClean="0"/>
              <a:t>World War I had been a total war in that it required nations to involve their populations and mobilize their resources completely</a:t>
            </a:r>
          </a:p>
          <a:p>
            <a:r>
              <a:rPr lang="en-US" dirty="0" smtClean="0"/>
              <a:t>The most immediate way in which the home front was affected by the war was conscription</a:t>
            </a:r>
          </a:p>
          <a:p>
            <a:r>
              <a:rPr lang="en-US" dirty="0" smtClean="0"/>
              <a:t>The belligerent nations of World War I drafted more than 70 million men </a:t>
            </a:r>
          </a:p>
          <a:p>
            <a:r>
              <a:rPr lang="en-US" dirty="0" smtClean="0"/>
              <a:t>And with so many men serving in the armed forces, farms, factories, and workplaces of all types were left understaffed, just as wartime economic pressures required greater, not lesser, production</a:t>
            </a:r>
          </a:p>
          <a:p>
            <a:r>
              <a:rPr lang="en-US" dirty="0" smtClean="0"/>
              <a:t>So, women stepped up to take the place of men in the workplace</a:t>
            </a:r>
            <a:endParaRPr lang="en-US" dirty="0"/>
          </a:p>
        </p:txBody>
      </p:sp>
      <p:pic>
        <p:nvPicPr>
          <p:cNvPr id="3074" name="Picture 2" descr="http://arttattler.com/Images/NorthAmerica/Illinois/Chicago/Smart%20Museum/Modernism/OttoDix.jpg"/>
          <p:cNvPicPr>
            <a:picLocks noChangeAspect="1" noChangeArrowheads="1"/>
          </p:cNvPicPr>
          <p:nvPr/>
        </p:nvPicPr>
        <p:blipFill>
          <a:blip r:embed="rId2" cstate="print"/>
          <a:srcRect/>
          <a:stretch>
            <a:fillRect/>
          </a:stretch>
        </p:blipFill>
        <p:spPr bwMode="auto">
          <a:xfrm>
            <a:off x="7206765" y="533400"/>
            <a:ext cx="1937235" cy="15113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822960"/>
          </a:xfrm>
        </p:spPr>
        <p:txBody>
          <a:bodyPr/>
          <a:lstStyle/>
          <a:p>
            <a:r>
              <a:rPr lang="en-US" dirty="0" smtClean="0"/>
              <a:t>The Paris Peace Conference</a:t>
            </a:r>
            <a:endParaRPr lang="en-US" dirty="0"/>
          </a:p>
        </p:txBody>
      </p:sp>
      <p:sp>
        <p:nvSpPr>
          <p:cNvPr id="3" name="Content Placeholder 2"/>
          <p:cNvSpPr>
            <a:spLocks noGrp="1"/>
          </p:cNvSpPr>
          <p:nvPr>
            <p:ph idx="1"/>
          </p:nvPr>
        </p:nvSpPr>
        <p:spPr>
          <a:xfrm>
            <a:off x="0" y="914400"/>
            <a:ext cx="7696200" cy="5943600"/>
          </a:xfrm>
        </p:spPr>
        <p:txBody>
          <a:bodyPr/>
          <a:lstStyle/>
          <a:p>
            <a:r>
              <a:rPr lang="en-US" dirty="0" smtClean="0"/>
              <a:t>After the war, peace terms were decided at the Paris Peace Conference, which lasted from 1919 to 1920</a:t>
            </a:r>
          </a:p>
          <a:p>
            <a:r>
              <a:rPr lang="en-US" dirty="0" smtClean="0"/>
              <a:t>All decisions were made by the leaders of the Allied nations</a:t>
            </a:r>
          </a:p>
          <a:p>
            <a:r>
              <a:rPr lang="en-US" dirty="0" smtClean="0"/>
              <a:t>The major players were President Woodrow Wilson of the United States, Prime Minister David Lloyd George of Britain, Premier Georges Clemenceau of France, and Prime Minister Vittorio Orlando of Italy</a:t>
            </a:r>
          </a:p>
          <a:p>
            <a:r>
              <a:rPr lang="en-US" dirty="0" smtClean="0"/>
              <a:t>The Allies drew up five treaties, one for each defeated power: Germany, Austria, Hungary, Bulgaria, and the Ottoman Empire</a:t>
            </a:r>
            <a:endParaRPr lang="en-US" dirty="0"/>
          </a:p>
        </p:txBody>
      </p:sp>
      <p:pic>
        <p:nvPicPr>
          <p:cNvPr id="2050" name="Picture 2" descr="http://web.jjay.cuny.edu/~jobrien/reference/thebig4.GIF"/>
          <p:cNvPicPr>
            <a:picLocks noChangeAspect="1" noChangeArrowheads="1"/>
          </p:cNvPicPr>
          <p:nvPr/>
        </p:nvPicPr>
        <p:blipFill>
          <a:blip r:embed="rId2" cstate="print"/>
          <a:srcRect/>
          <a:stretch>
            <a:fillRect/>
          </a:stretch>
        </p:blipFill>
        <p:spPr bwMode="auto">
          <a:xfrm>
            <a:off x="7267222" y="5410200"/>
            <a:ext cx="1876778" cy="1447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914400"/>
          </a:xfrm>
        </p:spPr>
        <p:txBody>
          <a:bodyPr/>
          <a:lstStyle/>
          <a:p>
            <a:r>
              <a:rPr lang="en-US" dirty="0" smtClean="0"/>
              <a:t>The Treaty of Versailles</a:t>
            </a:r>
            <a:endParaRPr lang="en-US" dirty="0"/>
          </a:p>
        </p:txBody>
      </p:sp>
      <p:sp>
        <p:nvSpPr>
          <p:cNvPr id="3" name="Content Placeholder 2"/>
          <p:cNvSpPr>
            <a:spLocks noGrp="1"/>
          </p:cNvSpPr>
          <p:nvPr>
            <p:ph idx="1"/>
          </p:nvPr>
        </p:nvSpPr>
        <p:spPr>
          <a:xfrm>
            <a:off x="0" y="990600"/>
            <a:ext cx="8229600" cy="5867400"/>
          </a:xfrm>
        </p:spPr>
        <p:txBody>
          <a:bodyPr/>
          <a:lstStyle/>
          <a:p>
            <a:r>
              <a:rPr lang="en-US" dirty="0" smtClean="0"/>
              <a:t>The Treaty of Versailles was the agreement reached with Germany and signed on June 28, 1919</a:t>
            </a:r>
          </a:p>
          <a:p>
            <a:r>
              <a:rPr lang="en-US" dirty="0" smtClean="0"/>
              <a:t>While Wilson had wanted his “Fourteen Points” or a call to end secret treaties, freedom of the seas, free trade, decolonization, arms reduction, “self-determination,” and a peacekeeping League of Nations, the British and French wanted to make Germany pay for the war</a:t>
            </a:r>
          </a:p>
          <a:p>
            <a:r>
              <a:rPr lang="en-US" dirty="0" smtClean="0"/>
              <a:t>Germany was blamed for the war (a “war guilt” clause), forced to pay reparations, and lost its colonies</a:t>
            </a:r>
          </a:p>
          <a:p>
            <a:r>
              <a:rPr lang="en-US" dirty="0" smtClean="0"/>
              <a:t>The failure of the Treaty of Versailles paved the way to </a:t>
            </a:r>
            <a:r>
              <a:rPr lang="en-US" smtClean="0"/>
              <a:t>another world war</a:t>
            </a:r>
            <a:endParaRPr lang="en-US" dirty="0"/>
          </a:p>
        </p:txBody>
      </p:sp>
      <p:pic>
        <p:nvPicPr>
          <p:cNvPr id="1026" name="Picture 2" descr="http://bp2.blogger.com/_r7sURkxKVvE/RvPeWSZMeDI/AAAAAAAABmo/sPVgehsejtQ/s320/Versailles+cartoon.JPG"/>
          <p:cNvPicPr>
            <a:picLocks noChangeAspect="1" noChangeArrowheads="1"/>
          </p:cNvPicPr>
          <p:nvPr/>
        </p:nvPicPr>
        <p:blipFill>
          <a:blip r:embed="rId2" cstate="print"/>
          <a:srcRect/>
          <a:stretch>
            <a:fillRect/>
          </a:stretch>
        </p:blipFill>
        <p:spPr bwMode="auto">
          <a:xfrm>
            <a:off x="7553110" y="5461000"/>
            <a:ext cx="1590890" cy="139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lstStyle/>
          <a:p>
            <a:r>
              <a:rPr lang="en-US" dirty="0" smtClean="0"/>
              <a:t>It is no exaggeration to say that World War I also shattered Europe politically and culturally</a:t>
            </a:r>
          </a:p>
          <a:p>
            <a:r>
              <a:rPr lang="en-US" dirty="0" smtClean="0"/>
              <a:t>Four great empires – the German Reich, Russia’s tsarist regime, Austria-Hungary’s Habsburg dynasty, and the Ottoman Empire – were thoroughly destroyed</a:t>
            </a:r>
          </a:p>
          <a:p>
            <a:r>
              <a:rPr lang="en-US" dirty="0" smtClean="0"/>
              <a:t>Even most of the victors, Britain, France, and Italy, were exhausted and demoralized</a:t>
            </a:r>
          </a:p>
          <a:p>
            <a:r>
              <a:rPr lang="en-US" dirty="0" smtClean="0"/>
              <a:t>The barbarity and bloodshed caused by the war brought about a huge shift in European cultural attitudes</a:t>
            </a:r>
          </a:p>
        </p:txBody>
      </p:sp>
      <p:pic>
        <p:nvPicPr>
          <p:cNvPr id="29698" name="Picture 2" descr="http://www.corbisimages.com/images/67/DE68518C-5B4C-4399-B40A-5C89EE5FBF2F/IH184431.jpg"/>
          <p:cNvPicPr>
            <a:picLocks noChangeAspect="1" noChangeArrowheads="1"/>
          </p:cNvPicPr>
          <p:nvPr/>
        </p:nvPicPr>
        <p:blipFill>
          <a:blip r:embed="rId2" cstate="print"/>
          <a:srcRect/>
          <a:stretch>
            <a:fillRect/>
          </a:stretch>
        </p:blipFill>
        <p:spPr bwMode="auto">
          <a:xfrm>
            <a:off x="4419600" y="4320183"/>
            <a:ext cx="3733800" cy="253781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lstStyle/>
          <a:p>
            <a:r>
              <a:rPr lang="en-US" dirty="0" smtClean="0"/>
              <a:t>The spirit of optimism and faith in progress that had been so prevalent during the nineteenth century vanished, only to be replaced by fear, anxiety, and gloom</a:t>
            </a:r>
          </a:p>
          <a:p>
            <a:r>
              <a:rPr lang="en-US" dirty="0" smtClean="0"/>
              <a:t>The European’s view of themselves as models of civilized behavior and cultural superiority was exposed as a foolish illusion</a:t>
            </a:r>
          </a:p>
          <a:p>
            <a:r>
              <a:rPr lang="en-US" dirty="0" smtClean="0"/>
              <a:t>The only major nation in the West to escape this malaise was the United States, which remained comparatively undamaged by the war – and even managed to profit from it economically</a:t>
            </a:r>
          </a:p>
          <a:p>
            <a:pPr>
              <a:buNone/>
            </a:pPr>
            <a:endParaRPr lang="en-US" dirty="0"/>
          </a:p>
        </p:txBody>
      </p:sp>
      <p:pic>
        <p:nvPicPr>
          <p:cNvPr id="28676" name="Picture 4" descr="http://www.students.sbc.edu/feiss06/Senior%20Seminar%20Images/128588.jpg"/>
          <p:cNvPicPr>
            <a:picLocks noChangeAspect="1" noChangeArrowheads="1"/>
          </p:cNvPicPr>
          <p:nvPr/>
        </p:nvPicPr>
        <p:blipFill>
          <a:blip r:embed="rId2" cstate="print"/>
          <a:srcRect/>
          <a:stretch>
            <a:fillRect/>
          </a:stretch>
        </p:blipFill>
        <p:spPr bwMode="auto">
          <a:xfrm>
            <a:off x="4800600" y="4637042"/>
            <a:ext cx="3324225" cy="222095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6858000"/>
          </a:xfrm>
        </p:spPr>
        <p:txBody>
          <a:bodyPr/>
          <a:lstStyle/>
          <a:p>
            <a:r>
              <a:rPr lang="en-US" dirty="0" smtClean="0"/>
              <a:t>Far-reaching social changes resulted from, or were at least sped up by, the war</a:t>
            </a:r>
          </a:p>
          <a:p>
            <a:r>
              <a:rPr lang="en-US" dirty="0" smtClean="0"/>
              <a:t>These included the final decline of the aristocracy, the rise of the middle and lower classes, the greater democratization of European politics, the complete industrialization and modernization of European economies, and the granting of suffrage to women</a:t>
            </a:r>
            <a:endParaRPr lang="en-US" dirty="0"/>
          </a:p>
        </p:txBody>
      </p:sp>
      <p:pic>
        <p:nvPicPr>
          <p:cNvPr id="27650" name="Picture 2" descr="http://acelebrationofwomen.org/wp-content/uploads/2010/08/womens_vote_06.jpg"/>
          <p:cNvPicPr>
            <a:picLocks noChangeAspect="1" noChangeArrowheads="1"/>
          </p:cNvPicPr>
          <p:nvPr/>
        </p:nvPicPr>
        <p:blipFill>
          <a:blip r:embed="rId2" cstate="print"/>
          <a:srcRect/>
          <a:stretch>
            <a:fillRect/>
          </a:stretch>
        </p:blipFill>
        <p:spPr bwMode="auto">
          <a:xfrm>
            <a:off x="2286000" y="3513742"/>
            <a:ext cx="5057775" cy="334425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15000" cy="6858000"/>
          </a:xfrm>
        </p:spPr>
        <p:txBody>
          <a:bodyPr>
            <a:normAutofit lnSpcReduction="10000"/>
          </a:bodyPr>
          <a:lstStyle/>
          <a:p>
            <a:r>
              <a:rPr lang="en-US" dirty="0" smtClean="0"/>
              <a:t>In global terms, World War I brought about a fundamental shift in power</a:t>
            </a:r>
          </a:p>
          <a:p>
            <a:r>
              <a:rPr lang="en-US" dirty="0" smtClean="0"/>
              <a:t>Europe had gained tremendous global might during the last half of the 1700s</a:t>
            </a:r>
          </a:p>
          <a:p>
            <a:r>
              <a:rPr lang="en-US" dirty="0" smtClean="0"/>
              <a:t>In the nineteenth century, it had become the dominant civilization on the planet, and it reached the absolute zenith of its power from 1870 to 1914</a:t>
            </a:r>
          </a:p>
          <a:p>
            <a:r>
              <a:rPr lang="en-US" dirty="0" smtClean="0"/>
              <a:t>After World War I, however, it was becoming clear that Europe would not be able to continue in its position of economic, political, and imperial preeminence for much longer</a:t>
            </a:r>
            <a:endParaRPr lang="en-US" dirty="0"/>
          </a:p>
        </p:txBody>
      </p:sp>
      <p:pic>
        <p:nvPicPr>
          <p:cNvPr id="26626" name="Picture 2" descr="http://www.trinity.edu/mkearl/death05/skulls/otto.jpg"/>
          <p:cNvPicPr>
            <a:picLocks noChangeAspect="1" noChangeArrowheads="1"/>
          </p:cNvPicPr>
          <p:nvPr/>
        </p:nvPicPr>
        <p:blipFill>
          <a:blip r:embed="rId2" cstate="print"/>
          <a:srcRect/>
          <a:stretch>
            <a:fillRect/>
          </a:stretch>
        </p:blipFill>
        <p:spPr bwMode="auto">
          <a:xfrm>
            <a:off x="5715000" y="3623187"/>
            <a:ext cx="2476029" cy="32348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239000" cy="6858000"/>
          </a:xfrm>
        </p:spPr>
        <p:txBody>
          <a:bodyPr>
            <a:normAutofit lnSpcReduction="10000"/>
          </a:bodyPr>
          <a:lstStyle/>
          <a:p>
            <a:r>
              <a:rPr lang="en-US" dirty="0" smtClean="0"/>
              <a:t>The United States was on its way to becoming the world’s military and economic powerhouse</a:t>
            </a:r>
          </a:p>
          <a:p>
            <a:r>
              <a:rPr lang="en-US" dirty="0" smtClean="0"/>
              <a:t>Europe’s imperial possessions were becoming increasingly restless, and although countries like Britain and France held on to their empires for a while longer, the process of decolonization was unavoidable – the only question was when, not whether, it would happen</a:t>
            </a:r>
          </a:p>
          <a:p>
            <a:r>
              <a:rPr lang="en-US" dirty="0" smtClean="0"/>
              <a:t>Clearly, World War I was much more than a straightforward armed conflict</a:t>
            </a:r>
          </a:p>
          <a:p>
            <a:r>
              <a:rPr lang="en-US" dirty="0" smtClean="0"/>
              <a:t>It truly ended one age and began another</a:t>
            </a:r>
          </a:p>
          <a:p>
            <a:r>
              <a:rPr lang="en-US" dirty="0" smtClean="0"/>
              <a:t>For all these reasons and more, World War I, rather than the calendar year 1900, is generally considered to be the true beginning of the 20</a:t>
            </a:r>
            <a:r>
              <a:rPr lang="en-US" baseline="30000" dirty="0" smtClean="0"/>
              <a:t>th</a:t>
            </a:r>
            <a:r>
              <a:rPr lang="en-US" dirty="0" smtClean="0"/>
              <a:t> century</a:t>
            </a:r>
          </a:p>
          <a:p>
            <a:pPr>
              <a:buNone/>
            </a:pPr>
            <a:endParaRPr lang="en-US" dirty="0"/>
          </a:p>
        </p:txBody>
      </p:sp>
      <p:pic>
        <p:nvPicPr>
          <p:cNvPr id="25602" name="Picture 2" descr="http://www.germanexpressionist.com/Otto-Dix_Expressionist.jpg"/>
          <p:cNvPicPr>
            <a:picLocks noChangeAspect="1" noChangeArrowheads="1"/>
          </p:cNvPicPr>
          <p:nvPr/>
        </p:nvPicPr>
        <p:blipFill>
          <a:blip r:embed="rId2" cstate="print"/>
          <a:srcRect/>
          <a:stretch>
            <a:fillRect/>
          </a:stretch>
        </p:blipFill>
        <p:spPr bwMode="auto">
          <a:xfrm>
            <a:off x="7200900" y="4914900"/>
            <a:ext cx="1943100" cy="1943100"/>
          </a:xfrm>
          <a:prstGeom prst="rect">
            <a:avLst/>
          </a:prstGeom>
          <a:noFill/>
        </p:spPr>
      </p:pic>
      <p:pic>
        <p:nvPicPr>
          <p:cNvPr id="4" name="Picture 2" descr="http://www.germanexpressionist.com/Otto-Dix_Expressionist.jpg"/>
          <p:cNvPicPr>
            <a:picLocks noChangeAspect="1" noChangeArrowheads="1"/>
          </p:cNvPicPr>
          <p:nvPr/>
        </p:nvPicPr>
        <p:blipFill>
          <a:blip r:embed="rId2" cstate="print"/>
          <a:srcRect/>
          <a:stretch>
            <a:fillRect/>
          </a:stretch>
        </p:blipFill>
        <p:spPr bwMode="auto">
          <a:xfrm>
            <a:off x="7200900" y="0"/>
            <a:ext cx="1943100" cy="1943100"/>
          </a:xfrm>
          <a:prstGeom prst="rect">
            <a:avLst/>
          </a:prstGeom>
          <a:noFill/>
        </p:spPr>
      </p:pic>
      <p:pic>
        <p:nvPicPr>
          <p:cNvPr id="5" name="Picture 2" descr="http://www.germanexpressionist.com/Otto-Dix_Expressionist.jpg"/>
          <p:cNvPicPr>
            <a:picLocks noChangeAspect="1" noChangeArrowheads="1"/>
          </p:cNvPicPr>
          <p:nvPr/>
        </p:nvPicPr>
        <p:blipFill>
          <a:blip r:embed="rId2" cstate="print"/>
          <a:srcRect/>
          <a:stretch>
            <a:fillRect/>
          </a:stretch>
        </p:blipFill>
        <p:spPr bwMode="auto">
          <a:xfrm>
            <a:off x="7200900" y="2438400"/>
            <a:ext cx="1943100" cy="19431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838200"/>
          </a:xfrm>
        </p:spPr>
        <p:txBody>
          <a:bodyPr/>
          <a:lstStyle/>
          <a:p>
            <a:r>
              <a:rPr lang="en-US" dirty="0" smtClean="0"/>
              <a:t>The Causes</a:t>
            </a:r>
            <a:endParaRPr lang="en-US" dirty="0"/>
          </a:p>
        </p:txBody>
      </p:sp>
      <p:sp>
        <p:nvSpPr>
          <p:cNvPr id="3" name="Content Placeholder 2"/>
          <p:cNvSpPr>
            <a:spLocks noGrp="1"/>
          </p:cNvSpPr>
          <p:nvPr>
            <p:ph idx="1"/>
          </p:nvPr>
        </p:nvSpPr>
        <p:spPr>
          <a:xfrm>
            <a:off x="0" y="990600"/>
            <a:ext cx="6400800" cy="5867400"/>
          </a:xfrm>
        </p:spPr>
        <p:txBody>
          <a:bodyPr/>
          <a:lstStyle/>
          <a:p>
            <a:r>
              <a:rPr lang="en-US" dirty="0" smtClean="0"/>
              <a:t>Militarism, alliance systems, imperialism, and nationalism (MAIN) were all causes of World War I</a:t>
            </a:r>
          </a:p>
          <a:p>
            <a:r>
              <a:rPr lang="en-US" dirty="0" smtClean="0"/>
              <a:t>Competition over empire during the end of the 1800s (especially in Africa); Anglo-German rivalry over empire, industrial competition, and naval superiority; the rising intensity of nationalism in Europe (especially in the Balkans); and the conflicting interests of Italy, Austria-Hungary, Russia, and the Ottoman Empire in the Balkans increased the likelihood of a larger conflict</a:t>
            </a:r>
          </a:p>
          <a:p>
            <a:pPr>
              <a:buNone/>
            </a:pPr>
            <a:endParaRPr lang="en-US" dirty="0" smtClean="0"/>
          </a:p>
        </p:txBody>
      </p:sp>
      <p:pic>
        <p:nvPicPr>
          <p:cNvPr id="24578" name="Picture 2" descr="http://cache3.asset-cache.net/xc/78146822.jpg?v=1&amp;c=IWSAsset&amp;k=2&amp;d=77BFBA49EF8789219B309651A2344B3F6B1BC1ED66B6EC519A81DF144A9E4474EA4E8E725E2BA26D"/>
          <p:cNvPicPr>
            <a:picLocks noChangeAspect="1" noChangeArrowheads="1"/>
          </p:cNvPicPr>
          <p:nvPr/>
        </p:nvPicPr>
        <p:blipFill>
          <a:blip r:embed="rId2" cstate="print"/>
          <a:srcRect/>
          <a:stretch>
            <a:fillRect/>
          </a:stretch>
        </p:blipFill>
        <p:spPr bwMode="auto">
          <a:xfrm>
            <a:off x="6705600" y="4977887"/>
            <a:ext cx="2438400" cy="18801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2496</TotalTime>
  <Words>2728</Words>
  <Application>Microsoft Macintosh PowerPoint</Application>
  <PresentationFormat>On-screen Show (4:3)</PresentationFormat>
  <Paragraphs>142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Opulent</vt:lpstr>
      <vt:lpstr>“The War to End All Wars?”</vt:lpstr>
      <vt:lpstr>Overview </vt:lpstr>
      <vt:lpstr>PowerPoint Presentation</vt:lpstr>
      <vt:lpstr>PowerPoint Presentation</vt:lpstr>
      <vt:lpstr>PowerPoint Presentation</vt:lpstr>
      <vt:lpstr>PowerPoint Presentation</vt:lpstr>
      <vt:lpstr>PowerPoint Presentation</vt:lpstr>
      <vt:lpstr>PowerPoint Presentation</vt:lpstr>
      <vt:lpstr>The Causes</vt:lpstr>
      <vt:lpstr>PowerPoint Presentation</vt:lpstr>
      <vt:lpstr>The Assassination of Francis Ferdinand</vt:lpstr>
      <vt:lpstr>PowerPoint Presentation</vt:lpstr>
      <vt:lpstr>PowerPoint Presentation</vt:lpstr>
      <vt:lpstr>PowerPoint Presentation</vt:lpstr>
      <vt:lpstr>PowerPoint Presentation</vt:lpstr>
      <vt:lpstr>PowerPoint Presentation</vt:lpstr>
      <vt:lpstr>The Schlieffen Plan</vt:lpstr>
      <vt:lpstr>PowerPoint Presentation</vt:lpstr>
      <vt:lpstr>PowerPoint Presentation</vt:lpstr>
      <vt:lpstr>PowerPoint Presentation</vt:lpstr>
      <vt:lpstr>The Western Front</vt:lpstr>
      <vt:lpstr>PowerPoint Presentation</vt:lpstr>
      <vt:lpstr>PowerPoint Presentation</vt:lpstr>
      <vt:lpstr>The Eastern Front</vt:lpstr>
      <vt:lpstr>PowerPoint Presentation</vt:lpstr>
      <vt:lpstr>PowerPoint Presentation</vt:lpstr>
      <vt:lpstr>PowerPoint Presentation</vt:lpstr>
      <vt:lpstr>PowerPoint Presentation</vt:lpstr>
      <vt:lpstr>PowerPoint Presentation</vt:lpstr>
      <vt:lpstr>PowerPoint Presentation</vt:lpstr>
      <vt:lpstr>The Paris Peace Conference</vt:lpstr>
      <vt:lpstr>The Treaty of Versailles</vt:lpstr>
    </vt:vector>
  </TitlesOfParts>
  <Company>WPCSD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to End All Wars?”</dc:title>
  <dc:creator>enapp</dc:creator>
  <cp:lastModifiedBy>Cherry Creek</cp:lastModifiedBy>
  <cp:revision>41</cp:revision>
  <dcterms:created xsi:type="dcterms:W3CDTF">2010-12-09T14:22:36Z</dcterms:created>
  <dcterms:modified xsi:type="dcterms:W3CDTF">2014-03-18T12:45:02Z</dcterms:modified>
</cp:coreProperties>
</file>