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3" d="100"/>
          <a:sy n="113" d="100"/>
        </p:scale>
        <p:origin x="-104" y="-12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98483462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4724400" y="0"/>
            <a:ext cx="3012140" cy="5140547"/>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noAutofit/>
          </a:bodyPr>
          <a:lstStyle/>
          <a:p>
            <a:endParaRPr/>
          </a:p>
        </p:txBody>
      </p:sp>
      <p:grpSp>
        <p:nvGrpSpPr>
          <p:cNvPr id="10" name="Shape 10"/>
          <p:cNvGrpSpPr/>
          <p:nvPr/>
        </p:nvGrpSpPr>
        <p:grpSpPr>
          <a:xfrm>
            <a:off x="4571999" y="0"/>
            <a:ext cx="4546600" cy="5143499"/>
            <a:chOff x="1447" y="0"/>
            <a:chExt cx="2863" cy="4319"/>
          </a:xfrm>
        </p:grpSpPr>
        <p:sp>
          <p:nvSpPr>
            <p:cNvPr id="11" name="Shape 11"/>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noAutofit/>
            </a:bodyPr>
            <a:lstStyle/>
            <a:p>
              <a:endParaRPr/>
            </a:p>
          </p:txBody>
        </p:sp>
        <p:sp>
          <p:nvSpPr>
            <p:cNvPr id="12" name="Shape 12"/>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noAutofit/>
            </a:bodyPr>
            <a:lstStyle/>
            <a:p>
              <a:endParaRPr/>
            </a:p>
          </p:txBody>
        </p:sp>
        <p:sp>
          <p:nvSpPr>
            <p:cNvPr id="13" name="Shape 13"/>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noAutofit/>
            </a:bodyPr>
            <a:lstStyle/>
            <a:p>
              <a:endParaRPr/>
            </a:p>
          </p:txBody>
        </p:sp>
        <p:sp>
          <p:nvSpPr>
            <p:cNvPr id="14" name="Shape 14"/>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noAutofit/>
            </a:bodyPr>
            <a:lstStyle/>
            <a:p>
              <a:endParaRPr/>
            </a:p>
          </p:txBody>
        </p:sp>
      </p:grpSp>
      <p:sp>
        <p:nvSpPr>
          <p:cNvPr id="15" name="Shape 15"/>
          <p:cNvSpPr txBox="1">
            <a:spLocks noGrp="1"/>
          </p:cNvSpPr>
          <p:nvPr>
            <p:ph type="ctrTitle"/>
          </p:nvPr>
        </p:nvSpPr>
        <p:spPr>
          <a:xfrm>
            <a:off x="685800" y="746438"/>
            <a:ext cx="5258700" cy="1158600"/>
          </a:xfrm>
          <a:prstGeom prst="rect">
            <a:avLst/>
          </a:prstGeom>
        </p:spPr>
        <p:txBody>
          <a:bodyPr lIns="91425" tIns="91425" rIns="91425" bIns="91425" anchor="b" anchorCtr="0"/>
          <a:lstStyle>
            <a:lvl1pPr indent="304800">
              <a:buSzPct val="100000"/>
              <a:defRPr sz="4800"/>
            </a:lvl1pPr>
            <a:lvl2pPr indent="304800">
              <a:buSzPct val="100000"/>
              <a:defRPr sz="4800"/>
            </a:lvl2pPr>
            <a:lvl3pPr indent="304800">
              <a:buSzPct val="100000"/>
              <a:defRPr sz="4800"/>
            </a:lvl3pPr>
            <a:lvl4pPr indent="304800">
              <a:buSzPct val="100000"/>
              <a:defRPr sz="4800"/>
            </a:lvl4pPr>
            <a:lvl5pPr indent="304800">
              <a:buSzPct val="100000"/>
              <a:defRPr sz="4800"/>
            </a:lvl5pPr>
            <a:lvl6pPr indent="304800">
              <a:buSzPct val="100000"/>
              <a:defRPr sz="4800"/>
            </a:lvl6pPr>
            <a:lvl7pPr indent="304800">
              <a:buSzPct val="100000"/>
              <a:defRPr sz="4800"/>
            </a:lvl7pPr>
            <a:lvl8pPr indent="304800">
              <a:buSzPct val="100000"/>
              <a:defRPr sz="4800"/>
            </a:lvl8pPr>
            <a:lvl9pPr indent="304800">
              <a:buSzPct val="100000"/>
              <a:defRPr sz="4800"/>
            </a:lvl9pPr>
          </a:lstStyle>
          <a:p>
            <a:endParaRPr/>
          </a:p>
        </p:txBody>
      </p:sp>
      <p:sp>
        <p:nvSpPr>
          <p:cNvPr id="16" name="Shape 16"/>
          <p:cNvSpPr txBox="1">
            <a:spLocks noGrp="1"/>
          </p:cNvSpPr>
          <p:nvPr>
            <p:ph type="subTitle" idx="1"/>
          </p:nvPr>
        </p:nvSpPr>
        <p:spPr>
          <a:xfrm>
            <a:off x="685800" y="1986416"/>
            <a:ext cx="5258700" cy="772800"/>
          </a:xfrm>
          <a:prstGeom prst="rect">
            <a:avLst/>
          </a:prstGeom>
        </p:spPr>
        <p:txBody>
          <a:bodyPr lIns="91425" tIns="91425" rIns="91425" bIns="91425" anchor="t" anchorCtr="0"/>
          <a:lstStyle>
            <a:lvl1pPr marL="0">
              <a:spcBef>
                <a:spcPts val="0"/>
              </a:spcBef>
              <a:buNone/>
              <a:defRPr/>
            </a:lvl1pPr>
            <a:lvl2pPr marL="0" indent="190500">
              <a:spcBef>
                <a:spcPts val="0"/>
              </a:spcBef>
              <a:buSzPct val="100000"/>
              <a:buNone/>
              <a:defRPr sz="3000"/>
            </a:lvl2pPr>
            <a:lvl3pPr marL="0" indent="190500">
              <a:spcBef>
                <a:spcPts val="0"/>
              </a:spcBef>
              <a:buSzPct val="100000"/>
              <a:buNone/>
              <a:defRPr sz="3000"/>
            </a:lvl3pPr>
            <a:lvl4pPr marL="0" indent="190500">
              <a:spcBef>
                <a:spcPts val="0"/>
              </a:spcBef>
              <a:buSzPct val="100000"/>
              <a:buNone/>
              <a:defRPr sz="3000"/>
            </a:lvl4pPr>
            <a:lvl5pPr marL="0" indent="190500">
              <a:spcBef>
                <a:spcPts val="0"/>
              </a:spcBef>
              <a:buSzPct val="100000"/>
              <a:buNone/>
              <a:defRPr sz="3000"/>
            </a:lvl5pPr>
            <a:lvl6pPr marL="0" indent="190500">
              <a:spcBef>
                <a:spcPts val="0"/>
              </a:spcBef>
              <a:buSzPct val="100000"/>
              <a:buNone/>
              <a:defRPr sz="3000"/>
            </a:lvl6pPr>
            <a:lvl7pPr marL="0" indent="190500">
              <a:spcBef>
                <a:spcPts val="0"/>
              </a:spcBef>
              <a:buSzPct val="100000"/>
              <a:buNone/>
              <a:defRPr sz="3000"/>
            </a:lvl7pPr>
            <a:lvl8pPr marL="0" indent="190500">
              <a:spcBef>
                <a:spcPts val="0"/>
              </a:spcBef>
              <a:buSzPct val="100000"/>
              <a:buNone/>
              <a:defRPr sz="3000"/>
            </a:lvl8pPr>
            <a:lvl9pPr marL="0" indent="190500">
              <a:spcBef>
                <a:spcPts val="0"/>
              </a:spcBef>
              <a:buSzPct val="100000"/>
              <a:buNone/>
              <a:defRPr sz="3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91425" tIns="45700" rIns="91425" bIns="45700" anchor="ctr" anchorCtr="0">
            <a:noAutofit/>
          </a:bodyPr>
          <a:lstStyle/>
          <a:p>
            <a:endParaRPr/>
          </a:p>
        </p:txBody>
      </p: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A64128"/>
                </a:solidFill>
              </a:defRPr>
            </a:lvl1pPr>
            <a:lvl2pPr>
              <a:defRPr>
                <a:solidFill>
                  <a:srgbClr val="A64128"/>
                </a:solidFill>
              </a:defRPr>
            </a:lvl2pPr>
            <a:lvl3pPr>
              <a:defRPr>
                <a:solidFill>
                  <a:srgbClr val="A64128"/>
                </a:solidFill>
              </a:defRPr>
            </a:lvl3pPr>
            <a:lvl4pPr>
              <a:defRPr>
                <a:solidFill>
                  <a:srgbClr val="A64128"/>
                </a:solidFill>
              </a:defRPr>
            </a:lvl4pPr>
            <a:lvl5pPr>
              <a:defRPr>
                <a:solidFill>
                  <a:srgbClr val="A64128"/>
                </a:solidFill>
              </a:defRPr>
            </a:lvl5pPr>
            <a:lvl6pPr>
              <a:defRPr>
                <a:solidFill>
                  <a:srgbClr val="A64128"/>
                </a:solidFill>
              </a:defRPr>
            </a:lvl6pPr>
            <a:lvl7pPr>
              <a:defRPr>
                <a:solidFill>
                  <a:srgbClr val="A64128"/>
                </a:solidFill>
              </a:defRPr>
            </a:lvl7pPr>
            <a:lvl8pPr>
              <a:defRPr>
                <a:solidFill>
                  <a:srgbClr val="A64128"/>
                </a:solidFill>
              </a:defRPr>
            </a:lvl8pPr>
            <a:lvl9pPr>
              <a:defRPr>
                <a:solidFill>
                  <a:srgbClr val="A64128"/>
                </a:solidFill>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8" name="Shape 2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dk1"/>
              </a:buClr>
              <a:buSzPct val="100000"/>
              <a:buNone/>
              <a:defRPr sz="1800" b="1">
                <a:solidFill>
                  <a:schemeClr val="dk1"/>
                </a:solidFill>
              </a:defRPr>
            </a:lvl1pPr>
          </a:lstStyle>
          <a:p>
            <a:endParaRPr/>
          </a:p>
        </p:txBody>
      </p:sp>
      <p:sp>
        <p:nvSpPr>
          <p:cNvPr id="31" name="Shape 31"/>
          <p:cNvSpPr/>
          <p:nvPr/>
        </p:nvSpPr>
        <p:spPr>
          <a:xfrm rot="10800000">
            <a:off x="7938258" y="0"/>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32" name="Shape 32"/>
          <p:cNvSpPr/>
          <p:nvPr/>
        </p:nvSpPr>
        <p:spPr>
          <a:xfrm rot="5400000">
            <a:off x="1807794" y="-1807795"/>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3"/>
        <p:cNvGrpSpPr/>
        <p:nvPr/>
      </p:nvGrpSpPr>
      <p:grpSpPr>
        <a:xfrm>
          <a:off x="0" y="0"/>
          <a:ext cx="0" cy="0"/>
          <a:chOff x="0" y="0"/>
          <a:chExt cx="0" cy="0"/>
        </a:xfrm>
      </p:grpSpPr>
      <p:sp>
        <p:nvSpPr>
          <p:cNvPr id="34" name="Shape 34"/>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1753577"/>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6" name="Shape 6"/>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dk1"/>
              </a:buClr>
              <a:buSzPct val="100000"/>
              <a:buFont typeface="Trebuchet MS"/>
              <a:buNone/>
              <a:defRPr sz="3600" b="1">
                <a:solidFill>
                  <a:schemeClr val="dk1"/>
                </a:solidFill>
                <a:latin typeface="Trebuchet MS"/>
                <a:ea typeface="Trebuchet MS"/>
                <a:cs typeface="Trebuchet MS"/>
                <a:sym typeface="Trebuchet MS"/>
              </a:defRPr>
            </a:lvl1pPr>
            <a:lvl2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2pPr>
            <a:lvl3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3pPr>
            <a:lvl4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4pPr>
            <a:lvl5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5pPr>
            <a:lvl6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6pPr>
            <a:lvl7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7pPr>
            <a:lvl8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8pPr>
            <a:lvl9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marL="742950" indent="-1333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marL="1143000" indent="-762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marL="1600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marL="20574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marL="25146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marL="29718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marL="34290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marL="3886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746438"/>
            <a:ext cx="5258700" cy="1158600"/>
          </a:xfrm>
          <a:prstGeom prst="rect">
            <a:avLst/>
          </a:prstGeom>
        </p:spPr>
        <p:txBody>
          <a:bodyPr lIns="91425" tIns="91425" rIns="91425" bIns="91425" anchor="b" anchorCtr="0">
            <a:noAutofit/>
          </a:bodyPr>
          <a:lstStyle/>
          <a:p>
            <a:pPr>
              <a:buNone/>
            </a:pPr>
            <a:r>
              <a:rPr lang="en"/>
              <a:t>Unit 4 Review		</a:t>
            </a:r>
          </a:p>
        </p:txBody>
      </p:sp>
      <p:sp>
        <p:nvSpPr>
          <p:cNvPr id="37" name="Shape 37"/>
          <p:cNvSpPr txBox="1">
            <a:spLocks noGrp="1"/>
          </p:cNvSpPr>
          <p:nvPr>
            <p:ph type="subTitle" idx="1"/>
          </p:nvPr>
        </p:nvSpPr>
        <p:spPr>
          <a:xfrm>
            <a:off x="685800" y="1986416"/>
            <a:ext cx="5258700" cy="772800"/>
          </a:xfrm>
          <a:prstGeom prst="rect">
            <a:avLst/>
          </a:prstGeom>
        </p:spPr>
        <p:txBody>
          <a:bodyPr lIns="91425" tIns="91425" rIns="91425" bIns="91425" anchor="t" anchorCtr="0">
            <a:noAutofit/>
          </a:bodyPr>
          <a:lstStyle/>
          <a:p>
            <a:pPr lvl="0" rtl="0">
              <a:buNone/>
            </a:pPr>
            <a:r>
              <a:rPr lang="en"/>
              <a:t>By:Samantha,Hannah,Derek,and Kaushik</a:t>
            </a:r>
          </a:p>
          <a:p>
            <a:endParaRPr lang="en"/>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sz="3000"/>
              <a:t>Development of labor systems throughout regions cont.</a:t>
            </a:r>
          </a:p>
        </p:txBody>
      </p:sp>
      <p:sp>
        <p:nvSpPr>
          <p:cNvPr id="97" name="Shape 9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Clr>
                <a:srgbClr val="000000"/>
              </a:buClr>
              <a:buSzPct val="61111"/>
              <a:buFont typeface="Arial"/>
              <a:buNone/>
            </a:pPr>
            <a:r>
              <a:rPr lang="en" sz="1800"/>
              <a:t>-serfdom continues in Russia (until about the 20th century); agriculture is still prominent in the economy,as agriculture composes 95% of the economy after the Mongol occupation</a:t>
            </a:r>
          </a:p>
          <a:p>
            <a:pPr lvl="0" rtl="0">
              <a:buNone/>
            </a:pPr>
            <a:r>
              <a:rPr lang="en" sz="1800"/>
              <a:t>-wage labor begins to rise in Europe after the decline of feudalism; the Plague affected the economy by lowering the amount of people who could work, so serfdom was in decline.</a:t>
            </a:r>
          </a:p>
          <a:p>
            <a:pPr lvl="0" rtl="0">
              <a:buNone/>
            </a:pPr>
            <a:r>
              <a:rPr lang="en" sz="1800"/>
              <a:t>-the impact of these labor systems was the rise of labor specialization in the New World, the continuity of  peasant revolts in Russia, the rise of the Atlantic Slave Trade, and the development of wage labor, which created a global economy that that was beginning to move toward industrialization and capitalism.</a:t>
            </a:r>
          </a:p>
          <a:p>
            <a:endParaRPr lang="en" sz="1800"/>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272150" y="205975"/>
            <a:ext cx="8518200" cy="857400"/>
          </a:xfrm>
          <a:prstGeom prst="rect">
            <a:avLst/>
          </a:prstGeom>
        </p:spPr>
        <p:txBody>
          <a:bodyPr lIns="91425" tIns="91425" rIns="91425" bIns="91425" anchor="b" anchorCtr="0">
            <a:noAutofit/>
          </a:bodyPr>
          <a:lstStyle/>
          <a:p>
            <a:pPr>
              <a:buNone/>
            </a:pPr>
            <a:r>
              <a:rPr lang="en" sz="3000">
                <a:latin typeface="Times New Roman"/>
                <a:ea typeface="Times New Roman"/>
                <a:cs typeface="Times New Roman"/>
                <a:sym typeface="Times New Roman"/>
              </a:rPr>
              <a:t>∆ Transformation of cultural and religious Ideas ∆</a:t>
            </a:r>
          </a:p>
        </p:txBody>
      </p:sp>
      <p:sp>
        <p:nvSpPr>
          <p:cNvPr id="103" name="Shape 103"/>
          <p:cNvSpPr txBox="1">
            <a:spLocks noGrp="1"/>
          </p:cNvSpPr>
          <p:nvPr>
            <p:ph type="body" idx="1"/>
          </p:nvPr>
        </p:nvSpPr>
        <p:spPr>
          <a:xfrm>
            <a:off x="612325" y="1202875"/>
            <a:ext cx="7878599" cy="3723000"/>
          </a:xfrm>
          <a:prstGeom prst="rect">
            <a:avLst/>
          </a:prstGeom>
        </p:spPr>
        <p:txBody>
          <a:bodyPr lIns="91425" tIns="91425" rIns="91425" bIns="91425" anchor="t" anchorCtr="0">
            <a:noAutofit/>
          </a:bodyPr>
          <a:lstStyle/>
          <a:p>
            <a:pPr marL="914400" lvl="0" indent="0" rtl="0">
              <a:buNone/>
            </a:pPr>
            <a:r>
              <a:rPr lang="en" sz="1800">
                <a:latin typeface="Times New Roman"/>
                <a:ea typeface="Times New Roman"/>
                <a:cs typeface="Times New Roman"/>
                <a:sym typeface="Times New Roman"/>
              </a:rPr>
              <a:t>     				    </a:t>
            </a:r>
            <a:r>
              <a:rPr lang="en" sz="2400">
                <a:latin typeface="Times New Roman"/>
                <a:ea typeface="Times New Roman"/>
                <a:cs typeface="Times New Roman"/>
                <a:sym typeface="Times New Roman"/>
              </a:rPr>
              <a:t>∆ Americas ∆</a:t>
            </a:r>
          </a:p>
          <a:p>
            <a:pPr marL="0" lvl="0" indent="0" rtl="0">
              <a:buNone/>
            </a:pPr>
            <a:r>
              <a:rPr lang="en" sz="2000">
                <a:latin typeface="Times New Roman"/>
                <a:ea typeface="Times New Roman"/>
                <a:cs typeface="Times New Roman"/>
                <a:sym typeface="Times New Roman"/>
              </a:rPr>
              <a:t>§ Spanish and Portuguese come and intentionally change Religion.</a:t>
            </a:r>
          </a:p>
          <a:p>
            <a:pPr marL="0" lvl="0" indent="457200" rtl="0">
              <a:buNone/>
            </a:pPr>
            <a:r>
              <a:rPr lang="en" sz="2000">
                <a:latin typeface="Times New Roman"/>
                <a:ea typeface="Times New Roman"/>
                <a:cs typeface="Times New Roman"/>
                <a:sym typeface="Times New Roman"/>
              </a:rPr>
              <a:t>-Convert to Catholicism</a:t>
            </a:r>
          </a:p>
          <a:p>
            <a:pPr marL="0" lvl="0" indent="0" rtl="0">
              <a:buNone/>
            </a:pPr>
            <a:r>
              <a:rPr lang="en" sz="2000">
                <a:latin typeface="Times New Roman"/>
                <a:ea typeface="Times New Roman"/>
                <a:cs typeface="Times New Roman"/>
                <a:sym typeface="Times New Roman"/>
              </a:rPr>
              <a:t>§ Other european Practices</a:t>
            </a:r>
          </a:p>
          <a:p>
            <a:pPr marL="0" lvl="0" indent="0" rtl="0">
              <a:buNone/>
            </a:pPr>
            <a:r>
              <a:rPr lang="en" sz="2000">
                <a:latin typeface="Times New Roman"/>
                <a:ea typeface="Times New Roman"/>
                <a:cs typeface="Times New Roman"/>
                <a:sym typeface="Times New Roman"/>
              </a:rPr>
              <a:t>	-Racist hierarchy</a:t>
            </a:r>
          </a:p>
          <a:p>
            <a:pPr marL="0" lvl="0" indent="0" rtl="0">
              <a:buNone/>
            </a:pPr>
            <a:r>
              <a:rPr lang="en" sz="2000">
                <a:latin typeface="Times New Roman"/>
                <a:ea typeface="Times New Roman"/>
                <a:cs typeface="Times New Roman"/>
                <a:sym typeface="Times New Roman"/>
              </a:rPr>
              <a:t>§ African Slaves</a:t>
            </a:r>
          </a:p>
          <a:p>
            <a:pPr marL="0" lvl="0" indent="0" rtl="0">
              <a:buNone/>
            </a:pPr>
            <a:r>
              <a:rPr lang="en" sz="2000">
                <a:latin typeface="Times New Roman"/>
                <a:ea typeface="Times New Roman"/>
                <a:cs typeface="Times New Roman"/>
                <a:sym typeface="Times New Roman"/>
              </a:rPr>
              <a:t>	-Brazil</a:t>
            </a:r>
          </a:p>
          <a:p>
            <a:pPr marL="0" lvl="0" indent="0" rtl="0">
              <a:buNone/>
            </a:pPr>
            <a:r>
              <a:rPr lang="en" sz="2000">
                <a:latin typeface="Times New Roman"/>
                <a:ea typeface="Times New Roman"/>
                <a:cs typeface="Times New Roman"/>
                <a:sym typeface="Times New Roman"/>
              </a:rPr>
              <a:t>      - Caribbean</a:t>
            </a:r>
          </a:p>
          <a:p>
            <a:endParaRPr lang="en" sz="2000">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04325" y="0"/>
            <a:ext cx="8282399" cy="903600"/>
          </a:xfrm>
          <a:prstGeom prst="rect">
            <a:avLst/>
          </a:prstGeom>
        </p:spPr>
        <p:txBody>
          <a:bodyPr lIns="91425" tIns="91425" rIns="91425" bIns="91425" anchor="b" anchorCtr="0">
            <a:noAutofit/>
          </a:bodyPr>
          <a:lstStyle/>
          <a:p>
            <a:pPr algn="ctr">
              <a:buNone/>
            </a:pPr>
            <a:r>
              <a:rPr lang="en" sz="2400">
                <a:latin typeface="Times New Roman"/>
                <a:ea typeface="Times New Roman"/>
                <a:cs typeface="Times New Roman"/>
                <a:sym typeface="Times New Roman"/>
              </a:rPr>
              <a:t>∆ </a:t>
            </a:r>
            <a:r>
              <a:rPr lang="en" sz="2400" b="0">
                <a:latin typeface="Times New Roman"/>
                <a:ea typeface="Times New Roman"/>
                <a:cs typeface="Times New Roman"/>
                <a:sym typeface="Times New Roman"/>
              </a:rPr>
              <a:t>State consolidation and expansion-overland and sea based</a:t>
            </a:r>
            <a:r>
              <a:rPr lang="en" sz="2400">
                <a:latin typeface="Times New Roman"/>
                <a:ea typeface="Times New Roman"/>
                <a:cs typeface="Times New Roman"/>
                <a:sym typeface="Times New Roman"/>
              </a:rPr>
              <a:t> ∆ ∆ </a:t>
            </a:r>
            <a:r>
              <a:rPr lang="en" sz="2400" b="0">
                <a:latin typeface="Times New Roman"/>
                <a:ea typeface="Times New Roman"/>
                <a:cs typeface="Times New Roman"/>
                <a:sym typeface="Times New Roman"/>
              </a:rPr>
              <a:t>empires, absolutism, colonial governments</a:t>
            </a:r>
            <a:r>
              <a:rPr lang="en" sz="2400">
                <a:latin typeface="Times New Roman"/>
                <a:ea typeface="Times New Roman"/>
                <a:cs typeface="Times New Roman"/>
                <a:sym typeface="Times New Roman"/>
              </a:rPr>
              <a:t> ∆</a:t>
            </a:r>
          </a:p>
        </p:txBody>
      </p:sp>
      <p:sp>
        <p:nvSpPr>
          <p:cNvPr id="109" name="Shape 109"/>
          <p:cNvSpPr txBox="1">
            <a:spLocks noGrp="1"/>
          </p:cNvSpPr>
          <p:nvPr>
            <p:ph type="body" idx="1"/>
          </p:nvPr>
        </p:nvSpPr>
        <p:spPr>
          <a:xfrm>
            <a:off x="312950" y="903600"/>
            <a:ext cx="4245299" cy="4027799"/>
          </a:xfrm>
          <a:prstGeom prst="rect">
            <a:avLst/>
          </a:prstGeom>
        </p:spPr>
        <p:txBody>
          <a:bodyPr lIns="91425" tIns="91425" rIns="91425" bIns="91425" anchor="t" anchorCtr="0">
            <a:noAutofit/>
          </a:bodyPr>
          <a:lstStyle/>
          <a:p>
            <a:pPr marL="0" lvl="0" indent="0" algn="ctr" rtl="0">
              <a:buNone/>
            </a:pPr>
            <a:r>
              <a:rPr lang="en" sz="2200">
                <a:solidFill>
                  <a:srgbClr val="000000"/>
                </a:solidFill>
                <a:latin typeface="Times New Roman"/>
                <a:ea typeface="Times New Roman"/>
                <a:cs typeface="Times New Roman"/>
                <a:sym typeface="Times New Roman"/>
              </a:rPr>
              <a:t>∆ Sea based empires ∆</a:t>
            </a:r>
          </a:p>
          <a:p>
            <a:pPr marL="0" lvl="0" indent="0" algn="l" rtl="0">
              <a:buNone/>
            </a:pPr>
            <a:r>
              <a:rPr lang="en" sz="2200">
                <a:solidFill>
                  <a:srgbClr val="000000"/>
                </a:solidFill>
                <a:latin typeface="Times New Roman"/>
                <a:ea typeface="Times New Roman"/>
                <a:cs typeface="Times New Roman"/>
                <a:sym typeface="Times New Roman"/>
              </a:rPr>
              <a:t>§ Spain</a:t>
            </a:r>
          </a:p>
          <a:p>
            <a:pPr marL="0" lvl="0" indent="0" rtl="0">
              <a:buNone/>
            </a:pPr>
            <a:r>
              <a:rPr lang="en" sz="2200">
                <a:solidFill>
                  <a:srgbClr val="000000"/>
                </a:solidFill>
                <a:latin typeface="Times New Roman"/>
                <a:ea typeface="Times New Roman"/>
                <a:cs typeface="Times New Roman"/>
                <a:sym typeface="Times New Roman"/>
              </a:rPr>
              <a:t>	- Spain conquered the majority		of the western hemisphere</a:t>
            </a:r>
          </a:p>
          <a:p>
            <a:pPr marL="0" lvl="0" indent="0" rtl="0">
              <a:buNone/>
            </a:pPr>
            <a:r>
              <a:rPr lang="en" sz="2200">
                <a:solidFill>
                  <a:srgbClr val="000000"/>
                </a:solidFill>
                <a:latin typeface="Times New Roman"/>
                <a:ea typeface="Times New Roman"/>
                <a:cs typeface="Times New Roman"/>
                <a:sym typeface="Times New Roman"/>
              </a:rPr>
              <a:t>	- First overseas empire</a:t>
            </a:r>
          </a:p>
          <a:p>
            <a:pPr marL="0" lvl="0" indent="0" rtl="0">
              <a:buNone/>
            </a:pPr>
            <a:r>
              <a:rPr lang="en" sz="2200">
                <a:solidFill>
                  <a:srgbClr val="000000"/>
                </a:solidFill>
                <a:latin typeface="Times New Roman"/>
                <a:ea typeface="Times New Roman"/>
                <a:cs typeface="Times New Roman"/>
                <a:sym typeface="Times New Roman"/>
              </a:rPr>
              <a:t>§ Portugal</a:t>
            </a:r>
          </a:p>
          <a:p>
            <a:pPr marL="0" lvl="0" indent="0" rtl="0">
              <a:buNone/>
            </a:pPr>
            <a:r>
              <a:rPr lang="en" sz="2200">
                <a:solidFill>
                  <a:srgbClr val="000000"/>
                </a:solidFill>
                <a:latin typeface="Times New Roman"/>
                <a:ea typeface="Times New Roman"/>
                <a:cs typeface="Times New Roman"/>
                <a:sym typeface="Times New Roman"/>
              </a:rPr>
              <a:t>	- Got Brazil</a:t>
            </a:r>
          </a:p>
          <a:p>
            <a:pPr marL="457200" lvl="0" indent="0" rtl="0">
              <a:buNone/>
            </a:pPr>
            <a:r>
              <a:rPr lang="en" sz="2200">
                <a:solidFill>
                  <a:srgbClr val="000000"/>
                </a:solidFill>
                <a:latin typeface="Times New Roman"/>
                <a:ea typeface="Times New Roman"/>
                <a:cs typeface="Times New Roman"/>
                <a:sym typeface="Times New Roman"/>
              </a:rPr>
              <a:t>- Mostly worked on getting 		land for trading in indian </a:t>
            </a:r>
            <a:br>
              <a:rPr lang="en" sz="2200">
                <a:solidFill>
                  <a:srgbClr val="000000"/>
                </a:solidFill>
                <a:latin typeface="Times New Roman"/>
                <a:ea typeface="Times New Roman"/>
                <a:cs typeface="Times New Roman"/>
                <a:sym typeface="Times New Roman"/>
              </a:rPr>
            </a:br>
            <a:r>
              <a:rPr lang="en" sz="2200">
                <a:solidFill>
                  <a:srgbClr val="000000"/>
                </a:solidFill>
                <a:latin typeface="Times New Roman"/>
                <a:ea typeface="Times New Roman"/>
                <a:cs typeface="Times New Roman"/>
                <a:sym typeface="Times New Roman"/>
              </a:rPr>
              <a:t>	ocean.</a:t>
            </a:r>
          </a:p>
        </p:txBody>
      </p:sp>
      <p:sp>
        <p:nvSpPr>
          <p:cNvPr id="110" name="Shape 110"/>
          <p:cNvSpPr txBox="1"/>
          <p:nvPr/>
        </p:nvSpPr>
        <p:spPr>
          <a:xfrm>
            <a:off x="4558250" y="971550"/>
            <a:ext cx="4128599" cy="3464400"/>
          </a:xfrm>
          <a:prstGeom prst="rect">
            <a:avLst/>
          </a:prstGeom>
        </p:spPr>
        <p:txBody>
          <a:bodyPr lIns="91425" tIns="91425" rIns="91425" bIns="91425" anchor="t" anchorCtr="0">
            <a:noAutofit/>
          </a:bodyPr>
          <a:lstStyle/>
          <a:p>
            <a:pPr lvl="0" algn="ctr" rtl="0">
              <a:lnSpc>
                <a:spcPct val="115000"/>
              </a:lnSpc>
              <a:buNone/>
            </a:pPr>
            <a:r>
              <a:rPr lang="en" sz="2200">
                <a:latin typeface="Times New Roman"/>
                <a:ea typeface="Times New Roman"/>
                <a:cs typeface="Times New Roman"/>
                <a:sym typeface="Times New Roman"/>
              </a:rPr>
              <a:t>∆ Overland Expansion ∆</a:t>
            </a:r>
          </a:p>
          <a:p>
            <a:pPr lvl="0" rtl="0">
              <a:lnSpc>
                <a:spcPct val="115000"/>
              </a:lnSpc>
              <a:buNone/>
            </a:pPr>
            <a:r>
              <a:rPr lang="en" sz="2200">
                <a:latin typeface="Times New Roman"/>
                <a:ea typeface="Times New Roman"/>
                <a:cs typeface="Times New Roman"/>
                <a:sym typeface="Times New Roman"/>
              </a:rPr>
              <a:t>§ Russia under Ivans </a:t>
            </a:r>
          </a:p>
          <a:p>
            <a:pPr lvl="0" indent="457200" rtl="0">
              <a:lnSpc>
                <a:spcPct val="115000"/>
              </a:lnSpc>
              <a:buClr>
                <a:srgbClr val="000000"/>
              </a:buClr>
              <a:buSzPct val="50000"/>
              <a:buFont typeface="Arial"/>
              <a:buNone/>
            </a:pPr>
            <a:r>
              <a:rPr lang="en" sz="2200">
                <a:latin typeface="Times New Roman"/>
                <a:ea typeface="Times New Roman"/>
                <a:cs typeface="Times New Roman"/>
                <a:sym typeface="Times New Roman"/>
              </a:rPr>
              <a:t>-Rapid expansion to</a:t>
            </a:r>
          </a:p>
          <a:p>
            <a:pPr marL="457200" lvl="0" indent="457200" rtl="0">
              <a:lnSpc>
                <a:spcPct val="115000"/>
              </a:lnSpc>
              <a:buNone/>
            </a:pPr>
            <a:r>
              <a:rPr lang="en" sz="2200">
                <a:latin typeface="Times New Roman"/>
                <a:ea typeface="Times New Roman"/>
                <a:cs typeface="Times New Roman"/>
                <a:sym typeface="Times New Roman"/>
              </a:rPr>
              <a:t>-Western siberia </a:t>
            </a:r>
          </a:p>
          <a:p>
            <a:pPr marL="457200" lvl="0" indent="457200" rtl="0">
              <a:lnSpc>
                <a:spcPct val="115000"/>
              </a:lnSpc>
              <a:buNone/>
            </a:pPr>
            <a:r>
              <a:rPr lang="en" sz="2200">
                <a:latin typeface="Times New Roman"/>
                <a:ea typeface="Times New Roman"/>
                <a:cs typeface="Times New Roman"/>
                <a:sym typeface="Times New Roman"/>
              </a:rPr>
              <a:t>-Eastern europe </a:t>
            </a:r>
          </a:p>
          <a:p>
            <a:pPr marL="457200" lvl="0" indent="457200" rtl="0">
              <a:lnSpc>
                <a:spcPct val="115000"/>
              </a:lnSpc>
              <a:buNone/>
            </a:pPr>
            <a:r>
              <a:rPr lang="en" sz="2200">
                <a:latin typeface="Times New Roman"/>
                <a:ea typeface="Times New Roman"/>
                <a:cs typeface="Times New Roman"/>
                <a:sym typeface="Times New Roman"/>
              </a:rPr>
              <a:t>-Central asia</a:t>
            </a:r>
          </a:p>
          <a:p>
            <a:pPr marL="0" indent="0">
              <a:lnSpc>
                <a:spcPct val="115000"/>
              </a:lnSpc>
              <a:buNone/>
            </a:pPr>
            <a:r>
              <a:rPr lang="en" sz="2200">
                <a:latin typeface="Times New Roman"/>
                <a:ea typeface="Times New Roman"/>
                <a:cs typeface="Times New Roman"/>
                <a:sym typeface="Times New Roman"/>
              </a:rPr>
              <a:t>§ Western Europe</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04325" y="203923"/>
            <a:ext cx="8282399" cy="862800"/>
          </a:xfrm>
          <a:prstGeom prst="rect">
            <a:avLst/>
          </a:prstGeom>
        </p:spPr>
        <p:txBody>
          <a:bodyPr lIns="91425" tIns="91425" rIns="91425" bIns="91425" anchor="b" anchorCtr="0">
            <a:noAutofit/>
          </a:bodyPr>
          <a:lstStyle/>
          <a:p>
            <a:pPr lvl="0" algn="ctr" rtl="0">
              <a:buNone/>
            </a:pPr>
            <a:r>
              <a:rPr lang="en" sz="2400">
                <a:latin typeface="Times New Roman"/>
                <a:ea typeface="Times New Roman"/>
                <a:cs typeface="Times New Roman"/>
                <a:sym typeface="Times New Roman"/>
              </a:rPr>
              <a:t>
</a:t>
            </a:r>
            <a:r>
              <a:rPr lang="en" sz="2400" b="0">
                <a:latin typeface="Times New Roman"/>
                <a:ea typeface="Times New Roman"/>
                <a:cs typeface="Times New Roman"/>
                <a:sym typeface="Times New Roman"/>
              </a:rPr>
              <a:t>∆ State consolidation and expansion-overland and sea based ∆ ∆ empires, absolutism, colonial governments cont. ∆ </a:t>
            </a:r>
          </a:p>
        </p:txBody>
      </p:sp>
      <p:sp>
        <p:nvSpPr>
          <p:cNvPr id="116" name="Shape 116"/>
          <p:cNvSpPr txBox="1">
            <a:spLocks noGrp="1"/>
          </p:cNvSpPr>
          <p:nvPr>
            <p:ph type="body" idx="1"/>
          </p:nvPr>
        </p:nvSpPr>
        <p:spPr>
          <a:xfrm>
            <a:off x="404325" y="1066725"/>
            <a:ext cx="4113899" cy="3804600"/>
          </a:xfrm>
          <a:prstGeom prst="rect">
            <a:avLst/>
          </a:prstGeom>
        </p:spPr>
        <p:txBody>
          <a:bodyPr lIns="91425" tIns="91425" rIns="91425" bIns="91425" anchor="t" anchorCtr="0">
            <a:noAutofit/>
          </a:bodyPr>
          <a:lstStyle/>
          <a:p>
            <a:pPr lvl="0" algn="ctr" rtl="0">
              <a:buNone/>
            </a:pPr>
            <a:r>
              <a:rPr lang="en" sz="2000">
                <a:solidFill>
                  <a:srgbClr val="000000"/>
                </a:solidFill>
                <a:latin typeface="Times New Roman"/>
                <a:ea typeface="Times New Roman"/>
                <a:cs typeface="Times New Roman"/>
                <a:sym typeface="Times New Roman"/>
              </a:rPr>
              <a:t>∆ Absolutism ∆</a:t>
            </a:r>
          </a:p>
          <a:p>
            <a:pPr marL="0" lvl="0" indent="0" rtl="0">
              <a:buNone/>
            </a:pPr>
            <a:r>
              <a:rPr lang="en" sz="2000">
                <a:solidFill>
                  <a:srgbClr val="000000"/>
                </a:solidFill>
                <a:latin typeface="Times New Roman"/>
                <a:ea typeface="Times New Roman"/>
                <a:cs typeface="Times New Roman"/>
                <a:sym typeface="Times New Roman"/>
              </a:rPr>
              <a:t>§ Trend of ruling monarchies in		 western europe.</a:t>
            </a:r>
          </a:p>
          <a:p>
            <a:pPr marL="0" lvl="0" indent="0" rtl="0">
              <a:buNone/>
            </a:pPr>
            <a:r>
              <a:rPr lang="en" sz="2000">
                <a:solidFill>
                  <a:srgbClr val="000000"/>
                </a:solidFill>
                <a:latin typeface="Times New Roman"/>
                <a:ea typeface="Times New Roman"/>
                <a:cs typeface="Times New Roman"/>
                <a:sym typeface="Times New Roman"/>
              </a:rPr>
              <a:t>§ An absolute monarch wields			 unrestricted political power		 over the sovereign state and its	 people</a:t>
            </a:r>
          </a:p>
          <a:p>
            <a:pPr marL="0" lvl="0" indent="0" rtl="0">
              <a:buNone/>
            </a:pPr>
            <a:r>
              <a:rPr lang="en" sz="2000">
                <a:solidFill>
                  <a:srgbClr val="000000"/>
                </a:solidFill>
                <a:latin typeface="Times New Roman"/>
                <a:ea typeface="Times New Roman"/>
                <a:cs typeface="Times New Roman"/>
                <a:sym typeface="Times New Roman"/>
              </a:rPr>
              <a:t>§ Exemplified by Louis XIV</a:t>
            </a:r>
          </a:p>
          <a:p>
            <a:pPr marL="0" lvl="0" indent="0" rtl="0">
              <a:buNone/>
            </a:pPr>
            <a:r>
              <a:rPr lang="en" sz="2000">
                <a:solidFill>
                  <a:srgbClr val="000000"/>
                </a:solidFill>
                <a:latin typeface="Times New Roman"/>
                <a:ea typeface="Times New Roman"/>
                <a:cs typeface="Times New Roman"/>
                <a:sym typeface="Times New Roman"/>
              </a:rPr>
              <a:t>	-Versailles </a:t>
            </a:r>
          </a:p>
          <a:p>
            <a:pPr marL="0" lvl="0" indent="0" rtl="0">
              <a:buNone/>
            </a:pPr>
            <a:r>
              <a:rPr lang="en" sz="2000">
                <a:solidFill>
                  <a:srgbClr val="000000"/>
                </a:solidFill>
                <a:latin typeface="Times New Roman"/>
                <a:ea typeface="Times New Roman"/>
                <a:cs typeface="Times New Roman"/>
                <a:sym typeface="Times New Roman"/>
              </a:rPr>
              <a:t>§ Russia</a:t>
            </a:r>
          </a:p>
          <a:p>
            <a:pPr marL="0" lvl="0" indent="0" rtl="0">
              <a:buNone/>
            </a:pPr>
            <a:r>
              <a:rPr lang="en" sz="2000">
                <a:solidFill>
                  <a:srgbClr val="000000"/>
                </a:solidFill>
                <a:latin typeface="Times New Roman"/>
                <a:ea typeface="Times New Roman"/>
                <a:cs typeface="Times New Roman"/>
                <a:sym typeface="Times New Roman"/>
              </a:rPr>
              <a:t>	-Peter I</a:t>
            </a:r>
          </a:p>
          <a:p>
            <a:endParaRPr lang="en" sz="2000">
              <a:solidFill>
                <a:srgbClr val="000000"/>
              </a:solidFill>
              <a:latin typeface="Times New Roman"/>
              <a:ea typeface="Times New Roman"/>
              <a:cs typeface="Times New Roman"/>
              <a:sym typeface="Times New Roman"/>
            </a:endParaRPr>
          </a:p>
        </p:txBody>
      </p:sp>
      <p:sp>
        <p:nvSpPr>
          <p:cNvPr id="117" name="Shape 117"/>
          <p:cNvSpPr txBox="1"/>
          <p:nvPr/>
        </p:nvSpPr>
        <p:spPr>
          <a:xfrm>
            <a:off x="4518225" y="1066725"/>
            <a:ext cx="4168500" cy="3856200"/>
          </a:xfrm>
          <a:prstGeom prst="rect">
            <a:avLst/>
          </a:prstGeom>
        </p:spPr>
        <p:txBody>
          <a:bodyPr lIns="91425" tIns="91425" rIns="91425" bIns="91425" anchor="t" anchorCtr="0">
            <a:noAutofit/>
          </a:bodyPr>
          <a:lstStyle/>
          <a:p>
            <a:pPr lvl="0" algn="ctr" rtl="0">
              <a:lnSpc>
                <a:spcPct val="115000"/>
              </a:lnSpc>
              <a:buNone/>
            </a:pPr>
            <a:r>
              <a:rPr lang="en" sz="2000">
                <a:latin typeface="Times New Roman"/>
                <a:ea typeface="Times New Roman"/>
                <a:cs typeface="Times New Roman"/>
                <a:sym typeface="Times New Roman"/>
              </a:rPr>
              <a:t>∆ Colonial Governments ∆</a:t>
            </a:r>
          </a:p>
          <a:p>
            <a:pPr marL="0" lvl="0" indent="0" algn="l" rtl="0">
              <a:lnSpc>
                <a:spcPct val="115000"/>
              </a:lnSpc>
              <a:buNone/>
            </a:pPr>
            <a:r>
              <a:rPr lang="en" sz="2000">
                <a:latin typeface="Times New Roman"/>
                <a:ea typeface="Times New Roman"/>
                <a:cs typeface="Times New Roman"/>
                <a:sym typeface="Times New Roman"/>
              </a:rPr>
              <a:t>§Spain, Portugal, France, England,		Netherlands</a:t>
            </a:r>
          </a:p>
          <a:p>
            <a:pPr marL="0" lvl="0" indent="0" algn="l" rtl="0">
              <a:lnSpc>
                <a:spcPct val="115000"/>
              </a:lnSpc>
              <a:buNone/>
            </a:pPr>
            <a:r>
              <a:rPr lang="en" sz="2000">
                <a:latin typeface="Times New Roman"/>
                <a:ea typeface="Times New Roman"/>
                <a:cs typeface="Times New Roman"/>
                <a:sym typeface="Times New Roman"/>
              </a:rPr>
              <a:t>	- Concerned mostly with				 resources.</a:t>
            </a:r>
          </a:p>
          <a:p>
            <a:pPr marL="0" indent="0" algn="l">
              <a:lnSpc>
                <a:spcPct val="115000"/>
              </a:lnSpc>
              <a:buNone/>
            </a:pPr>
            <a:r>
              <a:rPr lang="en" sz="2000">
                <a:latin typeface="Times New Roman"/>
                <a:ea typeface="Times New Roman"/>
                <a:cs typeface="Times New Roman"/>
                <a:sym typeface="Times New Roman"/>
              </a:rPr>
              <a:t>	- 3 G’s</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95775" y="175751"/>
            <a:ext cx="8229600" cy="587100"/>
          </a:xfrm>
          <a:prstGeom prst="rect">
            <a:avLst/>
          </a:prstGeom>
        </p:spPr>
        <p:txBody>
          <a:bodyPr lIns="91425" tIns="91425" rIns="91425" bIns="91425" anchor="b" anchorCtr="0">
            <a:noAutofit/>
          </a:bodyPr>
          <a:lstStyle/>
          <a:p>
            <a:pPr>
              <a:buNone/>
            </a:pPr>
            <a:r>
              <a:rPr lang="en" sz="3000"/>
              <a:t>Interconnection and Proto-Globalization</a:t>
            </a:r>
          </a:p>
        </p:txBody>
      </p:sp>
      <p:sp>
        <p:nvSpPr>
          <p:cNvPr id="43" name="Shape 43"/>
          <p:cNvSpPr txBox="1">
            <a:spLocks noGrp="1"/>
          </p:cNvSpPr>
          <p:nvPr>
            <p:ph type="body" idx="1"/>
          </p:nvPr>
        </p:nvSpPr>
        <p:spPr>
          <a:xfrm>
            <a:off x="457200" y="762850"/>
            <a:ext cx="1831200" cy="397499"/>
          </a:xfrm>
          <a:prstGeom prst="rect">
            <a:avLst/>
          </a:prstGeom>
        </p:spPr>
        <p:txBody>
          <a:bodyPr lIns="91425" tIns="91425" rIns="91425" bIns="91425" anchor="t" anchorCtr="0">
            <a:noAutofit/>
          </a:bodyPr>
          <a:lstStyle/>
          <a:p>
            <a:pPr>
              <a:buNone/>
            </a:pPr>
            <a:r>
              <a:rPr lang="en" sz="2400">
                <a:solidFill>
                  <a:schemeClr val="accent2"/>
                </a:solidFill>
              </a:rPr>
              <a:t>Exploration</a:t>
            </a:r>
          </a:p>
        </p:txBody>
      </p:sp>
      <p:sp>
        <p:nvSpPr>
          <p:cNvPr id="44" name="Shape 44"/>
          <p:cNvSpPr txBox="1"/>
          <p:nvPr/>
        </p:nvSpPr>
        <p:spPr>
          <a:xfrm>
            <a:off x="868575" y="1419950"/>
            <a:ext cx="7756799" cy="3474300"/>
          </a:xfrm>
          <a:prstGeom prst="rect">
            <a:avLst/>
          </a:prstGeom>
        </p:spPr>
        <p:txBody>
          <a:bodyPr lIns="91425" tIns="91425" rIns="91425" bIns="91425" anchor="t" anchorCtr="0">
            <a:noAutofit/>
          </a:bodyPr>
          <a:lstStyle/>
          <a:p>
            <a:pPr lvl="0" rtl="0">
              <a:buNone/>
            </a:pPr>
            <a:r>
              <a:rPr lang="en"/>
              <a:t>-1492-Columbus reaches the Americas (</a:t>
            </a:r>
            <a:r>
              <a:rPr lang="en">
                <a:solidFill>
                  <a:schemeClr val="accent5"/>
                </a:solidFill>
              </a:rPr>
              <a:t>Spanish</a:t>
            </a:r>
            <a:r>
              <a:rPr lang="en"/>
              <a:t>)</a:t>
            </a:r>
          </a:p>
          <a:p>
            <a:endParaRPr lang="en"/>
          </a:p>
          <a:p>
            <a:pPr lvl="0" rtl="0">
              <a:buNone/>
            </a:pPr>
            <a:r>
              <a:rPr lang="en"/>
              <a:t>-1498-Vasco de Gama reaches India (</a:t>
            </a:r>
            <a:r>
              <a:rPr lang="en">
                <a:solidFill>
                  <a:schemeClr val="lt2"/>
                </a:solidFill>
              </a:rPr>
              <a:t>Portuguese</a:t>
            </a:r>
            <a:r>
              <a:rPr lang="en"/>
              <a:t>)</a:t>
            </a:r>
          </a:p>
          <a:p>
            <a:endParaRPr lang="en"/>
          </a:p>
          <a:p>
            <a:pPr lvl="0" rtl="0">
              <a:buNone/>
            </a:pPr>
            <a:r>
              <a:rPr lang="en"/>
              <a:t>-By 1514, </a:t>
            </a:r>
            <a:r>
              <a:rPr lang="en">
                <a:solidFill>
                  <a:schemeClr val="lt2"/>
                </a:solidFill>
              </a:rPr>
              <a:t>Portuguese</a:t>
            </a:r>
            <a:r>
              <a:rPr lang="en">
                <a:solidFill>
                  <a:schemeClr val="dk2"/>
                </a:solidFill>
              </a:rPr>
              <a:t> </a:t>
            </a:r>
            <a:r>
              <a:rPr lang="en"/>
              <a:t>reached islands of Indonesia</a:t>
            </a:r>
          </a:p>
          <a:p>
            <a:endParaRPr lang="en"/>
          </a:p>
          <a:p>
            <a:pPr lvl="0" rtl="0">
              <a:buNone/>
            </a:pPr>
            <a:r>
              <a:rPr lang="en"/>
              <a:t>-In 1519, Ferdinand Magellan initiated first circumnavigation of the globe (</a:t>
            </a:r>
            <a:r>
              <a:rPr lang="en">
                <a:solidFill>
                  <a:schemeClr val="accent5"/>
                </a:solidFill>
              </a:rPr>
              <a:t>Spanish</a:t>
            </a:r>
            <a:r>
              <a:rPr lang="en"/>
              <a:t>), Spain gained control of Philippines on this trip</a:t>
            </a:r>
          </a:p>
          <a:p>
            <a:endParaRPr lang="en"/>
          </a:p>
          <a:p>
            <a:pPr lvl="0" rtl="0">
              <a:buNone/>
            </a:pPr>
            <a:r>
              <a:rPr lang="en"/>
              <a:t>-In 1542, </a:t>
            </a:r>
            <a:r>
              <a:rPr lang="en">
                <a:solidFill>
                  <a:schemeClr val="lt2"/>
                </a:solidFill>
              </a:rPr>
              <a:t>Portuguese</a:t>
            </a:r>
            <a:r>
              <a:rPr lang="en"/>
              <a:t> reached Japan</a:t>
            </a:r>
          </a:p>
          <a:p>
            <a:endParaRPr lang="en"/>
          </a:p>
          <a:p>
            <a:pPr lvl="0" rtl="0">
              <a:buNone/>
            </a:pPr>
            <a:r>
              <a:rPr lang="en"/>
              <a:t>-</a:t>
            </a:r>
            <a:r>
              <a:rPr lang="en">
                <a:solidFill>
                  <a:schemeClr val="lt2"/>
                </a:solidFill>
              </a:rPr>
              <a:t>Portuguese</a:t>
            </a:r>
            <a:r>
              <a:rPr lang="en"/>
              <a:t> gained coastal holdings in parts of Africa and in the Indian port of Goa, and Brazil</a:t>
            </a:r>
          </a:p>
          <a:p>
            <a:endParaRPr lang="en"/>
          </a:p>
          <a:p>
            <a:pPr>
              <a:buNone/>
            </a:pPr>
            <a:r>
              <a:rPr lang="en">
                <a:solidFill>
                  <a:schemeClr val="accent5"/>
                </a:solidFill>
              </a:rPr>
              <a:t>-Spanish</a:t>
            </a:r>
            <a:r>
              <a:rPr lang="en"/>
              <a:t> gained Philippines, various Pacific islands, and most of Americas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11875" y="485451"/>
            <a:ext cx="8229600" cy="466199"/>
          </a:xfrm>
          <a:prstGeom prst="rect">
            <a:avLst/>
          </a:prstGeom>
        </p:spPr>
        <p:txBody>
          <a:bodyPr lIns="91425" tIns="91425" rIns="91425" bIns="91425" anchor="b" anchorCtr="0">
            <a:noAutofit/>
          </a:bodyPr>
          <a:lstStyle/>
          <a:p>
            <a:pPr>
              <a:buNone/>
            </a:pPr>
            <a:r>
              <a:rPr lang="en" sz="3000">
                <a:solidFill>
                  <a:schemeClr val="accent2"/>
                </a:solidFill>
              </a:rPr>
              <a:t>Exploration cont.</a:t>
            </a:r>
          </a:p>
        </p:txBody>
      </p:sp>
      <p:sp>
        <p:nvSpPr>
          <p:cNvPr id="50" name="Shape 50"/>
          <p:cNvSpPr txBox="1">
            <a:spLocks noGrp="1"/>
          </p:cNvSpPr>
          <p:nvPr>
            <p:ph type="body" idx="1"/>
          </p:nvPr>
        </p:nvSpPr>
        <p:spPr>
          <a:xfrm>
            <a:off x="1472825" y="1072475"/>
            <a:ext cx="6889200" cy="3725699"/>
          </a:xfrm>
          <a:prstGeom prst="rect">
            <a:avLst/>
          </a:prstGeom>
        </p:spPr>
        <p:txBody>
          <a:bodyPr lIns="91425" tIns="91425" rIns="91425" bIns="91425" anchor="t" anchorCtr="0">
            <a:noAutofit/>
          </a:bodyPr>
          <a:lstStyle/>
          <a:p>
            <a:pPr lvl="0" rtl="0">
              <a:buNone/>
            </a:pPr>
            <a:r>
              <a:rPr lang="en" sz="1400"/>
              <a:t>-1534, French crossed Atlantic, claiming Canada, went down into Great Lakes region and the Mississippi Valley</a:t>
            </a:r>
          </a:p>
          <a:p>
            <a:endParaRPr lang="en" sz="1400"/>
          </a:p>
          <a:p>
            <a:pPr lvl="0" rtl="0">
              <a:buNone/>
            </a:pPr>
            <a:r>
              <a:rPr lang="en" sz="1400"/>
              <a:t>-1497, British reached North America, colonized east coast of N. America</a:t>
            </a:r>
          </a:p>
          <a:p>
            <a:endParaRPr lang="en" sz="1400"/>
          </a:p>
          <a:p>
            <a:pPr lvl="0" rtl="0">
              <a:buNone/>
            </a:pPr>
            <a:r>
              <a:rPr lang="en" sz="1400"/>
              <a:t>-Early 1600s, Dutch ousted Portuguese from Indonesian islands, established settlement on southern tip of South Africa</a:t>
            </a:r>
          </a:p>
          <a:p>
            <a:endParaRPr lang="en" sz="1400"/>
          </a:p>
          <a:p>
            <a:endParaRPr lang="en" sz="1400"/>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302126"/>
            <a:ext cx="8229600" cy="610200"/>
          </a:xfrm>
          <a:prstGeom prst="rect">
            <a:avLst/>
          </a:prstGeom>
        </p:spPr>
        <p:txBody>
          <a:bodyPr lIns="91425" tIns="91425" rIns="91425" bIns="91425" anchor="b" anchorCtr="0">
            <a:noAutofit/>
          </a:bodyPr>
          <a:lstStyle/>
          <a:p>
            <a:pPr>
              <a:buNone/>
            </a:pPr>
            <a:r>
              <a:rPr lang="en" sz="3000"/>
              <a:t>Interconnection and Proto-Globalization</a:t>
            </a:r>
          </a:p>
        </p:txBody>
      </p:sp>
      <p:sp>
        <p:nvSpPr>
          <p:cNvPr id="56" name="Shape 56"/>
          <p:cNvSpPr txBox="1">
            <a:spLocks noGrp="1"/>
          </p:cNvSpPr>
          <p:nvPr>
            <p:ph type="body" idx="1"/>
          </p:nvPr>
        </p:nvSpPr>
        <p:spPr>
          <a:xfrm>
            <a:off x="525175" y="943350"/>
            <a:ext cx="7088099" cy="793800"/>
          </a:xfrm>
          <a:prstGeom prst="rect">
            <a:avLst/>
          </a:prstGeom>
        </p:spPr>
        <p:txBody>
          <a:bodyPr lIns="91425" tIns="91425" rIns="91425" bIns="91425" anchor="t" anchorCtr="0">
            <a:noAutofit/>
          </a:bodyPr>
          <a:lstStyle/>
          <a:p>
            <a:pPr>
              <a:buNone/>
            </a:pPr>
            <a:r>
              <a:rPr lang="en" sz="2400">
                <a:solidFill>
                  <a:schemeClr val="accent2"/>
                </a:solidFill>
              </a:rPr>
              <a:t>Changes and Continuities to Trade Networks</a:t>
            </a:r>
          </a:p>
        </p:txBody>
      </p:sp>
      <p:sp>
        <p:nvSpPr>
          <p:cNvPr id="57" name="Shape 57"/>
          <p:cNvSpPr txBox="1"/>
          <p:nvPr/>
        </p:nvSpPr>
        <p:spPr>
          <a:xfrm>
            <a:off x="1058400" y="1616325"/>
            <a:ext cx="7628399" cy="3285599"/>
          </a:xfrm>
          <a:prstGeom prst="rect">
            <a:avLst/>
          </a:prstGeom>
        </p:spPr>
        <p:txBody>
          <a:bodyPr lIns="91425" tIns="91425" rIns="91425" bIns="91425" anchor="t" anchorCtr="0">
            <a:noAutofit/>
          </a:bodyPr>
          <a:lstStyle/>
          <a:p>
            <a:pPr lvl="0" rtl="0">
              <a:buNone/>
            </a:pPr>
            <a:r>
              <a:rPr lang="en"/>
              <a:t>-Entire world more connected by trade, Americas now included in trade networks, affected all major regions</a:t>
            </a:r>
          </a:p>
          <a:p>
            <a:endParaRPr lang="en"/>
          </a:p>
          <a:p>
            <a:pPr lvl="0" rtl="0">
              <a:buNone/>
            </a:pPr>
            <a:r>
              <a:rPr lang="en"/>
              <a:t>-Muslim traders still active, commerce still moved toward Middle East</a:t>
            </a:r>
          </a:p>
          <a:p>
            <a:endParaRPr lang="en"/>
          </a:p>
          <a:p>
            <a:pPr lvl="0" rtl="0">
              <a:buNone/>
            </a:pPr>
            <a:r>
              <a:rPr lang="en"/>
              <a:t>-Western Europe began dominating oceanic shipping, increasing its profits, had naval strength, able to set up Western enclaves in existing cities </a:t>
            </a:r>
          </a:p>
          <a:p>
            <a:endParaRPr lang="en"/>
          </a:p>
          <a:p>
            <a:pPr lvl="0" rtl="0">
              <a:buNone/>
            </a:pPr>
            <a:r>
              <a:rPr lang="en"/>
              <a:t>-Turks could not challenge Europeans on larger international routes, still had activity in Eastern Mediterranean</a:t>
            </a:r>
          </a:p>
          <a:p>
            <a:endParaRPr lang="en"/>
          </a:p>
          <a:p>
            <a:pPr lvl="0" rtl="0">
              <a:buNone/>
            </a:pPr>
            <a:r>
              <a:rPr lang="en"/>
              <a:t>-Most competition between European countries</a:t>
            </a:r>
          </a:p>
          <a:p>
            <a:endParaRPr lang="en"/>
          </a:p>
          <a:p>
            <a:pPr>
              <a:buNone/>
            </a:pPr>
            <a:r>
              <a:rPr lang="en"/>
              <a:t>-Chinese government avoided large-scale international trade, still were able to have strong export position</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60825" y="755149"/>
            <a:ext cx="8229600" cy="504299"/>
          </a:xfrm>
          <a:prstGeom prst="rect">
            <a:avLst/>
          </a:prstGeom>
        </p:spPr>
        <p:txBody>
          <a:bodyPr lIns="91425" tIns="91425" rIns="91425" bIns="91425" anchor="b" anchorCtr="0">
            <a:noAutofit/>
          </a:bodyPr>
          <a:lstStyle/>
          <a:p>
            <a:pPr>
              <a:buNone/>
            </a:pPr>
            <a:r>
              <a:rPr lang="en" sz="2400">
                <a:solidFill>
                  <a:schemeClr val="accent2"/>
                </a:solidFill>
              </a:rPr>
              <a:t>Demographic Changes</a:t>
            </a:r>
          </a:p>
        </p:txBody>
      </p:sp>
      <p:sp>
        <p:nvSpPr>
          <p:cNvPr id="63" name="Shape 63"/>
          <p:cNvSpPr txBox="1">
            <a:spLocks noGrp="1"/>
          </p:cNvSpPr>
          <p:nvPr>
            <p:ph type="body" idx="1"/>
          </p:nvPr>
        </p:nvSpPr>
        <p:spPr>
          <a:xfrm>
            <a:off x="649525" y="1291525"/>
            <a:ext cx="7931400" cy="3400199"/>
          </a:xfrm>
          <a:prstGeom prst="rect">
            <a:avLst/>
          </a:prstGeom>
        </p:spPr>
        <p:txBody>
          <a:bodyPr lIns="91425" tIns="91425" rIns="91425" bIns="91425" anchor="t" anchorCtr="0">
            <a:noAutofit/>
          </a:bodyPr>
          <a:lstStyle/>
          <a:p>
            <a:pPr lvl="0" rtl="0">
              <a:buNone/>
            </a:pPr>
            <a:r>
              <a:rPr lang="en" sz="1400"/>
              <a:t>-Generally, population increased a great deal because…</a:t>
            </a:r>
          </a:p>
          <a:p>
            <a:pPr marL="457200" lvl="0" indent="0" rtl="0">
              <a:buNone/>
            </a:pPr>
            <a:r>
              <a:rPr lang="en" sz="1400"/>
              <a:t>-New World crops (corn and sweet potatoes) were spread by Western European merchants to China, the Mediterranean, and parts of Africa.  </a:t>
            </a:r>
          </a:p>
          <a:p>
            <a:pPr lvl="0" rtl="0">
              <a:buNone/>
            </a:pPr>
            <a:r>
              <a:rPr lang="en" sz="1400"/>
              <a:t>	-Agricultural improvements</a:t>
            </a:r>
          </a:p>
          <a:p>
            <a:pPr lvl="0" indent="457200" rtl="0">
              <a:buNone/>
            </a:pPr>
            <a:r>
              <a:rPr lang="en" sz="1400"/>
              <a:t>-Major population upheavals</a:t>
            </a:r>
          </a:p>
          <a:p>
            <a:endParaRPr lang="en" sz="1400"/>
          </a:p>
          <a:p>
            <a:pPr lvl="0" rtl="0">
              <a:buNone/>
            </a:pPr>
            <a:r>
              <a:rPr lang="en" sz="1400"/>
              <a:t>-Millions of Native Americans died</a:t>
            </a:r>
          </a:p>
          <a:p>
            <a:pPr lvl="0" rtl="0">
              <a:buNone/>
            </a:pPr>
            <a:r>
              <a:rPr lang="en" sz="1400"/>
              <a:t>	-no natural immunities to Afro-Eurasian diseases like  smallpox and measles</a:t>
            </a:r>
          </a:p>
          <a:p>
            <a:pPr>
              <a:buNone/>
            </a:pPr>
            <a:r>
              <a:rPr lang="en" sz="1400"/>
              <a:t>	-whole island populations decimated, from 50%-80%</a:t>
            </a:r>
          </a:p>
        </p:txBody>
      </p:sp>
      <p:sp>
        <p:nvSpPr>
          <p:cNvPr id="64" name="Shape 64"/>
          <p:cNvSpPr txBox="1"/>
          <p:nvPr/>
        </p:nvSpPr>
        <p:spPr>
          <a:xfrm>
            <a:off x="181275" y="173750"/>
            <a:ext cx="8149500" cy="581400"/>
          </a:xfrm>
          <a:prstGeom prst="rect">
            <a:avLst/>
          </a:prstGeom>
        </p:spPr>
        <p:txBody>
          <a:bodyPr lIns="91425" tIns="91425" rIns="91425" bIns="91425" anchor="t" anchorCtr="0">
            <a:noAutofit/>
          </a:bodyPr>
          <a:lstStyle/>
          <a:p>
            <a:pPr>
              <a:buNone/>
            </a:pPr>
            <a:r>
              <a:rPr lang="en" sz="3000" b="1">
                <a:solidFill>
                  <a:schemeClr val="dk1"/>
                </a:solidFill>
                <a:latin typeface="Trebuchet MS"/>
                <a:ea typeface="Trebuchet MS"/>
                <a:cs typeface="Trebuchet MS"/>
                <a:sym typeface="Trebuchet MS"/>
              </a:rPr>
              <a:t>Interconnection and Proto-Globalization</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sz="3000">
                <a:solidFill>
                  <a:schemeClr val="accent4"/>
                </a:solidFill>
              </a:rPr>
              <a:t>Technology</a:t>
            </a:r>
          </a:p>
        </p:txBody>
      </p:sp>
      <p:sp>
        <p:nvSpPr>
          <p:cNvPr id="70" name="Shape 70"/>
          <p:cNvSpPr txBox="1">
            <a:spLocks noGrp="1"/>
          </p:cNvSpPr>
          <p:nvPr>
            <p:ph type="body" idx="1"/>
          </p:nvPr>
        </p:nvSpPr>
        <p:spPr>
          <a:xfrm>
            <a:off x="921450" y="1124600"/>
            <a:ext cx="7394399" cy="3725699"/>
          </a:xfrm>
          <a:prstGeom prst="rect">
            <a:avLst/>
          </a:prstGeom>
        </p:spPr>
        <p:txBody>
          <a:bodyPr lIns="91425" tIns="91425" rIns="91425" bIns="91425" anchor="t" anchorCtr="0">
            <a:noAutofit/>
          </a:bodyPr>
          <a:lstStyle/>
          <a:p>
            <a:pPr lvl="0" rtl="0">
              <a:buNone/>
            </a:pPr>
            <a:r>
              <a:rPr lang="en" sz="1400"/>
              <a:t>-During 1400s, Europeans developed deep-draft, round-hulled sailing ships for the Atlantic, could carry heavy armaments</a:t>
            </a:r>
          </a:p>
          <a:p>
            <a:endParaRPr lang="en" sz="1400"/>
          </a:p>
          <a:p>
            <a:pPr lvl="0" rtl="0">
              <a:buNone/>
            </a:pPr>
            <a:r>
              <a:rPr lang="en" sz="1400"/>
              <a:t>-Improving compass, mapmaking, and other navigational devices</a:t>
            </a:r>
          </a:p>
          <a:p>
            <a:endParaRPr lang="en" sz="1400"/>
          </a:p>
          <a:p>
            <a:pPr>
              <a:buNone/>
            </a:pPr>
            <a:r>
              <a:rPr lang="en" sz="1400"/>
              <a:t>-Knowledge of explosives was adapted into gunnery, first guns and cannons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sz="3000"/>
              <a:t>Impact of Worlds Colliding</a:t>
            </a:r>
          </a:p>
        </p:txBody>
      </p:sp>
      <p:sp>
        <p:nvSpPr>
          <p:cNvPr id="76" name="Shape 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1400"/>
              <a:t>-Proto-globalization</a:t>
            </a:r>
          </a:p>
          <a:p>
            <a:pPr lvl="0" rtl="0">
              <a:buNone/>
            </a:pPr>
            <a:r>
              <a:rPr lang="en" sz="1400"/>
              <a:t>	-increase in trade, competition, and new dominance of Europe</a:t>
            </a:r>
          </a:p>
          <a:p>
            <a:pPr lvl="0" rtl="0">
              <a:buNone/>
            </a:pPr>
            <a:r>
              <a:rPr lang="en" sz="1400"/>
              <a:t>	-new technologies and improvements, more manufacturing</a:t>
            </a:r>
          </a:p>
          <a:p>
            <a:endParaRPr lang="en" sz="1400"/>
          </a:p>
          <a:p>
            <a:pPr lvl="0" rtl="0">
              <a:buNone/>
            </a:pPr>
            <a:r>
              <a:rPr lang="en" sz="1400"/>
              <a:t>-More inequality</a:t>
            </a:r>
          </a:p>
          <a:p>
            <a:pPr lvl="0" rtl="0">
              <a:buNone/>
            </a:pPr>
            <a:r>
              <a:rPr lang="en" sz="1400"/>
              <a:t>	-different social hierarchies created in the New World</a:t>
            </a:r>
          </a:p>
          <a:p>
            <a:pPr lvl="0" rtl="0">
              <a:buNone/>
            </a:pPr>
            <a:r>
              <a:rPr lang="en" sz="1400"/>
              <a:t>	-development of labor systems</a:t>
            </a:r>
          </a:p>
          <a:p>
            <a:endParaRPr lang="en" sz="1400"/>
          </a:p>
          <a:p>
            <a:pPr lvl="0" rtl="0">
              <a:buNone/>
            </a:pPr>
            <a:r>
              <a:rPr lang="en" sz="1400"/>
              <a:t>-Demographic changes</a:t>
            </a:r>
          </a:p>
          <a:p>
            <a:pPr lvl="0" rtl="0">
              <a:buNone/>
            </a:pPr>
            <a:r>
              <a:rPr lang="en" sz="1400"/>
              <a:t>	-Loss of indigenous populations, </a:t>
            </a:r>
          </a:p>
          <a:p>
            <a:pPr marL="457200" lvl="0" indent="0" rtl="0">
              <a:buNone/>
            </a:pPr>
            <a:r>
              <a:rPr lang="en" sz="1400"/>
              <a:t>-Huge increase in mixing of ethnicities, creating of new cultures through mulattoes and   mestizoes</a:t>
            </a:r>
          </a:p>
          <a:p>
            <a:endParaRPr lang="en" sz="1400"/>
          </a:p>
          <a:p>
            <a:endParaRPr lang="en" sz="1400"/>
          </a:p>
          <a:p>
            <a:endParaRPr lang="en" sz="1400"/>
          </a:p>
          <a:p>
            <a:endParaRPr lang="en" sz="1400"/>
          </a:p>
          <a:p>
            <a:endParaRPr lang="en" sz="1400"/>
          </a:p>
          <a:p>
            <a:endParaRPr lang="en" sz="1400"/>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81675" y="453176"/>
            <a:ext cx="8229600" cy="572399"/>
          </a:xfrm>
          <a:prstGeom prst="rect">
            <a:avLst/>
          </a:prstGeom>
        </p:spPr>
        <p:txBody>
          <a:bodyPr lIns="91425" tIns="91425" rIns="91425" bIns="91425" anchor="b" anchorCtr="0">
            <a:noAutofit/>
          </a:bodyPr>
          <a:lstStyle/>
          <a:p>
            <a:pPr>
              <a:buNone/>
            </a:pPr>
            <a:r>
              <a:rPr lang="en" sz="3000"/>
              <a:t>New Economic Systems and Classes</a:t>
            </a:r>
          </a:p>
        </p:txBody>
      </p:sp>
      <p:sp>
        <p:nvSpPr>
          <p:cNvPr id="82" name="Shape 82"/>
          <p:cNvSpPr txBox="1">
            <a:spLocks noGrp="1"/>
          </p:cNvSpPr>
          <p:nvPr>
            <p:ph type="body" idx="1"/>
          </p:nvPr>
        </p:nvSpPr>
        <p:spPr>
          <a:xfrm>
            <a:off x="457200" y="989425"/>
            <a:ext cx="2526300" cy="527999"/>
          </a:xfrm>
          <a:prstGeom prst="rect">
            <a:avLst/>
          </a:prstGeom>
        </p:spPr>
        <p:txBody>
          <a:bodyPr lIns="91425" tIns="91425" rIns="91425" bIns="91425" anchor="t" anchorCtr="0">
            <a:noAutofit/>
          </a:bodyPr>
          <a:lstStyle/>
          <a:p>
            <a:pPr>
              <a:buNone/>
            </a:pPr>
            <a:r>
              <a:rPr lang="en" sz="2400">
                <a:solidFill>
                  <a:schemeClr val="accent2"/>
                </a:solidFill>
              </a:rPr>
              <a:t>Mercantilism</a:t>
            </a:r>
          </a:p>
        </p:txBody>
      </p:sp>
      <p:sp>
        <p:nvSpPr>
          <p:cNvPr id="83" name="Shape 83"/>
          <p:cNvSpPr txBox="1"/>
          <p:nvPr/>
        </p:nvSpPr>
        <p:spPr>
          <a:xfrm>
            <a:off x="1178250" y="1517425"/>
            <a:ext cx="7620899" cy="1502999"/>
          </a:xfrm>
          <a:prstGeom prst="rect">
            <a:avLst/>
          </a:prstGeom>
        </p:spPr>
        <p:txBody>
          <a:bodyPr lIns="91425" tIns="91425" rIns="91425" bIns="91425" anchor="t" anchorCtr="0">
            <a:noAutofit/>
          </a:bodyPr>
          <a:lstStyle/>
          <a:p>
            <a:pPr lvl="0" rtl="0">
              <a:buNone/>
            </a:pPr>
            <a:r>
              <a:rPr lang="en"/>
              <a:t>-stressed governments’ encouragement of limitation of imports from other nations, bettering own internal economy to improve tax revenues</a:t>
            </a:r>
          </a:p>
          <a:p>
            <a:endParaRPr lang="en"/>
          </a:p>
          <a:p>
            <a:pPr lvl="0" rtl="0">
              <a:buNone/>
            </a:pPr>
            <a:r>
              <a:rPr lang="en"/>
              <a:t>-popular during 1600s and 1700s in Europe</a:t>
            </a:r>
          </a:p>
          <a:p>
            <a:endParaRPr lang="en"/>
          </a:p>
          <a:p>
            <a:pPr>
              <a:buNone/>
            </a:pPr>
            <a:r>
              <a:rPr lang="en"/>
              <a:t>-sought to be on winning side of economic competition, limit trade deficit</a:t>
            </a:r>
          </a:p>
        </p:txBody>
      </p:sp>
      <p:sp>
        <p:nvSpPr>
          <p:cNvPr id="84" name="Shape 84"/>
          <p:cNvSpPr txBox="1"/>
          <p:nvPr/>
        </p:nvSpPr>
        <p:spPr>
          <a:xfrm>
            <a:off x="513625" y="2945625"/>
            <a:ext cx="3013500" cy="572399"/>
          </a:xfrm>
          <a:prstGeom prst="rect">
            <a:avLst/>
          </a:prstGeom>
        </p:spPr>
        <p:txBody>
          <a:bodyPr lIns="91425" tIns="91425" rIns="91425" bIns="91425" anchor="t" anchorCtr="0">
            <a:noAutofit/>
          </a:bodyPr>
          <a:lstStyle/>
          <a:p>
            <a:pPr lvl="0" rtl="0">
              <a:buNone/>
            </a:pPr>
            <a:r>
              <a:rPr lang="en" sz="2400">
                <a:solidFill>
                  <a:schemeClr val="accent2"/>
                </a:solidFill>
              </a:rPr>
              <a:t>Capitalism</a:t>
            </a:r>
          </a:p>
          <a:p>
            <a:endParaRPr lang="en" sz="2400">
              <a:solidFill>
                <a:schemeClr val="accent2"/>
              </a:solidFill>
            </a:endParaRPr>
          </a:p>
        </p:txBody>
      </p:sp>
      <p:sp>
        <p:nvSpPr>
          <p:cNvPr id="85" name="Shape 85"/>
          <p:cNvSpPr txBox="1"/>
          <p:nvPr/>
        </p:nvSpPr>
        <p:spPr>
          <a:xfrm>
            <a:off x="1276425" y="3459200"/>
            <a:ext cx="7024199" cy="1352100"/>
          </a:xfrm>
          <a:prstGeom prst="rect">
            <a:avLst/>
          </a:prstGeom>
        </p:spPr>
        <p:txBody>
          <a:bodyPr lIns="91425" tIns="91425" rIns="91425" bIns="91425" anchor="t" anchorCtr="0">
            <a:noAutofit/>
          </a:bodyPr>
          <a:lstStyle/>
          <a:p>
            <a:pPr lvl="0" rtl="0">
              <a:buNone/>
            </a:pPr>
            <a:r>
              <a:rPr lang="en"/>
              <a:t>-investment of funds in hopes of larger profits </a:t>
            </a:r>
          </a:p>
          <a:p>
            <a:endParaRPr lang="en"/>
          </a:p>
          <a:p>
            <a:pPr>
              <a:buNone/>
            </a:pPr>
            <a:r>
              <a:rPr lang="en"/>
              <a:t>-spread from big trading companies to production of goods</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50375"/>
            <a:ext cx="8229600" cy="812999"/>
          </a:xfrm>
          <a:prstGeom prst="rect">
            <a:avLst/>
          </a:prstGeom>
        </p:spPr>
        <p:txBody>
          <a:bodyPr lIns="91425" tIns="91425" rIns="91425" bIns="91425" anchor="b" anchorCtr="0">
            <a:noAutofit/>
          </a:bodyPr>
          <a:lstStyle/>
          <a:p>
            <a:pPr>
              <a:buNone/>
            </a:pPr>
            <a:r>
              <a:rPr lang="en" sz="3000"/>
              <a:t>Development of labor systems throughout regions</a:t>
            </a:r>
          </a:p>
        </p:txBody>
      </p:sp>
      <p:sp>
        <p:nvSpPr>
          <p:cNvPr id="91" name="Shape 91"/>
          <p:cNvSpPr txBox="1">
            <a:spLocks noGrp="1"/>
          </p:cNvSpPr>
          <p:nvPr>
            <p:ph type="body" idx="1"/>
          </p:nvPr>
        </p:nvSpPr>
        <p:spPr>
          <a:xfrm>
            <a:off x="457200" y="1132100"/>
            <a:ext cx="8229600" cy="3725699"/>
          </a:xfrm>
          <a:prstGeom prst="rect">
            <a:avLst/>
          </a:prstGeom>
        </p:spPr>
        <p:txBody>
          <a:bodyPr lIns="91425" tIns="91425" rIns="91425" bIns="91425" anchor="t" anchorCtr="0">
            <a:noAutofit/>
          </a:bodyPr>
          <a:lstStyle/>
          <a:p>
            <a:pPr lvl="0" rtl="0">
              <a:buNone/>
            </a:pPr>
            <a:r>
              <a:rPr lang="en" sz="2400"/>
              <a:t>-encomiendas given to Spanish conquerors; Indians treated like slaves and exploited for labor</a:t>
            </a:r>
          </a:p>
          <a:p>
            <a:pPr lvl="0" rtl="0">
              <a:buNone/>
            </a:pPr>
            <a:r>
              <a:rPr lang="en" sz="2400"/>
              <a:t>-when the encomiendas began to fail, the Spanish administration began to use the mita, or the mandatory public service that rose to prominence in the Inca empire.</a:t>
            </a:r>
          </a:p>
          <a:p>
            <a:pPr lvl="0" rtl="0">
              <a:buNone/>
            </a:pPr>
            <a:r>
              <a:rPr lang="en" sz="2400"/>
              <a:t>-the haciendas begin to become more prominent in the economy </a:t>
            </a:r>
          </a:p>
          <a:p>
            <a:pPr lvl="0" rtl="0">
              <a:buNone/>
            </a:pPr>
            <a:r>
              <a:rPr lang="en" sz="2400"/>
              <a:t>-slavery became a vital part of the global economy due to growing Indian resistance towards the Spaniards and the sugar and mining industries begin to rise</a:t>
            </a:r>
          </a:p>
          <a:p>
            <a:endParaRPr lang="en" sz="2400"/>
          </a:p>
          <a:p>
            <a:endParaRPr lang="en" sz="2400"/>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710</Words>
  <Application>Microsoft Macintosh PowerPoint</Application>
  <PresentationFormat>On-screen Show (16:9)</PresentationFormat>
  <Paragraphs>124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western</vt:lpstr>
      <vt:lpstr>Unit 4 Review  </vt:lpstr>
      <vt:lpstr>Interconnection and Proto-Globalization</vt:lpstr>
      <vt:lpstr>Exploration cont.</vt:lpstr>
      <vt:lpstr>Interconnection and Proto-Globalization</vt:lpstr>
      <vt:lpstr>Demographic Changes</vt:lpstr>
      <vt:lpstr>Technology</vt:lpstr>
      <vt:lpstr>Impact of Worlds Colliding</vt:lpstr>
      <vt:lpstr>New Economic Systems and Classes</vt:lpstr>
      <vt:lpstr>Development of labor systems throughout regions</vt:lpstr>
      <vt:lpstr>Development of labor systems throughout regions cont.</vt:lpstr>
      <vt:lpstr>∆ Transformation of cultural and religious Ideas ∆</vt:lpstr>
      <vt:lpstr>∆ State consolidation and expansion-overland and sea based ∆ ∆ empires, absolutism, colonial governments ∆</vt:lpstr>
      <vt:lpstr>
∆ State consolidation and expansion-overland and sea based ∆ ∆ empires, absolutism, colonial governments cont.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Review  </dc:title>
  <cp:lastModifiedBy>Cherry Creek</cp:lastModifiedBy>
  <cp:revision>1</cp:revision>
  <dcterms:modified xsi:type="dcterms:W3CDTF">2014-01-15T02:30:00Z</dcterms:modified>
</cp:coreProperties>
</file>