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53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1850131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9"/>
        <p:cNvGrpSpPr/>
        <p:nvPr/>
      </p:nvGrpSpPr>
      <p:grpSpPr>
        <a:xfrm>
          <a:off x="0" y="0"/>
          <a:ext cx="0" cy="0"/>
          <a:chOff x="0" y="0"/>
          <a:chExt cx="0" cy="0"/>
        </a:xfrm>
      </p:grpSpPr>
      <p:grpSp>
        <p:nvGrpSpPr>
          <p:cNvPr id="60" name="Shape 60"/>
          <p:cNvGrpSpPr/>
          <p:nvPr/>
        </p:nvGrpSpPr>
        <p:grpSpPr>
          <a:xfrm>
            <a:off x="-11" y="1000670"/>
            <a:ext cx="7314320" cy="3087224"/>
            <a:chOff x="-11" y="1378676"/>
            <a:chExt cx="7314320" cy="4116299"/>
          </a:xfrm>
        </p:grpSpPr>
        <p:sp>
          <p:nvSpPr>
            <p:cNvPr id="61" name="Shape 61"/>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endParaRPr/>
            </a:p>
          </p:txBody>
        </p:sp>
        <p:sp>
          <p:nvSpPr>
            <p:cNvPr id="62" name="Shape 62"/>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endParaRPr/>
            </a:p>
          </p:txBody>
        </p:sp>
      </p:grpSp>
      <p:sp>
        <p:nvSpPr>
          <p:cNvPr id="63" name="Shape 63"/>
          <p:cNvSpPr txBox="1">
            <a:spLocks noGrp="1"/>
          </p:cNvSpPr>
          <p:nvPr>
            <p:ph type="ctrTitle"/>
          </p:nvPr>
        </p:nvSpPr>
        <p:spPr>
          <a:xfrm>
            <a:off x="685800" y="1699932"/>
            <a:ext cx="6400799" cy="10004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4" name="Shape 64"/>
          <p:cNvSpPr txBox="1">
            <a:spLocks noGrp="1"/>
          </p:cNvSpPr>
          <p:nvPr>
            <p:ph type="subTitle" idx="1"/>
          </p:nvPr>
        </p:nvSpPr>
        <p:spPr>
          <a:xfrm>
            <a:off x="685800" y="2700338"/>
            <a:ext cx="6400799" cy="675299"/>
          </a:xfrm>
          <a:prstGeom prst="rect">
            <a:avLst/>
          </a:prstGeom>
        </p:spPr>
        <p:txBody>
          <a:bodyPr lIns="91425" tIns="91425" rIns="91425" bIns="91425" anchor="t" anchorCtr="0"/>
          <a:lstStyle>
            <a:lvl1pPr marL="0" indent="152400">
              <a:buClr>
                <a:schemeClr val="lt1"/>
              </a:buClr>
              <a:buSzPct val="100000"/>
              <a:buNone/>
              <a:defRPr sz="2400">
                <a:solidFill>
                  <a:schemeClr val="lt1"/>
                </a:solidFill>
              </a:defRPr>
            </a:lvl1pPr>
            <a:lvl2pPr marL="0" indent="152400">
              <a:spcBef>
                <a:spcPts val="0"/>
              </a:spcBef>
              <a:buClr>
                <a:schemeClr val="lt1"/>
              </a:buClr>
              <a:buSzPct val="100000"/>
              <a:buNone/>
              <a:defRPr sz="2400">
                <a:solidFill>
                  <a:schemeClr val="lt1"/>
                </a:solidFill>
              </a:defRPr>
            </a:lvl2pPr>
            <a:lvl3pPr marL="0" indent="152400">
              <a:spcBef>
                <a:spcPts val="0"/>
              </a:spcBef>
              <a:buClr>
                <a:schemeClr val="lt1"/>
              </a:buClr>
              <a:buSzPct val="100000"/>
              <a:buNone/>
              <a:defRPr sz="2400">
                <a:solidFill>
                  <a:schemeClr val="lt1"/>
                </a:solidFill>
              </a:defRPr>
            </a:lvl3pPr>
            <a:lvl4pPr marL="0" indent="152400">
              <a:spcBef>
                <a:spcPts val="0"/>
              </a:spcBef>
              <a:buClr>
                <a:schemeClr val="lt1"/>
              </a:buClr>
              <a:buSzPct val="100000"/>
              <a:buNone/>
              <a:defRPr sz="2400">
                <a:solidFill>
                  <a:schemeClr val="lt1"/>
                </a:solidFill>
              </a:defRPr>
            </a:lvl4pPr>
            <a:lvl5pPr marL="0" indent="152400">
              <a:spcBef>
                <a:spcPts val="0"/>
              </a:spcBef>
              <a:buClr>
                <a:schemeClr val="lt1"/>
              </a:buClr>
              <a:buSzPct val="100000"/>
              <a:buNone/>
              <a:defRPr sz="2400">
                <a:solidFill>
                  <a:schemeClr val="lt1"/>
                </a:solidFill>
              </a:defRPr>
            </a:lvl5pPr>
            <a:lvl6pPr marL="0" indent="152400">
              <a:spcBef>
                <a:spcPts val="0"/>
              </a:spcBef>
              <a:buClr>
                <a:schemeClr val="lt1"/>
              </a:buClr>
              <a:buSzPct val="100000"/>
              <a:buNone/>
              <a:defRPr sz="2400">
                <a:solidFill>
                  <a:schemeClr val="lt1"/>
                </a:solidFill>
              </a:defRPr>
            </a:lvl6pPr>
            <a:lvl7pPr marL="0" indent="152400">
              <a:spcBef>
                <a:spcPts val="0"/>
              </a:spcBef>
              <a:buClr>
                <a:schemeClr val="lt1"/>
              </a:buClr>
              <a:buSzPct val="100000"/>
              <a:buNone/>
              <a:defRPr sz="2400">
                <a:solidFill>
                  <a:schemeClr val="lt1"/>
                </a:solidFill>
              </a:defRPr>
            </a:lvl7pPr>
            <a:lvl8pPr marL="0" indent="152400">
              <a:spcBef>
                <a:spcPts val="0"/>
              </a:spcBef>
              <a:buClr>
                <a:schemeClr val="lt1"/>
              </a:buClr>
              <a:buSzPct val="100000"/>
              <a:buNone/>
              <a:defRPr sz="2400">
                <a:solidFill>
                  <a:schemeClr val="lt1"/>
                </a:solidFill>
              </a:defRPr>
            </a:lvl8pPr>
            <a:lvl9pPr marL="0" indent="152400">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grpSp>
        <p:nvGrpSpPr>
          <p:cNvPr id="66" name="Shape 66"/>
          <p:cNvGrpSpPr/>
          <p:nvPr/>
        </p:nvGrpSpPr>
        <p:grpSpPr>
          <a:xfrm>
            <a:off x="-13" y="-9140"/>
            <a:ext cx="8005727" cy="120942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endParaRPr/>
            </a:p>
          </p:txBody>
        </p:sp>
        <p:sp>
          <p:nvSpPr>
            <p:cNvPr id="68" name="Shape 68"/>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endParaRPr/>
            </a:p>
          </p:txBody>
        </p:sp>
      </p:grpSp>
      <p:sp>
        <p:nvSpPr>
          <p:cNvPr id="69" name="Shape 69"/>
          <p:cNvSpPr txBox="1">
            <a:spLocks noGrp="1"/>
          </p:cNvSpPr>
          <p:nvPr>
            <p:ph type="title"/>
          </p:nvPr>
        </p:nvSpPr>
        <p:spPr>
          <a:xfrm>
            <a:off x="457200" y="101100"/>
            <a:ext cx="7315499" cy="10139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0" name="Shape 70"/>
          <p:cNvSpPr txBox="1">
            <a:spLocks noGrp="1"/>
          </p:cNvSpPr>
          <p:nvPr>
            <p:ph type="body" idx="1"/>
          </p:nvPr>
        </p:nvSpPr>
        <p:spPr>
          <a:xfrm>
            <a:off x="457200" y="1278516"/>
            <a:ext cx="8229600"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6245" y="1278513"/>
            <a:ext cx="4038599"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3" name="Shape 73"/>
          <p:cNvSpPr txBox="1">
            <a:spLocks noGrp="1"/>
          </p:cNvSpPr>
          <p:nvPr>
            <p:ph type="body" idx="2"/>
          </p:nvPr>
        </p:nvSpPr>
        <p:spPr>
          <a:xfrm>
            <a:off x="4648200" y="1278513"/>
            <a:ext cx="4038599"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grpSp>
        <p:nvGrpSpPr>
          <p:cNvPr id="74" name="Shape 74"/>
          <p:cNvGrpSpPr/>
          <p:nvPr/>
        </p:nvGrpSpPr>
        <p:grpSpPr>
          <a:xfrm>
            <a:off x="-13" y="-9140"/>
            <a:ext cx="8005727" cy="1209421"/>
            <a:chOff x="-13" y="-12187"/>
            <a:chExt cx="8005727" cy="1161900"/>
          </a:xfrm>
        </p:grpSpPr>
        <p:sp>
          <p:nvSpPr>
            <p:cNvPr id="75" name="Shape 75"/>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endParaRPr/>
            </a:p>
          </p:txBody>
        </p:sp>
        <p:sp>
          <p:nvSpPr>
            <p:cNvPr id="76" name="Shape 76"/>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endParaRPr/>
            </a:p>
          </p:txBody>
        </p:sp>
      </p:grpSp>
      <p:sp>
        <p:nvSpPr>
          <p:cNvPr id="77" name="Shape 77"/>
          <p:cNvSpPr txBox="1">
            <a:spLocks noGrp="1"/>
          </p:cNvSpPr>
          <p:nvPr>
            <p:ph type="title"/>
          </p:nvPr>
        </p:nvSpPr>
        <p:spPr>
          <a:xfrm>
            <a:off x="457200" y="101100"/>
            <a:ext cx="7315499" cy="10139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grpSp>
        <p:nvGrpSpPr>
          <p:cNvPr id="79" name="Shape 79"/>
          <p:cNvGrpSpPr/>
          <p:nvPr/>
        </p:nvGrpSpPr>
        <p:grpSpPr>
          <a:xfrm>
            <a:off x="-13" y="-9140"/>
            <a:ext cx="8005727" cy="1209421"/>
            <a:chOff x="-13" y="-12187"/>
            <a:chExt cx="8005727" cy="1161900"/>
          </a:xfrm>
        </p:grpSpPr>
        <p:sp>
          <p:nvSpPr>
            <p:cNvPr id="80" name="Shape 80"/>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endParaRPr/>
            </a:p>
          </p:txBody>
        </p:sp>
        <p:sp>
          <p:nvSpPr>
            <p:cNvPr id="81" name="Shape 81"/>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endParaRPr/>
            </a:p>
          </p:txBody>
        </p:sp>
      </p:grpSp>
      <p:sp>
        <p:nvSpPr>
          <p:cNvPr id="82" name="Shape 82"/>
          <p:cNvSpPr txBox="1">
            <a:spLocks noGrp="1"/>
          </p:cNvSpPr>
          <p:nvPr>
            <p:ph type="title"/>
          </p:nvPr>
        </p:nvSpPr>
        <p:spPr>
          <a:xfrm>
            <a:off x="457200" y="101100"/>
            <a:ext cx="7315499" cy="10139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3"/>
        <p:cNvGrpSpPr/>
        <p:nvPr/>
      </p:nvGrpSpPr>
      <p:grpSpPr>
        <a:xfrm>
          <a:off x="0" y="0"/>
          <a:ext cx="0" cy="0"/>
          <a:chOff x="0" y="0"/>
          <a:chExt cx="0" cy="0"/>
        </a:xfrm>
      </p:grpSpPr>
      <p:sp>
        <p:nvSpPr>
          <p:cNvPr id="84" name="Shape 84"/>
          <p:cNvSpPr/>
          <p:nvPr/>
        </p:nvSpPr>
        <p:spPr>
          <a:xfrm flipH="1">
            <a:off x="8964665" y="4623760"/>
            <a:ext cx="187800" cy="521400"/>
          </a:xfrm>
          <a:prstGeom prst="rect">
            <a:avLst/>
          </a:prstGeom>
          <a:solidFill>
            <a:srgbClr val="AB0101"/>
          </a:solidFill>
          <a:ln>
            <a:noFill/>
          </a:ln>
        </p:spPr>
        <p:txBody>
          <a:bodyPr lIns="91425" tIns="45700" rIns="91425" bIns="45700" anchor="ctr" anchorCtr="0">
            <a:noAutofit/>
          </a:bodyPr>
          <a:lstStyle/>
          <a:p>
            <a:endParaRPr/>
          </a:p>
        </p:txBody>
      </p:sp>
      <p:sp>
        <p:nvSpPr>
          <p:cNvPr id="85" name="Shape 85"/>
          <p:cNvSpPr/>
          <p:nvPr/>
        </p:nvSpPr>
        <p:spPr>
          <a:xfrm flipH="1">
            <a:off x="3866777" y="4623760"/>
            <a:ext cx="5097900" cy="521400"/>
          </a:xfrm>
          <a:prstGeom prst="rect">
            <a:avLst/>
          </a:prstGeom>
          <a:solidFill>
            <a:srgbClr val="0F243E"/>
          </a:solidFill>
          <a:ln>
            <a:noFill/>
          </a:ln>
        </p:spPr>
        <p:txBody>
          <a:bodyPr lIns="91425" tIns="45700" rIns="91425" bIns="45700" anchor="ctr" anchorCtr="0">
            <a:noAutofit/>
          </a:bodyPr>
          <a:lstStyle/>
          <a:p>
            <a:endParaRPr/>
          </a:p>
        </p:txBody>
      </p:sp>
      <p:sp>
        <p:nvSpPr>
          <p:cNvPr id="86" name="Shape 86"/>
          <p:cNvSpPr txBox="1">
            <a:spLocks noGrp="1"/>
          </p:cNvSpPr>
          <p:nvPr>
            <p:ph type="body" idx="1"/>
          </p:nvPr>
        </p:nvSpPr>
        <p:spPr>
          <a:xfrm>
            <a:off x="3866812" y="4623760"/>
            <a:ext cx="5097900" cy="521400"/>
          </a:xfrm>
          <a:prstGeom prst="rect">
            <a:avLst/>
          </a:prstGeom>
        </p:spPr>
        <p:txBody>
          <a:bodyPr lIns="91425" tIns="91425" rIns="91425" bIns="91425" anchor="t" anchorCtr="0"/>
          <a:lstStyle>
            <a:lvl1pPr marL="0" indent="88900">
              <a:buClr>
                <a:schemeClr val="lt1"/>
              </a:buClr>
              <a:buSzPct val="100000"/>
              <a:buNone/>
              <a:defRPr sz="1400">
                <a:solidFill>
                  <a:schemeClr val="lt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70"/>
            <a:ext cx="3409812" cy="2107677"/>
            <a:chOff x="0" y="1493"/>
            <a:chExt cx="3409812" cy="2810236"/>
          </a:xfrm>
        </p:grpSpPr>
        <p:cxnSp>
          <p:nvCxnSpPr>
            <p:cNvPr id="6" name="Shape 6"/>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indent="279400">
              <a:buClr>
                <a:schemeClr val="lt1"/>
              </a:buClr>
              <a:buSzPct val="100000"/>
              <a:buNone/>
              <a:defRPr sz="4400">
                <a:solidFill>
                  <a:schemeClr val="lt1"/>
                </a:solidFill>
              </a:defRPr>
            </a:lvl1pPr>
            <a:lvl2pPr marL="0" indent="279400">
              <a:buClr>
                <a:schemeClr val="lt1"/>
              </a:buClr>
              <a:buSzPct val="100000"/>
              <a:buNone/>
              <a:defRPr sz="4400">
                <a:solidFill>
                  <a:schemeClr val="lt1"/>
                </a:solidFill>
              </a:defRPr>
            </a:lvl2pPr>
            <a:lvl3pPr marL="0" indent="279400">
              <a:buClr>
                <a:schemeClr val="lt1"/>
              </a:buClr>
              <a:buSzPct val="100000"/>
              <a:buNone/>
              <a:defRPr sz="4400">
                <a:solidFill>
                  <a:schemeClr val="lt1"/>
                </a:solidFill>
              </a:defRPr>
            </a:lvl3pPr>
            <a:lvl4pPr marL="0" indent="279400">
              <a:buClr>
                <a:schemeClr val="lt1"/>
              </a:buClr>
              <a:buSzPct val="100000"/>
              <a:buNone/>
              <a:defRPr sz="4400">
                <a:solidFill>
                  <a:schemeClr val="lt1"/>
                </a:solidFill>
              </a:defRPr>
            </a:lvl4pPr>
            <a:lvl5pPr marL="0" indent="279400">
              <a:buClr>
                <a:schemeClr val="lt1"/>
              </a:buClr>
              <a:buSzPct val="100000"/>
              <a:buNone/>
              <a:defRPr sz="4400">
                <a:solidFill>
                  <a:schemeClr val="lt1"/>
                </a:solidFill>
              </a:defRPr>
            </a:lvl5pPr>
            <a:lvl6pPr marL="0" indent="279400">
              <a:buClr>
                <a:schemeClr val="lt1"/>
              </a:buClr>
              <a:buSzPct val="100000"/>
              <a:buNone/>
              <a:defRPr sz="4400">
                <a:solidFill>
                  <a:schemeClr val="lt1"/>
                </a:solidFill>
              </a:defRPr>
            </a:lvl6pPr>
            <a:lvl7pPr marL="0" indent="279400">
              <a:buClr>
                <a:schemeClr val="lt1"/>
              </a:buClr>
              <a:buSzPct val="100000"/>
              <a:buNone/>
              <a:defRPr sz="4400">
                <a:solidFill>
                  <a:schemeClr val="lt1"/>
                </a:solidFill>
              </a:defRPr>
            </a:lvl7pPr>
            <a:lvl8pPr marL="0" indent="279400">
              <a:buClr>
                <a:schemeClr val="lt1"/>
              </a:buClr>
              <a:buSzPct val="100000"/>
              <a:buNone/>
              <a:defRPr sz="4400">
                <a:solidFill>
                  <a:schemeClr val="lt1"/>
                </a:solidFill>
              </a:defRPr>
            </a:lvl8pPr>
            <a:lvl9pPr marL="0" indent="279400">
              <a:buClr>
                <a:schemeClr val="lt1"/>
              </a:buClr>
              <a:buSzPct val="100000"/>
              <a:buNone/>
              <a:defRPr sz="4400">
                <a:solidFill>
                  <a:schemeClr val="lt1"/>
                </a:solidFill>
              </a:defRPr>
            </a:lvl9pPr>
          </a:lstStyle>
          <a:p>
            <a:endParaRPr/>
          </a:p>
        </p:txBody>
      </p:sp>
      <p:sp>
        <p:nvSpPr>
          <p:cNvPr id="32" name="Shape 32"/>
          <p:cNvSpPr txBox="1">
            <a:spLocks noGrp="1"/>
          </p:cNvSpPr>
          <p:nvPr>
            <p:ph type="body" idx="1"/>
          </p:nvPr>
        </p:nvSpPr>
        <p:spPr>
          <a:xfrm>
            <a:off x="457200" y="1200150"/>
            <a:ext cx="8229600" cy="3394500"/>
          </a:xfrm>
          <a:prstGeom prst="rect">
            <a:avLst/>
          </a:prstGeom>
        </p:spPr>
        <p:txBody>
          <a:bodyPr lIns="91425" tIns="91425" rIns="91425" bIns="91425" anchor="t" anchorCtr="0"/>
          <a:lstStyle>
            <a:lvl1pPr marL="342900" indent="-228600">
              <a:buClr>
                <a:schemeClr val="dk2"/>
              </a:buClr>
              <a:buSzPct val="100000"/>
              <a:defRPr sz="1800">
                <a:solidFill>
                  <a:schemeClr val="dk2"/>
                </a:solidFill>
              </a:defRPr>
            </a:lvl1pPr>
            <a:lvl2pPr marL="742950" indent="-171450">
              <a:spcBef>
                <a:spcPts val="360"/>
              </a:spcBef>
              <a:buClr>
                <a:schemeClr val="dk2"/>
              </a:buClr>
              <a:buSzPct val="100000"/>
              <a:defRPr sz="1800">
                <a:solidFill>
                  <a:schemeClr val="dk2"/>
                </a:solidFill>
              </a:defRPr>
            </a:lvl2pPr>
            <a:lvl3pPr marL="1143000" indent="-114300">
              <a:spcBef>
                <a:spcPts val="360"/>
              </a:spcBef>
              <a:buClr>
                <a:schemeClr val="dk2"/>
              </a:buClr>
              <a:buSzPct val="100000"/>
              <a:defRPr sz="1800">
                <a:solidFill>
                  <a:schemeClr val="dk2"/>
                </a:solidFill>
              </a:defRPr>
            </a:lvl3pPr>
            <a:lvl4pPr marL="1600200" indent="-114300">
              <a:spcBef>
                <a:spcPts val="360"/>
              </a:spcBef>
              <a:buClr>
                <a:schemeClr val="dk2"/>
              </a:buClr>
              <a:buSzPct val="100000"/>
              <a:defRPr sz="1800">
                <a:solidFill>
                  <a:schemeClr val="dk2"/>
                </a:solidFill>
              </a:defRPr>
            </a:lvl4pPr>
            <a:lvl5pPr marL="2057400" indent="-114300">
              <a:spcBef>
                <a:spcPts val="360"/>
              </a:spcBef>
              <a:buClr>
                <a:schemeClr val="dk2"/>
              </a:buClr>
              <a:buSzPct val="100000"/>
              <a:defRPr sz="1800">
                <a:solidFill>
                  <a:schemeClr val="dk2"/>
                </a:solidFill>
              </a:defRPr>
            </a:lvl5pPr>
            <a:lvl6pPr marL="2514600" indent="-114300">
              <a:spcBef>
                <a:spcPts val="360"/>
              </a:spcBef>
              <a:buClr>
                <a:schemeClr val="dk2"/>
              </a:buClr>
              <a:buSzPct val="100000"/>
              <a:defRPr sz="1800">
                <a:solidFill>
                  <a:schemeClr val="dk2"/>
                </a:solidFill>
              </a:defRPr>
            </a:lvl6pPr>
            <a:lvl7pPr marL="2971800" indent="-114300">
              <a:spcBef>
                <a:spcPts val="360"/>
              </a:spcBef>
              <a:buClr>
                <a:schemeClr val="dk2"/>
              </a:buClr>
              <a:buSzPct val="100000"/>
              <a:defRPr sz="1800">
                <a:solidFill>
                  <a:schemeClr val="dk2"/>
                </a:solidFill>
              </a:defRPr>
            </a:lvl7pPr>
            <a:lvl8pPr marL="3429000" indent="-114300">
              <a:spcBef>
                <a:spcPts val="360"/>
              </a:spcBef>
              <a:buClr>
                <a:schemeClr val="dk2"/>
              </a:buClr>
              <a:buSzPct val="100000"/>
              <a:defRPr sz="1800">
                <a:solidFill>
                  <a:schemeClr val="dk2"/>
                </a:solidFill>
              </a:defRPr>
            </a:lvl8pPr>
            <a:lvl9pPr marL="3886200" indent="-114300">
              <a:spcBef>
                <a:spcPts val="360"/>
              </a:spcBef>
              <a:buClr>
                <a:schemeClr val="dk2"/>
              </a:buClr>
              <a:buSzPct val="100000"/>
              <a:defRPr sz="1800">
                <a:solidFill>
                  <a:schemeClr val="dk2"/>
                </a:solidFill>
              </a:defRPr>
            </a:lvl9pPr>
          </a:lstStyle>
          <a:p>
            <a:endParaRPr/>
          </a:p>
        </p:txBody>
      </p:sp>
      <p:grpSp>
        <p:nvGrpSpPr>
          <p:cNvPr id="33" name="Shape 33"/>
          <p:cNvGrpSpPr/>
          <p:nvPr/>
        </p:nvGrpSpPr>
        <p:grpSpPr>
          <a:xfrm rot="10800000">
            <a:off x="5734187" y="3035893"/>
            <a:ext cx="3409812" cy="2107677"/>
            <a:chOff x="0" y="1493"/>
            <a:chExt cx="3409812" cy="2810236"/>
          </a:xfrm>
        </p:grpSpPr>
        <p:cxnSp>
          <p:nvCxnSpPr>
            <p:cNvPr id="34" name="Shape 34"/>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buNone/>
            </a:pPr>
            <a:r>
              <a:rPr lang="en"/>
              <a:t>Unit Four (sort of)</a:t>
            </a:r>
          </a:p>
        </p:txBody>
      </p:sp>
      <p:sp>
        <p:nvSpPr>
          <p:cNvPr id="90" name="Shape 90"/>
          <p:cNvSpPr txBox="1">
            <a:spLocks noGrp="1"/>
          </p:cNvSpPr>
          <p:nvPr>
            <p:ph type="subTitle" idx="1"/>
          </p:nvPr>
        </p:nvSpPr>
        <p:spPr>
          <a:xfrm>
            <a:off x="685800" y="2700338"/>
            <a:ext cx="6400799" cy="675299"/>
          </a:xfrm>
          <a:prstGeom prst="rect">
            <a:avLst/>
          </a:prstGeom>
        </p:spPr>
        <p:txBody>
          <a:bodyPr lIns="91425" tIns="91425" rIns="91425" bIns="91425" anchor="t" anchorCtr="0">
            <a:noAutofit/>
          </a:bodyPr>
          <a:lstStyle/>
          <a:p>
            <a:pPr lvl="0" rtl="0">
              <a:buNone/>
            </a:pPr>
            <a:r>
              <a:rPr lang="en"/>
              <a:t>By: Jonathan Xu (Always Late) &amp; </a:t>
            </a:r>
          </a:p>
          <a:p>
            <a:pPr lvl="0" rtl="0">
              <a:buNone/>
            </a:pPr>
            <a:r>
              <a:rPr lang="en"/>
              <a:t>Jack Roswell (Never Late)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p:tgtEl>
                                          <p:spTgt spid="90"/>
                                        </p:tgtEl>
                                        <p:attrNameLst>
                                          <p:attrName>ppt_w</p:attrName>
                                        </p:attrNameLst>
                                      </p:cBhvr>
                                      <p:tavLst>
                                        <p:tav tm="0">
                                          <p:val>
                                            <p:strVal val="0"/>
                                          </p:val>
                                        </p:tav>
                                        <p:tav tm="100000">
                                          <p:val>
                                            <p:strVal val="#ppt_w"/>
                                          </p:val>
                                        </p:tav>
                                      </p:tavLst>
                                    </p:anim>
                                    <p:anim calcmode="lin" valueType="num">
                                      <p:cBhvr additive="base">
                                        <p:cTn id="8" dur="1000"/>
                                        <p:tgtEl>
                                          <p:spTgt spid="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Live  long and prosper….</a:t>
            </a:r>
          </a:p>
        </p:txBody>
      </p:sp>
      <p:pic>
        <p:nvPicPr>
          <p:cNvPr id="150" name="Shape 150"/>
          <p:cNvPicPr preferRelativeResize="0"/>
          <p:nvPr/>
        </p:nvPicPr>
        <p:blipFill>
          <a:blip r:embed="rId3"/>
          <a:stretch>
            <a:fillRect/>
          </a:stretch>
        </p:blipFill>
        <p:spPr>
          <a:xfrm>
            <a:off x="457200" y="1579175"/>
            <a:ext cx="4502200" cy="3376650"/>
          </a:xfrm>
          <a:prstGeom prst="rect">
            <a:avLst/>
          </a:prstGeom>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Big Ideas</a:t>
            </a:r>
          </a:p>
        </p:txBody>
      </p:sp>
      <p:sp>
        <p:nvSpPr>
          <p:cNvPr id="96" name="Shape 96"/>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
              <a:t>Globalizing Networks of Communication and Exchange</a:t>
            </a:r>
          </a:p>
          <a:p>
            <a:pPr marL="457200" lvl="0" indent="-342900" rtl="0">
              <a:buClr>
                <a:schemeClr val="dk2"/>
              </a:buClr>
              <a:buSzPct val="166666"/>
              <a:buFont typeface="Arial"/>
              <a:buChar char="•"/>
            </a:pPr>
            <a:r>
              <a:rPr lang="en"/>
              <a:t>New Forms of Social Organization &amp; Production</a:t>
            </a:r>
          </a:p>
          <a:p>
            <a:pPr marL="457200" lvl="0" indent="-342900" rtl="0">
              <a:buClr>
                <a:schemeClr val="dk2"/>
              </a:buClr>
              <a:buSzPct val="166666"/>
              <a:buFont typeface="Arial"/>
              <a:buChar char="•"/>
            </a:pPr>
            <a:r>
              <a:rPr lang="en"/>
              <a:t>State Consolidation and Imperial Expansion</a:t>
            </a:r>
          </a:p>
          <a:p>
            <a:pPr marL="457200" lvl="0" indent="-342900" rtl="0">
              <a:buClr>
                <a:schemeClr val="dk2"/>
              </a:buClr>
              <a:buSzPct val="166666"/>
              <a:buFont typeface="Arial"/>
              <a:buChar char="•"/>
            </a:pPr>
            <a:r>
              <a:rPr lang="en"/>
              <a:t>Improved transportation technologies and commercial practices led to an increased volume of trade, and expanded the geographical range of existing and newly active trade networks.</a:t>
            </a:r>
          </a:p>
          <a:p>
            <a:pPr marL="457200" lvl="0" indent="-342900" rtl="0">
              <a:buClr>
                <a:schemeClr val="dk2"/>
              </a:buClr>
              <a:buSzPct val="166666"/>
              <a:buFont typeface="Arial"/>
              <a:buChar char="•"/>
            </a:pPr>
            <a:r>
              <a:rPr lang="en"/>
              <a:t>The movement of peoples caused environmental and linguistic effects.</a:t>
            </a:r>
          </a:p>
          <a:p>
            <a:pPr marL="457200" lvl="0" indent="-342900" rtl="0">
              <a:buClr>
                <a:schemeClr val="dk2"/>
              </a:buClr>
              <a:buSzPct val="166666"/>
              <a:buFont typeface="Arial"/>
              <a:buChar char="•"/>
            </a:pPr>
            <a:r>
              <a:rPr lang="en"/>
              <a:t>Empires collapsed and were reconstituted; new states emerged. </a:t>
            </a:r>
          </a:p>
          <a:p>
            <a:pPr marL="457200" lvl="0" indent="-342900" rtl="0">
              <a:buClr>
                <a:schemeClr val="dk2"/>
              </a:buClr>
              <a:buSzPct val="166666"/>
              <a:buFont typeface="Arial"/>
              <a:buChar char="•"/>
            </a:pPr>
            <a:r>
              <a:rPr lang="en"/>
              <a:t>Innovations stimulated agricultural and industrial production in many forms.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European Exploration</a:t>
            </a:r>
          </a:p>
        </p:txBody>
      </p:sp>
      <p:sp>
        <p:nvSpPr>
          <p:cNvPr id="102" name="Shape 102"/>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
              <a:t>Portugal (headed by Prince Henry the Navigator) begin exploration</a:t>
            </a:r>
          </a:p>
          <a:p>
            <a:pPr marL="457200" lvl="0" indent="-342900" rtl="0">
              <a:buClr>
                <a:schemeClr val="dk2"/>
              </a:buClr>
              <a:buSzPct val="166666"/>
              <a:buFont typeface="Arial"/>
              <a:buChar char="•"/>
            </a:pPr>
            <a:r>
              <a:rPr lang="en"/>
              <a:t>Portuguese, beginning in the 1400s, move along African coastline, find India, as well as colonize Brazil</a:t>
            </a:r>
          </a:p>
          <a:p>
            <a:pPr marL="457200" lvl="0" indent="-342900" rtl="0">
              <a:buClr>
                <a:schemeClr val="dk2"/>
              </a:buClr>
              <a:buSzPct val="166666"/>
              <a:buFont typeface="Arial"/>
              <a:buChar char="•"/>
            </a:pPr>
            <a:r>
              <a:rPr lang="en"/>
              <a:t>Spain sends out Columbus, Magellan</a:t>
            </a:r>
          </a:p>
          <a:p>
            <a:pPr marL="457200" lvl="0" indent="-342900" rtl="0">
              <a:buClr>
                <a:schemeClr val="dk2"/>
              </a:buClr>
              <a:buSzPct val="166666"/>
              <a:buFont typeface="Arial"/>
              <a:buChar char="•"/>
            </a:pPr>
            <a:r>
              <a:rPr lang="en"/>
              <a:t>Power shifts north with defeat of Spanish Armada at hands of British</a:t>
            </a:r>
          </a:p>
          <a:p>
            <a:pPr marL="457200" lvl="0" indent="-342900" rtl="0">
              <a:buClr>
                <a:schemeClr val="dk2"/>
              </a:buClr>
              <a:buSzPct val="166666"/>
              <a:buFont typeface="Arial"/>
              <a:buChar char="•"/>
            </a:pPr>
            <a:r>
              <a:rPr lang="en"/>
              <a:t>French reach Canada</a:t>
            </a:r>
          </a:p>
          <a:p>
            <a:pPr marL="457200" lvl="0" indent="-342900" rtl="0">
              <a:buClr>
                <a:schemeClr val="dk2"/>
              </a:buClr>
              <a:buSzPct val="166666"/>
              <a:buFont typeface="Arial"/>
              <a:buChar char="•"/>
            </a:pPr>
            <a:r>
              <a:rPr lang="en"/>
              <a:t>British explore Hudson bay and colonize East Coast of America</a:t>
            </a:r>
          </a:p>
          <a:p>
            <a:pPr marL="457200" lvl="0" indent="-342900">
              <a:buClr>
                <a:schemeClr val="dk2"/>
              </a:buClr>
              <a:buSzPct val="166666"/>
              <a:buFont typeface="Arial"/>
              <a:buChar char="•"/>
            </a:pPr>
            <a:r>
              <a:rPr lang="en"/>
              <a:t>Holland sets up way stations in Africa and competes with Portuguese in Asia</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Trade</a:t>
            </a:r>
          </a:p>
        </p:txBody>
      </p:sp>
      <p:sp>
        <p:nvSpPr>
          <p:cNvPr id="108" name="Shape 108"/>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
              <a:t>Intensification of regional trade networks in Indian Ocean, Mediterranean, Sahara, Overland Eurasia</a:t>
            </a:r>
          </a:p>
          <a:p>
            <a:pPr marL="457200" lvl="0" indent="-342900" rtl="0">
              <a:buClr>
                <a:schemeClr val="dk2"/>
              </a:buClr>
              <a:buSzPct val="166666"/>
              <a:buFont typeface="Arial"/>
              <a:buChar char="•"/>
            </a:pPr>
            <a:r>
              <a:rPr lang="en"/>
              <a:t>European innovations in mapmaking and navigation as well as Islamic &amp; Chinese innovations led to transoceanic trade possible</a:t>
            </a:r>
          </a:p>
          <a:p>
            <a:pPr marL="457200" lvl="0" indent="-342900" rtl="0">
              <a:buClr>
                <a:schemeClr val="dk2"/>
              </a:buClr>
              <a:buSzPct val="166666"/>
              <a:buFont typeface="Arial"/>
              <a:buChar char="•"/>
            </a:pPr>
            <a:r>
              <a:rPr lang="en"/>
              <a:t>New maritime exploration happening, Vasco de Gama, Columbus, Zheng He</a:t>
            </a:r>
          </a:p>
          <a:p>
            <a:pPr marL="457200" lvl="0" indent="-342900" rtl="0">
              <a:buClr>
                <a:schemeClr val="dk2"/>
              </a:buClr>
              <a:buSzPct val="166666"/>
              <a:buFont typeface="Arial"/>
              <a:buChar char="•"/>
            </a:pPr>
            <a:r>
              <a:rPr lang="en"/>
              <a:t>Facilitation of new markets by European chartered monopolies</a:t>
            </a:r>
          </a:p>
          <a:p>
            <a:pPr marL="457200" lvl="0" indent="-342900" rtl="0">
              <a:buClr>
                <a:schemeClr val="dk2"/>
              </a:buClr>
              <a:buSzPct val="166666"/>
              <a:buFont typeface="Arial"/>
              <a:buChar char="•"/>
            </a:pPr>
            <a:r>
              <a:rPr lang="en"/>
              <a:t>Immense amounts of silver dumped into economy</a:t>
            </a:r>
          </a:p>
          <a:p>
            <a:pPr marL="457200" lvl="0" indent="-342900" rtl="0">
              <a:buClr>
                <a:schemeClr val="dk2"/>
              </a:buClr>
              <a:buSzPct val="166666"/>
              <a:buFont typeface="Arial"/>
              <a:buChar char="•"/>
            </a:pPr>
            <a:r>
              <a:rPr lang="en"/>
              <a:t>Use of the astrolabe and compass, as well as larger ship designs stimulated commercial growth </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Tech Advancements</a:t>
            </a:r>
          </a:p>
        </p:txBody>
      </p:sp>
      <p:sp>
        <p:nvSpPr>
          <p:cNvPr id="114" name="Shape 114"/>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
              <a:t>European innovations in mapmaking and navigation as well as Islamic &amp; Chinese innovations made transoceanic trade possible</a:t>
            </a:r>
          </a:p>
          <a:p>
            <a:pPr marL="457200" lvl="0" indent="-342900" rtl="0">
              <a:buClr>
                <a:schemeClr val="dk2"/>
              </a:buClr>
              <a:buSzPct val="166666"/>
              <a:buFont typeface="Arial"/>
              <a:buChar char="•"/>
            </a:pPr>
            <a:r>
              <a:rPr lang="en"/>
              <a:t>Larger &amp; faster ships also facilitated exploration and increased trade</a:t>
            </a:r>
          </a:p>
          <a:p>
            <a:pPr marL="457200" lvl="0" indent="-342900" rtl="0">
              <a:buClr>
                <a:schemeClr val="dk2"/>
              </a:buClr>
              <a:buSzPct val="166666"/>
              <a:buFont typeface="Arial"/>
              <a:buChar char="•"/>
            </a:pPr>
            <a:r>
              <a:rPr lang="en"/>
              <a:t>New forms of credit and monetization allowed for faster exchange of money</a:t>
            </a:r>
          </a:p>
          <a:p>
            <a:pPr marL="457200" lvl="0" indent="-342900" rtl="0">
              <a:buClr>
                <a:schemeClr val="dk2"/>
              </a:buClr>
              <a:buSzPct val="166666"/>
              <a:buFont typeface="Arial"/>
              <a:buChar char="•"/>
            </a:pPr>
            <a:r>
              <a:rPr lang="en"/>
              <a:t>State sponsored commercial infrastructures</a:t>
            </a:r>
          </a:p>
        </p:txBody>
      </p:sp>
      <p:pic>
        <p:nvPicPr>
          <p:cNvPr id="115" name="Shape 115"/>
          <p:cNvPicPr preferRelativeResize="0"/>
          <p:nvPr/>
        </p:nvPicPr>
        <p:blipFill>
          <a:blip r:embed="rId3"/>
          <a:stretch>
            <a:fillRect/>
          </a:stretch>
        </p:blipFill>
        <p:spPr>
          <a:xfrm>
            <a:off x="0" y="3335725"/>
            <a:ext cx="2909849" cy="1804924"/>
          </a:xfrm>
          <a:prstGeom prst="rect">
            <a:avLst/>
          </a:prstGeom>
          <a:noFill/>
          <a:ln>
            <a:noFill/>
          </a:ln>
        </p:spPr>
      </p:pic>
      <p:pic>
        <p:nvPicPr>
          <p:cNvPr id="116" name="Shape 116"/>
          <p:cNvPicPr preferRelativeResize="0"/>
          <p:nvPr/>
        </p:nvPicPr>
        <p:blipFill>
          <a:blip r:embed="rId4"/>
          <a:stretch>
            <a:fillRect/>
          </a:stretch>
        </p:blipFill>
        <p:spPr>
          <a:xfrm>
            <a:off x="6093174" y="3283275"/>
            <a:ext cx="3050823" cy="1857374"/>
          </a:xfrm>
          <a:prstGeom prst="rect">
            <a:avLst/>
          </a:prstGeom>
          <a:noFill/>
          <a:ln>
            <a:noFill/>
          </a:ln>
        </p:spPr>
      </p:pic>
      <p:pic>
        <p:nvPicPr>
          <p:cNvPr id="117" name="Shape 117"/>
          <p:cNvPicPr preferRelativeResize="0"/>
          <p:nvPr/>
        </p:nvPicPr>
        <p:blipFill>
          <a:blip r:embed="rId5"/>
          <a:stretch>
            <a:fillRect/>
          </a:stretch>
        </p:blipFill>
        <p:spPr>
          <a:xfrm>
            <a:off x="2909850" y="3529500"/>
            <a:ext cx="3183324" cy="1613999"/>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Agricultural Innovations</a:t>
            </a:r>
          </a:p>
        </p:txBody>
      </p:sp>
      <p:sp>
        <p:nvSpPr>
          <p:cNvPr id="123" name="Shape 123"/>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
              <a:t>New strain of Champa rice introduced </a:t>
            </a:r>
          </a:p>
          <a:p>
            <a:pPr lvl="0" rtl="0">
              <a:buNone/>
            </a:pPr>
            <a:r>
              <a:rPr lang="en"/>
              <a:t>       from Vietnam to China, cut cultivation </a:t>
            </a:r>
          </a:p>
          <a:p>
            <a:pPr lvl="0" rtl="0">
              <a:buNone/>
            </a:pPr>
            <a:r>
              <a:rPr lang="en"/>
              <a:t>       times and facilitated population increases</a:t>
            </a:r>
          </a:p>
          <a:p>
            <a:pPr marL="457200" lvl="0" indent="-342900" rtl="0">
              <a:buClr>
                <a:schemeClr val="dk2"/>
              </a:buClr>
              <a:buSzPct val="166666"/>
              <a:buFont typeface="Arial"/>
              <a:buChar char="•"/>
            </a:pPr>
            <a:r>
              <a:rPr lang="en"/>
              <a:t>Chinampas- “floating” gardens that</a:t>
            </a:r>
          </a:p>
          <a:p>
            <a:pPr lvl="0" rtl="0">
              <a:buNone/>
            </a:pPr>
            <a:r>
              <a:rPr lang="en"/>
              <a:t>       </a:t>
            </a:r>
          </a:p>
          <a:p>
            <a:pPr lvl="0" rtl="0">
              <a:buNone/>
            </a:pPr>
            <a:r>
              <a:rPr lang="en"/>
              <a:t>provided at least ⅔ of food to Tenochtitlan</a:t>
            </a:r>
          </a:p>
          <a:p>
            <a:pPr marL="457200" lvl="0" indent="-342900" rtl="0">
              <a:buClr>
                <a:schemeClr val="dk2"/>
              </a:buClr>
              <a:buSzPct val="166666"/>
              <a:buFont typeface="Arial"/>
              <a:buChar char="•"/>
            </a:pPr>
            <a:r>
              <a:rPr lang="en"/>
              <a:t>Terracing- created arable land from </a:t>
            </a:r>
          </a:p>
          <a:p>
            <a:pPr lvl="0" rtl="0">
              <a:buNone/>
            </a:pPr>
            <a:r>
              <a:rPr lang="en"/>
              <a:t>       mountainsides and prevented erosion</a:t>
            </a:r>
          </a:p>
          <a:p>
            <a:endParaRPr lang="en"/>
          </a:p>
        </p:txBody>
      </p:sp>
      <p:pic>
        <p:nvPicPr>
          <p:cNvPr id="124" name="Shape 124"/>
          <p:cNvPicPr preferRelativeResize="0"/>
          <p:nvPr/>
        </p:nvPicPr>
        <p:blipFill>
          <a:blip r:embed="rId3"/>
          <a:stretch>
            <a:fillRect/>
          </a:stretch>
        </p:blipFill>
        <p:spPr>
          <a:xfrm>
            <a:off x="5524500" y="1278525"/>
            <a:ext cx="2566343" cy="3864974"/>
          </a:xfrm>
          <a:prstGeom prst="rect">
            <a:avLst/>
          </a:prstGeom>
          <a:noFill/>
          <a:ln>
            <a:noFill/>
          </a:ln>
        </p:spPr>
      </p:pic>
      <p:pic>
        <p:nvPicPr>
          <p:cNvPr id="125" name="Shape 125"/>
          <p:cNvPicPr preferRelativeResize="0"/>
          <p:nvPr/>
        </p:nvPicPr>
        <p:blipFill>
          <a:blip r:embed="rId4"/>
          <a:stretch>
            <a:fillRect/>
          </a:stretch>
        </p:blipFill>
        <p:spPr>
          <a:xfrm>
            <a:off x="-2" y="3618425"/>
            <a:ext cx="2239325" cy="1525075"/>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Columbian Exchange</a:t>
            </a:r>
          </a:p>
        </p:txBody>
      </p:sp>
      <p:sp>
        <p:nvSpPr>
          <p:cNvPr id="131" name="Shape 131"/>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
              <a:t>New World crops created a huge population boom in Old World because of the high calories per acre in each crop</a:t>
            </a:r>
          </a:p>
          <a:p>
            <a:pPr marL="457200" lvl="0" indent="-342900" rtl="0">
              <a:buClr>
                <a:schemeClr val="dk2"/>
              </a:buClr>
              <a:buSzPct val="166666"/>
              <a:buFont typeface="Arial"/>
              <a:buChar char="•"/>
            </a:pPr>
            <a:r>
              <a:rPr lang="en"/>
              <a:t>New World crops imbedded themselves in Old World cultures</a:t>
            </a:r>
          </a:p>
          <a:p>
            <a:pPr marL="457200" lvl="0" indent="-342900" rtl="0">
              <a:buClr>
                <a:schemeClr val="dk2"/>
              </a:buClr>
              <a:buSzPct val="166666"/>
              <a:buFont typeface="Arial"/>
              <a:buChar char="•"/>
            </a:pPr>
            <a:r>
              <a:rPr lang="en"/>
              <a:t>Diseases were exchanged, although Old World impacts on the New were much higher because of the quantity of destructive diseases dumped on the Americas (more than half of New World population killed)</a:t>
            </a:r>
          </a:p>
          <a:p>
            <a:pPr marL="457200" lvl="0" indent="-342900">
              <a:buClr>
                <a:schemeClr val="dk2"/>
              </a:buClr>
              <a:buSzPct val="166666"/>
              <a:buFont typeface="Arial"/>
              <a:buChar char="•"/>
            </a:pPr>
            <a:r>
              <a:rPr lang="en"/>
              <a:t>Old World livestock played a huge role in changing lives of those in the New World; horses became key to North american Plains Indians, cows and pigs quickly reproduced, more animal labor introduced</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buNone/>
            </a:pPr>
            <a:r>
              <a:rPr lang="en"/>
              <a:t>Labor Systems</a:t>
            </a:r>
          </a:p>
        </p:txBody>
      </p:sp>
      <p:sp>
        <p:nvSpPr>
          <p:cNvPr id="137" name="Shape 137"/>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66666"/>
              <a:buFont typeface="Arial"/>
              <a:buChar char="•"/>
            </a:pPr>
            <a:r>
              <a:rPr lang="en"/>
              <a:t>Economies begun to depend on cheap production of unprocessed goods</a:t>
            </a:r>
          </a:p>
          <a:p>
            <a:pPr marL="457200" lvl="0" indent="-342900" rtl="0">
              <a:buClr>
                <a:schemeClr val="dk2"/>
              </a:buClr>
              <a:buSzPct val="166666"/>
              <a:buFont typeface="Arial"/>
              <a:buChar char="•"/>
            </a:pPr>
            <a:r>
              <a:rPr lang="en"/>
              <a:t>Coerced Labor began to become the norm</a:t>
            </a:r>
          </a:p>
          <a:p>
            <a:pPr marL="457200" lvl="0" indent="-342900" rtl="0">
              <a:buClr>
                <a:schemeClr val="dk2"/>
              </a:buClr>
              <a:buSzPct val="166666"/>
              <a:buFont typeface="Arial"/>
              <a:buChar char="•"/>
            </a:pPr>
            <a:r>
              <a:rPr lang="en"/>
              <a:t>Loss of Amerindians to disease led to huge importations of Spanish slaves to New world</a:t>
            </a:r>
          </a:p>
          <a:p>
            <a:pPr marL="457200" lvl="0" indent="-342900" rtl="0">
              <a:buClr>
                <a:schemeClr val="dk2"/>
              </a:buClr>
              <a:buSzPct val="166666"/>
              <a:buFont typeface="Arial"/>
              <a:buChar char="•"/>
            </a:pPr>
            <a:r>
              <a:rPr lang="en"/>
              <a:t>Mestizos were also subjugated to forced labor</a:t>
            </a:r>
          </a:p>
          <a:p>
            <a:endParaRPr lang="en"/>
          </a:p>
        </p:txBody>
      </p:sp>
      <p:pic>
        <p:nvPicPr>
          <p:cNvPr id="138" name="Shape 138"/>
          <p:cNvPicPr preferRelativeResize="0"/>
          <p:nvPr/>
        </p:nvPicPr>
        <p:blipFill>
          <a:blip r:embed="rId3"/>
          <a:stretch>
            <a:fillRect/>
          </a:stretch>
        </p:blipFill>
        <p:spPr>
          <a:xfrm>
            <a:off x="457197" y="3008247"/>
            <a:ext cx="3206725" cy="213524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buNone/>
            </a:pPr>
            <a:r>
              <a:rPr lang="en"/>
              <a:t>Labor Systems Cont.</a:t>
            </a:r>
          </a:p>
        </p:txBody>
      </p:sp>
      <p:sp>
        <p:nvSpPr>
          <p:cNvPr id="144" name="Shape 144"/>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buClr>
                <a:schemeClr val="dk2"/>
              </a:buClr>
              <a:buSzPct val="100000"/>
              <a:buFont typeface="Arial"/>
              <a:buChar char="❖"/>
            </a:pPr>
            <a:r>
              <a:rPr lang="en"/>
              <a:t>Free-Peasant Agriculture: majority of the population; peasants are usually small farm owning rural farmers. It later took on a negative connotation by the upper classes.</a:t>
            </a:r>
          </a:p>
          <a:p>
            <a:pPr marL="457200" lvl="0" indent="-342900" rtl="0">
              <a:buClr>
                <a:schemeClr val="dk2"/>
              </a:buClr>
              <a:buSzPct val="100000"/>
              <a:buFont typeface="Arial"/>
              <a:buChar char="❖"/>
            </a:pPr>
            <a:r>
              <a:rPr lang="en"/>
              <a:t>Nomadic Pastoralism: (peasants without arable land) pastoralists follow their animals from pasture to pasture; usually associated with warrior-based cultures that became fearsome settled people.</a:t>
            </a:r>
          </a:p>
          <a:p>
            <a:pPr marL="457200" lvl="0" indent="-342900" rtl="0">
              <a:buClr>
                <a:schemeClr val="dk2"/>
              </a:buClr>
              <a:buSzPct val="100000"/>
              <a:buFont typeface="Arial"/>
              <a:buChar char="❖"/>
            </a:pPr>
            <a:r>
              <a:rPr lang="en"/>
              <a:t>Guilds: are a collection of craftsmen of a similar trade. The goal of guilds are to regulate their industry.</a:t>
            </a:r>
          </a:p>
          <a:p>
            <a:pPr marL="457200" lvl="0" indent="-342900" rtl="0">
              <a:buClr>
                <a:schemeClr val="dk2"/>
              </a:buClr>
              <a:buSzPct val="100000"/>
              <a:buFont typeface="Arial"/>
              <a:buChar char="❖"/>
            </a:pPr>
            <a:r>
              <a:rPr lang="en"/>
              <a:t>Coerced Labor: in both Europe and Japan, serfs work a specific plot of land in return for protection from a lord. (lowest class of the feudal society)</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610</Words>
  <Application>Microsoft Macintosh PowerPoint</Application>
  <PresentationFormat>On-screen Show (16:9)</PresentationFormat>
  <Paragraphs>56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lesson-plan</vt:lpstr>
      <vt:lpstr>Unit Four (sort of)</vt:lpstr>
      <vt:lpstr>Big Ideas</vt:lpstr>
      <vt:lpstr>European Exploration</vt:lpstr>
      <vt:lpstr>Trade</vt:lpstr>
      <vt:lpstr>Tech Advancements</vt:lpstr>
      <vt:lpstr>Agricultural Innovations</vt:lpstr>
      <vt:lpstr>Columbian Exchange</vt:lpstr>
      <vt:lpstr>Labor Systems</vt:lpstr>
      <vt:lpstr>Labor Systems Cont.</vt:lpstr>
      <vt:lpstr>Live  long and prosper….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Four (sort of)</dc:title>
  <cp:lastModifiedBy>Cherry Creek</cp:lastModifiedBy>
  <cp:revision>1</cp:revision>
  <dcterms:modified xsi:type="dcterms:W3CDTF">2014-01-15T02:29:18Z</dcterms:modified>
</cp:coreProperties>
</file>