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>
      <p:cViewPr varScale="1">
        <p:scale>
          <a:sx n="96" d="100"/>
          <a:sy n="96" d="100"/>
        </p:scale>
        <p:origin x="1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BC93C-268E-4472-A777-A8797A144A19}" type="datetimeFigureOut">
              <a:rPr lang="en-US" smtClean="0"/>
              <a:pPr/>
              <a:t>9/3/17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FEB07-CD3A-4842-B97E-52C1FB5CB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d/df/Mohenjo-daro_Priesterk%C3%B6nig.jpeg" TargetMode="External"/><Relationship Id="rId3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2.3 Planned Cities on the Indus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Main Idea: </a:t>
            </a:r>
            <a:r>
              <a:rPr lang="en-US" dirty="0" smtClean="0">
                <a:solidFill>
                  <a:schemeClr val="tx1"/>
                </a:solidFill>
              </a:rPr>
              <a:t>The first Indian civilization built well-planned cities on the banks of the Indus River.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Why it matters now: </a:t>
            </a:r>
            <a:r>
              <a:rPr lang="en-US" dirty="0" smtClean="0">
                <a:solidFill>
                  <a:schemeClr val="tx1"/>
                </a:solidFill>
              </a:rPr>
              <a:t>The culture of India today has its roots in the civilization of the early Indus cities.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://images.classwell.com/mcd_xhtml_ebooks/2005_world_history/images/mcd_awh2005_0618376798_P44_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007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Planned Cities</a:t>
            </a:r>
          </a:p>
          <a:p>
            <a:pPr lvl="1"/>
            <a:r>
              <a:rPr lang="en-US" dirty="0" smtClean="0"/>
              <a:t>By 2500 B.C.E., people build cities of brick laid out on a grid system.</a:t>
            </a:r>
          </a:p>
          <a:p>
            <a:pPr lvl="1"/>
            <a:r>
              <a:rPr lang="en-US" dirty="0" smtClean="0"/>
              <a:t>Engineers create plumbing and sewage systems</a:t>
            </a:r>
          </a:p>
          <a:p>
            <a:pPr lvl="1"/>
            <a:r>
              <a:rPr lang="en-US" dirty="0" smtClean="0"/>
              <a:t>Indus Valley called </a:t>
            </a:r>
            <a:r>
              <a:rPr lang="en-US" b="1" dirty="0" err="1" smtClean="0"/>
              <a:t>Harrapan</a:t>
            </a:r>
            <a:r>
              <a:rPr lang="en-US" b="1" dirty="0" smtClean="0"/>
              <a:t> civilization </a:t>
            </a:r>
            <a:r>
              <a:rPr lang="en-US" dirty="0" smtClean="0"/>
              <a:t>after Harappa, a city.</a:t>
            </a:r>
            <a:endParaRPr lang="en-US" dirty="0"/>
          </a:p>
        </p:txBody>
      </p:sp>
      <p:pic>
        <p:nvPicPr>
          <p:cNvPr id="3074" name="Picture 2" descr="F:\McDougal Littell Power Presentations\assets\images\WHSv3_020124I_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764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McDougal Littell Power Presentations\assets\images\WHSv3_020124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9" y="457200"/>
            <a:ext cx="9135311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Harappan</a:t>
            </a:r>
            <a:r>
              <a:rPr lang="en-US" dirty="0" smtClean="0"/>
              <a:t> Planning</a:t>
            </a:r>
          </a:p>
          <a:p>
            <a:pPr lvl="1"/>
            <a:r>
              <a:rPr lang="en-US" dirty="0" smtClean="0"/>
              <a:t>City built on mud-brick platform to protect against flood waters</a:t>
            </a:r>
          </a:p>
          <a:p>
            <a:pPr lvl="1"/>
            <a:r>
              <a:rPr lang="en-US" dirty="0" smtClean="0"/>
              <a:t>Brick walls protect city and citadel—central buildings of the city</a:t>
            </a:r>
          </a:p>
          <a:p>
            <a:pPr lvl="1"/>
            <a:r>
              <a:rPr lang="en-US" dirty="0" smtClean="0"/>
              <a:t>Streets in grid system are 30 feet wide</a:t>
            </a:r>
          </a:p>
          <a:p>
            <a:pPr lvl="1"/>
            <a:r>
              <a:rPr lang="en-US" dirty="0" smtClean="0"/>
              <a:t>Lanes separate rows of houses (which feature bathrooms)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Had writing system of 300 symbols, but scientists cannot decipher it</a:t>
            </a:r>
          </a:p>
          <a:p>
            <a:r>
              <a:rPr lang="en-US" dirty="0" smtClean="0"/>
              <a:t>Culture</a:t>
            </a:r>
          </a:p>
          <a:p>
            <a:pPr lvl="1"/>
            <a:r>
              <a:rPr lang="en-US" dirty="0" err="1" smtClean="0"/>
              <a:t>Harappan</a:t>
            </a:r>
            <a:r>
              <a:rPr lang="en-US" dirty="0" smtClean="0"/>
              <a:t> cities appear uniform in culture, no great social divisions</a:t>
            </a:r>
          </a:p>
          <a:p>
            <a:pPr lvl="1"/>
            <a:r>
              <a:rPr lang="en-US" dirty="0" smtClean="0"/>
              <a:t>Animals importance to the culture; toys suggest prosperity</a:t>
            </a:r>
            <a:endParaRPr lang="en-US" dirty="0"/>
          </a:p>
        </p:txBody>
      </p:sp>
      <p:pic>
        <p:nvPicPr>
          <p:cNvPr id="5122" name="Picture 2" descr="F:\McDougal Littell Power Presentations\assets\images\WHSv3_020326I_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050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McDougal Littell Power Presentations\assets\images\WHSv3_020326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2" y="381000"/>
            <a:ext cx="7343775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Religion</a:t>
            </a:r>
          </a:p>
          <a:p>
            <a:pPr lvl="1"/>
            <a:r>
              <a:rPr lang="en-US" dirty="0" smtClean="0"/>
              <a:t>Priests closely linked to rulers</a:t>
            </a:r>
          </a:p>
          <a:p>
            <a:pPr lvl="1"/>
            <a:r>
              <a:rPr lang="en-US" dirty="0" smtClean="0"/>
              <a:t>Some religious artifacts reveal links to modern Hindu Culture</a:t>
            </a:r>
          </a:p>
          <a:p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Had thriving trade with other peoples, including Mesopotamia.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 Valley Culture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Harappan</a:t>
            </a:r>
            <a:r>
              <a:rPr lang="en-US" dirty="0" smtClean="0"/>
              <a:t> Decline</a:t>
            </a:r>
          </a:p>
          <a:p>
            <a:pPr lvl="1"/>
            <a:r>
              <a:rPr lang="en-US" dirty="0" smtClean="0"/>
              <a:t>Signs of decline begin around 1750 B.C.E.</a:t>
            </a:r>
          </a:p>
          <a:p>
            <a:pPr lvl="1"/>
            <a:r>
              <a:rPr lang="en-US" dirty="0" smtClean="0"/>
              <a:t>Earthquakes, floods, soil depletion may have caused decline</a:t>
            </a:r>
          </a:p>
          <a:p>
            <a:pPr lvl="1"/>
            <a:r>
              <a:rPr lang="en-US" dirty="0" smtClean="0"/>
              <a:t>Around 1500 B.C.E., Aryans enter area and become dominant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Mohenjo-Daro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File:Mohenjodaro Sindh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5" y="1066800"/>
            <a:ext cx="9100455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File:Mohenjo-daro Priesterkönig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762000"/>
            <a:ext cx="441960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Swastika symbol from the Indus Valley</a:t>
            </a:r>
            <a:endParaRPr lang="en-US" dirty="0"/>
          </a:p>
        </p:txBody>
      </p:sp>
      <p:pic>
        <p:nvPicPr>
          <p:cNvPr id="31746" name="Picture 2" descr="File:IndusValleySeals swastika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400081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subcontinent:</a:t>
            </a:r>
            <a:r>
              <a:rPr lang="en-US" dirty="0" smtClean="0"/>
              <a:t> Land mass that is a distinct part of a continent. Example: Indian subcontinent.</a:t>
            </a:r>
          </a:p>
          <a:p>
            <a:r>
              <a:rPr lang="en-US" b="1" dirty="0" smtClean="0"/>
              <a:t>monsoon:</a:t>
            </a:r>
            <a:r>
              <a:rPr lang="en-US" dirty="0" smtClean="0"/>
              <a:t> Seasonal wind</a:t>
            </a:r>
          </a:p>
          <a:p>
            <a:r>
              <a:rPr lang="en-US" b="1" dirty="0" err="1" smtClean="0"/>
              <a:t>Harappan</a:t>
            </a:r>
            <a:r>
              <a:rPr lang="en-US" b="1" dirty="0" smtClean="0"/>
              <a:t> civilization: </a:t>
            </a:r>
            <a:r>
              <a:rPr lang="en-US" dirty="0" smtClean="0"/>
              <a:t>Ancient settlements in the Indus River Valley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Indian Subcontinent</a:t>
            </a:r>
          </a:p>
          <a:p>
            <a:pPr lvl="1"/>
            <a:r>
              <a:rPr lang="en-US" dirty="0" smtClean="0"/>
              <a:t>Landmass that includes India, Pakistan, and </a:t>
            </a:r>
            <a:r>
              <a:rPr lang="en-US" dirty="0" err="1" smtClean="0"/>
              <a:t>Bangledesh</a:t>
            </a:r>
            <a:endParaRPr lang="en-US" dirty="0" smtClean="0"/>
          </a:p>
          <a:p>
            <a:pPr lvl="1"/>
            <a:r>
              <a:rPr lang="en-US" dirty="0" smtClean="0"/>
              <a:t>World’s tallest mountain ranges separate it from the rest of Asia</a:t>
            </a:r>
            <a:endParaRPr lang="en-US" dirty="0"/>
          </a:p>
        </p:txBody>
      </p:sp>
      <p:pic>
        <p:nvPicPr>
          <p:cNvPr id="17410" name="Picture 2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Rivers, Mountains, and Plains</a:t>
            </a:r>
          </a:p>
          <a:p>
            <a:pPr lvl="1"/>
            <a:r>
              <a:rPr lang="en-US" dirty="0" smtClean="0"/>
              <a:t>Mountains to north, desert to east, protect Indus Valley from invasion</a:t>
            </a:r>
          </a:p>
          <a:p>
            <a:pPr lvl="1"/>
            <a:r>
              <a:rPr lang="en-US" dirty="0" smtClean="0"/>
              <a:t>Southern India, a dry plateau flanked by mountains</a:t>
            </a:r>
          </a:p>
          <a:p>
            <a:pPr lvl="1"/>
            <a:r>
              <a:rPr lang="en-US" dirty="0" smtClean="0"/>
              <a:t>Narrow strip of tropical land along coast</a:t>
            </a:r>
            <a:endParaRPr lang="en-US" dirty="0"/>
          </a:p>
        </p:txBody>
      </p:sp>
      <p:pic>
        <p:nvPicPr>
          <p:cNvPr id="15363" name="Picture 3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Monsoons</a:t>
            </a:r>
          </a:p>
          <a:p>
            <a:pPr lvl="1"/>
            <a:r>
              <a:rPr lang="en-US" dirty="0" smtClean="0"/>
              <a:t>Seasonal winds—monsoons– dominate India’s climate</a:t>
            </a:r>
          </a:p>
          <a:p>
            <a:pPr lvl="1"/>
            <a:r>
              <a:rPr lang="en-US" dirty="0" smtClean="0"/>
              <a:t>Winter winds are dry; summer winds bring rain—can cause flooding</a:t>
            </a:r>
            <a:endParaRPr lang="en-US" dirty="0"/>
          </a:p>
        </p:txBody>
      </p:sp>
      <p:pic>
        <p:nvPicPr>
          <p:cNvPr id="17410" name="Picture 2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Geography of the Indian 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Environmental Challenges</a:t>
            </a:r>
          </a:p>
          <a:p>
            <a:pPr lvl="1"/>
            <a:r>
              <a:rPr lang="en-US" dirty="0" smtClean="0"/>
              <a:t>Floods along the Indus unpredictable; river can change course</a:t>
            </a:r>
          </a:p>
          <a:p>
            <a:pPr lvl="1"/>
            <a:r>
              <a:rPr lang="en-US" dirty="0" smtClean="0"/>
              <a:t>Rainfall </a:t>
            </a:r>
            <a:r>
              <a:rPr lang="en-US" dirty="0" err="1" smtClean="0"/>
              <a:t>upredictable</a:t>
            </a:r>
            <a:r>
              <a:rPr lang="en-US" dirty="0" smtClean="0"/>
              <a:t>; could have droughts or floods</a:t>
            </a:r>
            <a:endParaRPr lang="en-US" dirty="0"/>
          </a:p>
        </p:txBody>
      </p:sp>
      <p:pic>
        <p:nvPicPr>
          <p:cNvPr id="17410" name="Picture 2" descr="F:\McDougal Littell Power Presentations\assets\maps\WHSv3_020323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5568" y="1600200"/>
            <a:ext cx="402386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s.classwell.com/mcd_xhtml_ebooks/2005_world_history/images/mcd_awh2005_0618376798_P45_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04466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 Emerges on the Indus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Indus Valley Civilization</a:t>
            </a:r>
          </a:p>
          <a:p>
            <a:pPr lvl="1"/>
            <a:r>
              <a:rPr lang="en-US" dirty="0" smtClean="0"/>
              <a:t>Influenced an area larger than Mesopotamia or Egypt</a:t>
            </a:r>
          </a:p>
          <a:p>
            <a:r>
              <a:rPr lang="en-US" dirty="0" smtClean="0"/>
              <a:t>Earliest Arrivals</a:t>
            </a:r>
          </a:p>
          <a:p>
            <a:pPr lvl="1"/>
            <a:r>
              <a:rPr lang="en-US" dirty="0" smtClean="0"/>
              <a:t>About 7000 B.C.E., evidence of agricultural and domesticated animals</a:t>
            </a:r>
          </a:p>
          <a:p>
            <a:pPr lvl="1"/>
            <a:r>
              <a:rPr lang="en-US" dirty="0" smtClean="0"/>
              <a:t>By 3200 B.C.E., people farming in villages along Indus River</a:t>
            </a:r>
            <a:endParaRPr lang="en-US" dirty="0"/>
          </a:p>
        </p:txBody>
      </p:sp>
      <p:pic>
        <p:nvPicPr>
          <p:cNvPr id="2050" name="Picture 2" descr="F:\McDougal Littell Power Presentations\assets\images\WHSv3_020324I_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12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:\McDougal Littell Power Presentations\assets\images\WHSv3_020324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2" y="609600"/>
            <a:ext cx="9083808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416</Words>
  <Application>Microsoft Macintosh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Arial</vt:lpstr>
      <vt:lpstr>Office Theme</vt:lpstr>
      <vt:lpstr>2.3 Planned Cities on the Indus</vt:lpstr>
      <vt:lpstr>Vocabulary</vt:lpstr>
      <vt:lpstr>The Geography of the Indian Subcontinent</vt:lpstr>
      <vt:lpstr>The Geography of the Indian Subcontinent</vt:lpstr>
      <vt:lpstr>The Geography of the Indian Subcontinent</vt:lpstr>
      <vt:lpstr>The Geography of the Indian Subcontinent</vt:lpstr>
      <vt:lpstr>PowerPoint Presentation</vt:lpstr>
      <vt:lpstr>Civilization Emerges on the Indus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Indus Valley Culture Ends</vt:lpstr>
      <vt:lpstr>Mohenjo-Daro</vt:lpstr>
      <vt:lpstr>PowerPoint Presentation</vt:lpstr>
      <vt:lpstr>Ancient Swastika symbol from the Indus Valley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Planned Cities on the Indus</dc:title>
  <dc:creator>Windows User</dc:creator>
  <cp:lastModifiedBy>Best, Jodi L</cp:lastModifiedBy>
  <cp:revision>11</cp:revision>
  <dcterms:created xsi:type="dcterms:W3CDTF">2011-08-29T13:06:18Z</dcterms:created>
  <dcterms:modified xsi:type="dcterms:W3CDTF">2017-09-03T14:26:40Z</dcterms:modified>
</cp:coreProperties>
</file>