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5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7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6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3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9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5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1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FA-A9AF-4F49-A36B-9A3122C06623}" type="datetimeFigureOut">
              <a:rPr lang="en-US" smtClean="0"/>
              <a:t>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4BCE-12DD-3046-A5EF-9F00EA96D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5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6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ym typeface="Wingdings"/>
              </a:rPr>
              <a:t>Portuguese Reforms-</a:t>
            </a:r>
            <a:r>
              <a:rPr lang="en-US" sz="2800" b="1" u="sng" dirty="0" err="1" smtClean="0">
                <a:sym typeface="Wingdings"/>
              </a:rPr>
              <a:t>Pombal</a:t>
            </a:r>
            <a:r>
              <a:rPr lang="en-US" sz="2800" b="1" u="sng" dirty="0" smtClean="0">
                <a:sym typeface="Wingdings"/>
              </a:rPr>
              <a:t> and Brazil</a:t>
            </a:r>
            <a:r>
              <a:rPr lang="en-US" sz="2800" dirty="0" smtClean="0">
                <a:sym typeface="Wingdings"/>
              </a:rPr>
              <a:t/>
            </a:r>
            <a:br>
              <a:rPr lang="en-US" sz="2800" dirty="0" smtClean="0">
                <a:sym typeface="Wingdings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76" y="895408"/>
            <a:ext cx="8948624" cy="596259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/>
              </a:rPr>
              <a:t>Marquis of </a:t>
            </a:r>
            <a:r>
              <a:rPr lang="en-US" sz="2400" dirty="0" err="1" smtClean="0">
                <a:sym typeface="Wingdings"/>
              </a:rPr>
              <a:t>Pombal</a:t>
            </a:r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Goal-Limit English dominance</a:t>
            </a:r>
          </a:p>
          <a:p>
            <a:r>
              <a:rPr lang="en-US" sz="2400" dirty="0" smtClean="0">
                <a:sym typeface="Wingdings"/>
              </a:rPr>
              <a:t>1759- expelled Jesuits from Brazil</a:t>
            </a:r>
          </a:p>
          <a:p>
            <a:r>
              <a:rPr lang="en-US" sz="2400" dirty="0" smtClean="0">
                <a:sym typeface="Wingdings"/>
              </a:rPr>
              <a:t>Eliminate contraband, gold smuggling, tax evasion</a:t>
            </a:r>
          </a:p>
          <a:p>
            <a:r>
              <a:rPr lang="en-US" sz="2400" dirty="0" smtClean="0">
                <a:sym typeface="Wingdings"/>
              </a:rPr>
              <a:t>Rio becomes capital</a:t>
            </a:r>
          </a:p>
          <a:p>
            <a:r>
              <a:rPr lang="en-US" sz="2400" dirty="0" smtClean="0">
                <a:sym typeface="Wingdings"/>
              </a:rPr>
              <a:t>Cotton, cacao from Amazon and sugar, tobacco, and hides</a:t>
            </a:r>
          </a:p>
          <a:p>
            <a:r>
              <a:rPr lang="en-US" sz="2400" dirty="0" smtClean="0">
                <a:sym typeface="Wingdings"/>
              </a:rPr>
              <a:t>Abolished slavery in Portugal (send to Brazil instead)</a:t>
            </a:r>
          </a:p>
          <a:p>
            <a:r>
              <a:rPr lang="en-US" sz="2400" dirty="0" smtClean="0">
                <a:sym typeface="Wingdings"/>
              </a:rPr>
              <a:t>Removed Indians from missionary controls and encouraged </a:t>
            </a:r>
            <a:r>
              <a:rPr lang="en-US" sz="2400" dirty="0" smtClean="0">
                <a:sym typeface="Wingdings"/>
              </a:rPr>
              <a:t>whites </a:t>
            </a:r>
            <a:r>
              <a:rPr lang="en-US" sz="2400" dirty="0" smtClean="0">
                <a:sym typeface="Wingdings"/>
              </a:rPr>
              <a:t>to marry them</a:t>
            </a:r>
          </a:p>
          <a:p>
            <a:r>
              <a:rPr lang="en-US" sz="2400" dirty="0" smtClean="0">
                <a:sym typeface="Wingdings"/>
              </a:rPr>
              <a:t>Immigrant couples from Portugal and Azores encouraged to go to Amazon Basin- cattle</a:t>
            </a:r>
          </a:p>
          <a:p>
            <a:r>
              <a:rPr lang="en-US" sz="2400" dirty="0" smtClean="0">
                <a:sym typeface="Wingdings"/>
              </a:rPr>
              <a:t>Late 18</a:t>
            </a:r>
            <a:r>
              <a:rPr lang="en-US" sz="2400" baseline="30000" dirty="0" smtClean="0">
                <a:sym typeface="Wingdings"/>
              </a:rPr>
              <a:t>th</a:t>
            </a:r>
            <a:r>
              <a:rPr lang="en-US" sz="2400" dirty="0" smtClean="0">
                <a:sym typeface="Wingdings"/>
              </a:rPr>
              <a:t> century= 20,000 slaves per year still going to Portugal</a:t>
            </a:r>
          </a:p>
          <a:p>
            <a:r>
              <a:rPr lang="en-US" sz="2400" dirty="0" smtClean="0">
                <a:sym typeface="Wingdings"/>
              </a:rPr>
              <a:t>Last 29 years of 1700s=economic boom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8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95" y="274638"/>
            <a:ext cx="8507705" cy="5719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46567"/>
            <a:ext cx="9144000" cy="586084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Population increases-1740-1800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>
                <a:sym typeface="Wingdings"/>
              </a:rPr>
              <a:t>M</a:t>
            </a:r>
            <a:r>
              <a:rPr lang="en-US" sz="2400" dirty="0" smtClean="0">
                <a:sym typeface="Wingdings"/>
              </a:rPr>
              <a:t>exico doubled from 3.5 million to 6 million</a:t>
            </a:r>
          </a:p>
          <a:p>
            <a:pPr lvl="1"/>
            <a:r>
              <a:rPr lang="en-US" sz="2000" dirty="0" smtClean="0">
                <a:sym typeface="Wingdings"/>
              </a:rPr>
              <a:t>Declining mortality, increasing fertility rate, immigration from Europe, slave imports</a:t>
            </a:r>
          </a:p>
          <a:p>
            <a:r>
              <a:rPr lang="en-US" sz="2400" dirty="0" smtClean="0">
                <a:sym typeface="Wingdings"/>
              </a:rPr>
              <a:t>Opening of new areas accompanied population growth</a:t>
            </a:r>
          </a:p>
          <a:p>
            <a:r>
              <a:rPr lang="en-US" sz="2400" dirty="0" smtClean="0">
                <a:sym typeface="Wingdings"/>
              </a:rPr>
              <a:t>1781- </a:t>
            </a:r>
            <a:r>
              <a:rPr lang="en-US" sz="2400" dirty="0" err="1" smtClean="0">
                <a:sym typeface="Wingdings"/>
              </a:rPr>
              <a:t>Comunero</a:t>
            </a:r>
            <a:r>
              <a:rPr lang="en-US" sz="2400" dirty="0" smtClean="0">
                <a:sym typeface="Wingdings"/>
              </a:rPr>
              <a:t> Revolt in Grenada</a:t>
            </a:r>
          </a:p>
          <a:p>
            <a:pPr lvl="1"/>
            <a:r>
              <a:rPr lang="en-US" sz="2000" dirty="0" smtClean="0">
                <a:sym typeface="Wingdings"/>
              </a:rPr>
              <a:t>Complaints about colonial control of liquor and tobacco consumption</a:t>
            </a:r>
          </a:p>
          <a:p>
            <a:pPr lvl="1"/>
            <a:r>
              <a:rPr lang="en-US" sz="2000" dirty="0" smtClean="0">
                <a:sym typeface="Wingdings"/>
              </a:rPr>
              <a:t>Royal army defeated</a:t>
            </a:r>
          </a:p>
          <a:p>
            <a:pPr lvl="1"/>
            <a:r>
              <a:rPr lang="en-US" sz="2000" dirty="0" smtClean="0">
                <a:sym typeface="Wingdings"/>
              </a:rPr>
              <a:t>Victory from Bogota fled</a:t>
            </a:r>
          </a:p>
          <a:p>
            <a:pPr lvl="1"/>
            <a:r>
              <a:rPr lang="en-US" sz="2000" dirty="0" smtClean="0">
                <a:sym typeface="Wingdings"/>
              </a:rPr>
              <a:t>Rebel army almost took capital</a:t>
            </a:r>
          </a:p>
          <a:p>
            <a:pPr lvl="1"/>
            <a:r>
              <a:rPr lang="en-US" sz="2000" dirty="0" smtClean="0">
                <a:sym typeface="Wingdings"/>
              </a:rPr>
              <a:t>Tensions between racial groups and social groups concession by gov’t ended it</a:t>
            </a:r>
          </a:p>
          <a:p>
            <a:r>
              <a:rPr lang="en-US" sz="2400" dirty="0" smtClean="0">
                <a:sym typeface="Wingdings"/>
              </a:rPr>
              <a:t>1783- Peru- Tupac </a:t>
            </a:r>
            <a:r>
              <a:rPr lang="en-US" sz="2400" dirty="0" err="1" smtClean="0">
                <a:sym typeface="Wingdings"/>
              </a:rPr>
              <a:t>Amaru</a:t>
            </a:r>
            <a:endParaRPr lang="en-US" sz="2400" dirty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Mestizo link to Inca</a:t>
            </a:r>
          </a:p>
          <a:p>
            <a:pPr lvl="1"/>
            <a:r>
              <a:rPr lang="en-US" sz="2000" dirty="0" smtClean="0">
                <a:sym typeface="Wingdings"/>
              </a:rPr>
              <a:t>70,000 mestizo, </a:t>
            </a:r>
            <a:r>
              <a:rPr lang="en-US" sz="2000" dirty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ndians, Creoles vs. “bad gov’t”</a:t>
            </a:r>
          </a:p>
          <a:p>
            <a:pPr lvl="1"/>
            <a:r>
              <a:rPr lang="en-US" sz="2000" dirty="0" err="1" smtClean="0">
                <a:sym typeface="Wingdings"/>
              </a:rPr>
              <a:t>Amaru</a:t>
            </a:r>
            <a:r>
              <a:rPr lang="en-US" sz="2000" dirty="0" smtClean="0">
                <a:sym typeface="Wingdings"/>
              </a:rPr>
              <a:t> executed but still boiled under surface Creoles did not want to upset the balance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055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1. Describe the diffusion of Iberian </a:t>
            </a:r>
            <a:r>
              <a:rPr lang="en-US" sz="2800" b="1" dirty="0"/>
              <a:t>s</a:t>
            </a:r>
            <a:r>
              <a:rPr lang="en-US" sz="2800" b="1" dirty="0" smtClean="0"/>
              <a:t>ociety to the New World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17638"/>
            <a:ext cx="9019855" cy="52897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Small urban centers 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C</a:t>
            </a:r>
            <a:r>
              <a:rPr lang="en-US" sz="2800" dirty="0" smtClean="0"/>
              <a:t>ommoners coming to America sought to become nobles holding Indian estates</a:t>
            </a:r>
          </a:p>
          <a:p>
            <a:r>
              <a:rPr lang="en-US" sz="2800" dirty="0" smtClean="0"/>
              <a:t>Strong patriarchal ideas were reflected in family life based on </a:t>
            </a:r>
            <a:r>
              <a:rPr lang="en-US" sz="2800" i="1" dirty="0" smtClean="0"/>
              <a:t>encomiendas</a:t>
            </a:r>
            <a:r>
              <a:rPr lang="en-US" sz="2800" dirty="0" smtClean="0"/>
              <a:t>-large estates worked by Indians</a:t>
            </a:r>
          </a:p>
          <a:p>
            <a:r>
              <a:rPr lang="en-US" sz="2800" dirty="0" smtClean="0"/>
              <a:t>Tradition of slavery and plantation agriculture</a:t>
            </a:r>
          </a:p>
          <a:p>
            <a:r>
              <a:rPr lang="en-US" sz="2800" dirty="0" smtClean="0"/>
              <a:t>Political pattern of centralization-professional bureaucracy, trained lawyers, and judges</a:t>
            </a:r>
          </a:p>
          <a:p>
            <a:r>
              <a:rPr lang="en-US" sz="2800" dirty="0" smtClean="0"/>
              <a:t>Roman Catholicism-conversion and missionaries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35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 </a:t>
            </a:r>
            <a:r>
              <a:rPr lang="en-US" sz="2800" b="1" dirty="0" smtClean="0"/>
              <a:t>Define the model for American colonization that was established in the Caribbean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Transplant the European society with new ideas into a “new” land</a:t>
            </a:r>
          </a:p>
          <a:p>
            <a:r>
              <a:rPr lang="en-US" sz="2800" dirty="0" smtClean="0"/>
              <a:t>Make more tolerable for Europeans</a:t>
            </a:r>
          </a:p>
          <a:p>
            <a:r>
              <a:rPr lang="en-US" sz="2800" dirty="0" smtClean="0"/>
              <a:t>Caribbean as model for Latin America</a:t>
            </a:r>
          </a:p>
          <a:p>
            <a:r>
              <a:rPr lang="en-US" sz="2800" dirty="0" smtClean="0"/>
              <a:t>Indians distributed among Spaniards as laborers to form </a:t>
            </a:r>
            <a:r>
              <a:rPr lang="en-US" sz="2800" i="1" dirty="0" smtClean="0"/>
              <a:t>encomiendas</a:t>
            </a:r>
            <a:endParaRPr lang="en-US" sz="2800" dirty="0" smtClean="0"/>
          </a:p>
          <a:p>
            <a:r>
              <a:rPr lang="en-US" sz="2800" dirty="0" smtClean="0"/>
              <a:t>Iberian style of grid-like city</a:t>
            </a:r>
          </a:p>
          <a:p>
            <a:r>
              <a:rPr lang="en-US" sz="2800" dirty="0" smtClean="0"/>
              <a:t>Professional magistrates</a:t>
            </a:r>
          </a:p>
          <a:p>
            <a:r>
              <a:rPr lang="en-US" sz="2800" dirty="0" smtClean="0"/>
              <a:t>Laws incorporated both Spanish and American experience</a:t>
            </a:r>
          </a:p>
          <a:p>
            <a:r>
              <a:rPr lang="en-US" sz="2800" dirty="0" smtClean="0"/>
              <a:t>Shift from conquest to settlement-ranching and agriculture replaced gold searching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22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</a:t>
            </a:r>
            <a:r>
              <a:rPr lang="en-US" sz="2800" b="1" dirty="0" smtClean="0"/>
              <a:t>. Describe the nature of the exploitation of the Indians in the Americas.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Beneficial to the Spanish</a:t>
            </a:r>
          </a:p>
          <a:p>
            <a:r>
              <a:rPr lang="en-US" sz="2600" dirty="0" smtClean="0"/>
              <a:t>Maintained native institutions that served Spanish goals</a:t>
            </a:r>
          </a:p>
          <a:p>
            <a:r>
              <a:rPr lang="en-US" sz="2600" dirty="0" smtClean="0"/>
              <a:t>Enslavement of natives, except in warfare, was prohibited by middle of 16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century</a:t>
            </a:r>
          </a:p>
          <a:p>
            <a:r>
              <a:rPr lang="en-US" sz="2600" dirty="0" smtClean="0"/>
              <a:t>In place of slavery, gov’t awarded </a:t>
            </a:r>
            <a:r>
              <a:rPr lang="en-US" sz="2600" i="1" dirty="0" smtClean="0"/>
              <a:t>encomiendas</a:t>
            </a:r>
            <a:r>
              <a:rPr lang="en-US" sz="2600" dirty="0" smtClean="0"/>
              <a:t> to conquerors who used natives as a source of labor and taxes</a:t>
            </a:r>
          </a:p>
          <a:p>
            <a:pPr lvl="1"/>
            <a:r>
              <a:rPr lang="en-US" sz="2600" dirty="0" smtClean="0"/>
              <a:t>Harshness = decline in population</a:t>
            </a:r>
          </a:p>
          <a:p>
            <a:pPr lvl="1"/>
            <a:r>
              <a:rPr lang="en-US" sz="2600" dirty="0" smtClean="0"/>
              <a:t>Forced labor- MITA in Peru to work in mines</a:t>
            </a:r>
          </a:p>
          <a:p>
            <a:pPr lvl="1"/>
            <a:r>
              <a:rPr lang="en-US" sz="2600" dirty="0" smtClean="0"/>
              <a:t>Many Indians fled villages to work for wages in urban settings</a:t>
            </a:r>
          </a:p>
          <a:p>
            <a:r>
              <a:rPr lang="en-US" sz="2600" dirty="0" smtClean="0"/>
              <a:t>Indian culture remains resilient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915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4. Identify the nature of the Spanish system of government in the American colonies.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130"/>
            <a:ext cx="9144000" cy="557187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Sovereignty rested with Spanish crown</a:t>
            </a:r>
          </a:p>
          <a:p>
            <a:r>
              <a:rPr lang="en-US" sz="2600" dirty="0" smtClean="0"/>
              <a:t>Based on Papal grant awarding Indies to Castile in return for bringing the </a:t>
            </a:r>
            <a:r>
              <a:rPr lang="en-US" sz="2600" dirty="0"/>
              <a:t>l</a:t>
            </a:r>
            <a:r>
              <a:rPr lang="en-US" sz="2600" dirty="0" smtClean="0"/>
              <a:t>ands into Christian community</a:t>
            </a:r>
          </a:p>
          <a:p>
            <a:r>
              <a:rPr lang="en-US" sz="2600" dirty="0" smtClean="0"/>
              <a:t>Bureaucratic system with a core of lawyers who held both legislative and administrative authority</a:t>
            </a:r>
          </a:p>
          <a:p>
            <a:r>
              <a:rPr lang="en-US" sz="2600" dirty="0" smtClean="0"/>
              <a:t>Theory- king ruled from Spain through Council of the Indies</a:t>
            </a:r>
          </a:p>
          <a:p>
            <a:r>
              <a:rPr lang="en-US" sz="2600" dirty="0" smtClean="0"/>
              <a:t>Actuality- Viceroyalties in Americas based in Mexico and Lima</a:t>
            </a:r>
          </a:p>
          <a:p>
            <a:pPr lvl="1"/>
            <a:r>
              <a:rPr lang="en-US" sz="2200" dirty="0" smtClean="0"/>
              <a:t>High ranking nobles holding broad range of powers, represented king</a:t>
            </a:r>
          </a:p>
          <a:p>
            <a:pPr lvl="1"/>
            <a:r>
              <a:rPr lang="en-US" sz="2200" dirty="0" smtClean="0"/>
              <a:t>Divided into 10 divisions run by royal magistrates</a:t>
            </a:r>
          </a:p>
          <a:p>
            <a:pPr lvl="1"/>
            <a:r>
              <a:rPr lang="en-US" sz="2200" dirty="0" smtClean="0"/>
              <a:t>Local level managed tax and labor service agriculture-usually accused of corruption and abuse of power</a:t>
            </a:r>
          </a:p>
          <a:p>
            <a:pPr lvl="1"/>
            <a:r>
              <a:rPr lang="en-US" sz="2200" dirty="0" smtClean="0"/>
              <a:t>Church held great influence at all levels within this system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413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5. </a:t>
            </a:r>
            <a:r>
              <a:rPr lang="en-US" sz="2800" b="1" dirty="0" smtClean="0"/>
              <a:t>Describe the social hierarchy of the American colonies.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221010"/>
            <a:ext cx="8964905" cy="563699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Based on color remained in force</a:t>
            </a:r>
          </a:p>
          <a:p>
            <a:r>
              <a:rPr lang="en-US" sz="2600" dirty="0" smtClean="0"/>
              <a:t>Indian women suffered sexual exploitation from Europeans </a:t>
            </a:r>
          </a:p>
          <a:p>
            <a:r>
              <a:rPr lang="en-US" sz="2600" dirty="0" smtClean="0"/>
              <a:t>Crown sponsored marriages in a society where there were few European women</a:t>
            </a:r>
          </a:p>
          <a:p>
            <a:r>
              <a:rPr lang="en-US" sz="2600" dirty="0" smtClean="0"/>
              <a:t>Result was large mestizo population possessing higher status than Indians</a:t>
            </a:r>
          </a:p>
          <a:p>
            <a:r>
              <a:rPr lang="en-US" sz="2600" dirty="0" smtClean="0"/>
              <a:t>Similar process occurred in colonies with large African slave populations</a:t>
            </a:r>
          </a:p>
          <a:p>
            <a:r>
              <a:rPr lang="en-US" sz="2600" dirty="0" smtClean="0"/>
              <a:t>Creation of new social distinctions based on race and place of birth (blood and color)</a:t>
            </a:r>
          </a:p>
          <a:p>
            <a:r>
              <a:rPr lang="en-US" sz="2600" dirty="0" smtClean="0"/>
              <a:t>Distinctions grew between Spaniards born in Spain (peninsulares) and those in New World (creoles)</a:t>
            </a:r>
          </a:p>
          <a:p>
            <a:r>
              <a:rPr lang="en-US" sz="2600" dirty="0" smtClean="0"/>
              <a:t>Women were under male authority</a:t>
            </a:r>
          </a:p>
          <a:p>
            <a:pPr lvl="1"/>
            <a:r>
              <a:rPr lang="en-US" sz="2200" dirty="0" smtClean="0"/>
              <a:t>Upper class women confined to household occupations</a:t>
            </a:r>
          </a:p>
          <a:p>
            <a:pPr lvl="1"/>
            <a:r>
              <a:rPr lang="en-US" sz="2200" dirty="0" smtClean="0"/>
              <a:t>Lower class women participated in economy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8288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6. </a:t>
            </a:r>
            <a:r>
              <a:rPr lang="en-US" sz="2800" b="1" dirty="0" smtClean="0"/>
              <a:t>Describe the decline of Spain.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Spain weakened by poor rulers, foreign wars, and internal civil and economic problems </a:t>
            </a:r>
          </a:p>
          <a:p>
            <a:r>
              <a:rPr lang="en-US" sz="2400" dirty="0" smtClean="0"/>
              <a:t>French, British, and Dutch= dangerous enemies and seized many Caribbean islands in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and set up their own planation societies</a:t>
            </a:r>
          </a:p>
          <a:p>
            <a:r>
              <a:rPr lang="en-US" sz="2400" dirty="0" smtClean="0"/>
              <a:t>Spanish mercantile system declined, flow of silver </a:t>
            </a:r>
            <a:r>
              <a:rPr lang="en-US" sz="2400" dirty="0"/>
              <a:t>d</a:t>
            </a:r>
            <a:r>
              <a:rPr lang="en-US" sz="2400" dirty="0" smtClean="0"/>
              <a:t>ropped and colonies became increasingly self-sufficient</a:t>
            </a:r>
            <a:endParaRPr lang="en-US" sz="2400" dirty="0"/>
          </a:p>
          <a:p>
            <a:pPr lvl="1"/>
            <a:r>
              <a:rPr lang="en-US" sz="2400" dirty="0" smtClean="0"/>
              <a:t>Local aristocrats took over regions</a:t>
            </a:r>
          </a:p>
          <a:p>
            <a:pPr lvl="1"/>
            <a:r>
              <a:rPr lang="en-US" sz="2400" dirty="0" smtClean="0"/>
              <a:t>Corruption</a:t>
            </a:r>
          </a:p>
          <a:p>
            <a:r>
              <a:rPr lang="en-US" sz="2400" dirty="0" smtClean="0"/>
              <a:t>War of Spanish Succession (1701)- dispute over Spanish crown</a:t>
            </a:r>
          </a:p>
          <a:p>
            <a:pPr lvl="1"/>
            <a:r>
              <a:rPr lang="en-US" sz="2000" dirty="0" smtClean="0"/>
              <a:t>Treaty of Utrecht</a:t>
            </a:r>
            <a:r>
              <a:rPr lang="en-US" sz="2000" dirty="0" smtClean="0">
                <a:sym typeface="Wingdings"/>
              </a:rPr>
              <a:t> peace for exchange for concessions opening colonies to foreign trade and recognized Bourbon family as rulers of Spain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6385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7</a:t>
            </a:r>
            <a:r>
              <a:rPr lang="en-US" sz="2800" b="1" dirty="0" smtClean="0"/>
              <a:t>. Describe the major reforms in Spain and Portugal that occurred in the 18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Century.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129"/>
            <a:ext cx="9019855" cy="557187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en-US" sz="2400" b="1" u="sng" dirty="0" smtClean="0"/>
              <a:t>Bourbon</a:t>
            </a:r>
            <a:r>
              <a:rPr lang="en-US" sz="2400" b="1" dirty="0" smtClean="0"/>
              <a:t> reforms</a:t>
            </a:r>
          </a:p>
          <a:p>
            <a:pPr lvl="1"/>
            <a:r>
              <a:rPr lang="en-US" sz="2000" dirty="0" smtClean="0"/>
              <a:t>Strong central gov’t (Charles III)- fiscal, administrative, and military reforms</a:t>
            </a:r>
            <a:r>
              <a:rPr lang="en-US" sz="2000" dirty="0" smtClean="0">
                <a:sym typeface="Wingdings"/>
              </a:rPr>
              <a:t> create rational and planned gov’t</a:t>
            </a:r>
          </a:p>
          <a:p>
            <a:pPr lvl="1"/>
            <a:r>
              <a:rPr lang="en-US" sz="2000" dirty="0" smtClean="0">
                <a:sym typeface="Wingdings"/>
              </a:rPr>
              <a:t>Jesuits expelled from Spain and empire in 1767 but Church remains ally</a:t>
            </a:r>
          </a:p>
          <a:p>
            <a:pPr lvl="1"/>
            <a:r>
              <a:rPr lang="en-US" sz="2000" dirty="0" smtClean="0">
                <a:sym typeface="Wingdings"/>
              </a:rPr>
              <a:t>French bureaucratic models instituted, taxation reformed, and less restricted trade by Spanish merchants</a:t>
            </a:r>
          </a:p>
          <a:p>
            <a:pPr lvl="1"/>
            <a:r>
              <a:rPr lang="en-US" sz="2000" dirty="0" smtClean="0">
                <a:sym typeface="Wingdings"/>
              </a:rPr>
              <a:t>New viceroyalties created in New Grenada and Rio de la Plata</a:t>
            </a:r>
          </a:p>
          <a:p>
            <a:r>
              <a:rPr lang="en-US" sz="2400" dirty="0" smtClean="0">
                <a:sym typeface="Wingdings"/>
              </a:rPr>
              <a:t>Jose de Galvez- reformer, spent 6 years in Mexico</a:t>
            </a:r>
          </a:p>
          <a:p>
            <a:pPr lvl="1"/>
            <a:r>
              <a:rPr lang="en-US" sz="2000" dirty="0" smtClean="0">
                <a:sym typeface="Wingdings"/>
              </a:rPr>
              <a:t>Became Minister of the Indies</a:t>
            </a:r>
          </a:p>
          <a:p>
            <a:pPr lvl="1"/>
            <a:r>
              <a:rPr lang="en-US" sz="2000" dirty="0" smtClean="0">
                <a:sym typeface="Wingdings"/>
              </a:rPr>
              <a:t>Eliminate Creoles from office</a:t>
            </a:r>
          </a:p>
          <a:p>
            <a:pPr lvl="1"/>
            <a:r>
              <a:rPr lang="en-US" sz="2000" dirty="0" smtClean="0">
                <a:sym typeface="Wingdings"/>
              </a:rPr>
              <a:t>New system of intendants (provincial gov’t)</a:t>
            </a:r>
          </a:p>
          <a:p>
            <a:pPr lvl="1"/>
            <a:r>
              <a:rPr lang="en-US" sz="2000" dirty="0" smtClean="0">
                <a:sym typeface="Wingdings"/>
              </a:rPr>
              <a:t>Made new more efficient but made Creoles MAD</a:t>
            </a:r>
          </a:p>
          <a:p>
            <a:r>
              <a:rPr lang="en-US" sz="2400" dirty="0" smtClean="0">
                <a:sym typeface="Wingdings"/>
              </a:rPr>
              <a:t>England=enemy of Spain (and France) Seven Years War (1756-63)</a:t>
            </a:r>
          </a:p>
          <a:p>
            <a:pPr lvl="1"/>
            <a:r>
              <a:rPr lang="en-US" sz="2000" dirty="0" smtClean="0">
                <a:sym typeface="Wingdings"/>
              </a:rPr>
              <a:t>More troops sent to Spanish colonies</a:t>
            </a:r>
          </a:p>
          <a:p>
            <a:pPr lvl="1"/>
            <a:r>
              <a:rPr lang="en-US" sz="2000" dirty="0" smtClean="0">
                <a:sym typeface="Wingdings"/>
              </a:rPr>
              <a:t>Military ruled Creoles</a:t>
            </a:r>
          </a:p>
          <a:p>
            <a:pPr lvl="1"/>
            <a:r>
              <a:rPr lang="en-US" sz="2000" dirty="0" smtClean="0">
                <a:sym typeface="Wingdings"/>
              </a:rPr>
              <a:t>Frontiers expanded (north into California)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917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08" y="274638"/>
            <a:ext cx="8344892" cy="8324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Continued…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846"/>
            <a:ext cx="9144000" cy="59951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Mercantilism continued</a:t>
            </a:r>
          </a:p>
          <a:p>
            <a:pPr lvl="1"/>
            <a:r>
              <a:rPr lang="en-US" sz="2400" dirty="0" smtClean="0"/>
              <a:t>State monopolies- gunpowder, tobacco, and cacao</a:t>
            </a:r>
          </a:p>
          <a:p>
            <a:pPr lvl="1"/>
            <a:r>
              <a:rPr lang="en-US" sz="2400" dirty="0" smtClean="0"/>
              <a:t>Cuba= sugar, coffee, slavery</a:t>
            </a:r>
          </a:p>
          <a:p>
            <a:pPr lvl="1"/>
            <a:r>
              <a:rPr lang="en-US" sz="2400" dirty="0" smtClean="0"/>
              <a:t>Rio de la Plata= cattle</a:t>
            </a:r>
          </a:p>
          <a:p>
            <a:pPr lvl="1"/>
            <a:r>
              <a:rPr lang="en-US" sz="2400" dirty="0" smtClean="0"/>
              <a:t>Undercut locally produced goods</a:t>
            </a:r>
            <a:r>
              <a:rPr lang="en-US" sz="2400" dirty="0" smtClean="0">
                <a:sym typeface="Wingdings"/>
              </a:rPr>
              <a:t> cash crops</a:t>
            </a:r>
          </a:p>
          <a:p>
            <a:r>
              <a:rPr lang="en-US" sz="2400" dirty="0" smtClean="0">
                <a:sym typeface="Wingdings"/>
              </a:rPr>
              <a:t>Growing dissatisfaction among colonial elites</a:t>
            </a:r>
          </a:p>
          <a:p>
            <a:pPr marL="0" indent="0">
              <a:buNone/>
            </a:pPr>
            <a:endParaRPr lang="en-US" sz="2400" dirty="0" smtClean="0">
              <a:sym typeface="Wingdings"/>
            </a:endParaRPr>
          </a:p>
          <a:p>
            <a:pPr>
              <a:buFont typeface="Wingdings" charset="2"/>
              <a:buChar char="ü"/>
            </a:pPr>
            <a:endParaRPr lang="en-US" sz="2400" b="1" u="sng" dirty="0" smtClean="0">
              <a:sym typeface="Wingdings"/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604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3974</TotalTime>
  <Words>970</Words>
  <Application>Microsoft Macintosh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Early Latin America</vt:lpstr>
      <vt:lpstr>1. Describe the diffusion of Iberian society to the New World</vt:lpstr>
      <vt:lpstr>2. Define the model for American colonization that was established in the Caribbean.</vt:lpstr>
      <vt:lpstr>3. Describe the nature of the exploitation of the Indians in the Americas.</vt:lpstr>
      <vt:lpstr>4. Identify the nature of the Spanish system of government in the American colonies.</vt:lpstr>
      <vt:lpstr>5. Describe the social hierarchy of the American colonies.</vt:lpstr>
      <vt:lpstr>6. Describe the decline of Spain.</vt:lpstr>
      <vt:lpstr>7. Describe the major reforms in Spain and Portugal that occurred in the 18th Century.</vt:lpstr>
      <vt:lpstr>Continued…</vt:lpstr>
      <vt:lpstr>Portuguese Reforms-Pombal and Brazil </vt:lpstr>
      <vt:lpstr>Continued…</vt:lpstr>
    </vt:vector>
  </TitlesOfParts>
  <Company>Cherry Creek School District #5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Latin America</dc:title>
  <dc:creator>Cherry Creek</dc:creator>
  <cp:lastModifiedBy>Cherry Creek</cp:lastModifiedBy>
  <cp:revision>26</cp:revision>
  <dcterms:created xsi:type="dcterms:W3CDTF">2014-01-04T19:43:34Z</dcterms:created>
  <dcterms:modified xsi:type="dcterms:W3CDTF">2014-01-07T17:27:20Z</dcterms:modified>
</cp:coreProperties>
</file>