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45"/>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 id="295" r:id="rId42"/>
    <p:sldId id="297"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7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B9D9E-530F-3D4C-BCA5-4A4CF146AB8E}" type="datetimeFigureOut">
              <a:rPr lang="en-US" smtClean="0"/>
              <a:t>4/16/17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FBAC2-79F2-0D40-8BE8-B3C489792B23}" type="slidenum">
              <a:rPr lang="en-US" smtClean="0"/>
              <a:t>‹#›</a:t>
            </a:fld>
            <a:endParaRPr lang="en-US"/>
          </a:p>
        </p:txBody>
      </p:sp>
    </p:spTree>
    <p:extLst>
      <p:ext uri="{BB962C8B-B14F-4D97-AF65-F5344CB8AC3E}">
        <p14:creationId xmlns:p14="http://schemas.microsoft.com/office/powerpoint/2010/main" val="3528468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FBAC2-79F2-0D40-8BE8-B3C489792B23}" type="slidenum">
              <a:rPr lang="en-US" smtClean="0"/>
              <a:t>5</a:t>
            </a:fld>
            <a:endParaRPr lang="en-US"/>
          </a:p>
        </p:txBody>
      </p:sp>
    </p:spTree>
    <p:extLst>
      <p:ext uri="{BB962C8B-B14F-4D97-AF65-F5344CB8AC3E}">
        <p14:creationId xmlns:p14="http://schemas.microsoft.com/office/powerpoint/2010/main" val="3024262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43078421-FAFE-E34C-89CF-CA6DF235304E}" type="datetimeFigureOut">
              <a:rPr lang="en-US" smtClean="0"/>
              <a:t>4/14/17</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754ED01-E2A0-4C1E-8E21-014B99041579}"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78421-FAFE-E34C-89CF-CA6DF235304E}" type="datetimeFigureOut">
              <a:rPr lang="en-US" smtClean="0"/>
              <a:t>4/14/17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78421-FAFE-E34C-89CF-CA6DF235304E}" type="datetimeFigureOut">
              <a:rPr lang="en-US" smtClean="0"/>
              <a:t>4/14/17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78421-FAFE-E34C-89CF-CA6DF235304E}" type="datetimeFigureOut">
              <a:rPr lang="en-US" smtClean="0"/>
              <a:t>4/14/17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78421-FAFE-E34C-89CF-CA6DF235304E}" type="datetimeFigureOut">
              <a:rPr lang="en-US" smtClean="0"/>
              <a:t>4/14/17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3078421-FAFE-E34C-89CF-CA6DF235304E}" type="datetimeFigureOut">
              <a:rPr lang="en-US" smtClean="0"/>
              <a:t>4/14/17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AE0459-D0D9-1946-BED6-835877AC1065}"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3078421-FAFE-E34C-89CF-CA6DF235304E}" type="datetimeFigureOut">
              <a:rPr lang="en-US" smtClean="0"/>
              <a:t>4/14/17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AE0459-D0D9-1946-BED6-835877AC1065}"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078421-FAFE-E34C-89CF-CA6DF235304E}" type="datetimeFigureOut">
              <a:rPr lang="en-US" smtClean="0"/>
              <a:t>4/14/17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78421-FAFE-E34C-89CF-CA6DF235304E}" type="datetimeFigureOut">
              <a:rPr lang="en-US" smtClean="0"/>
              <a:t>4/14/17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78421-FAFE-E34C-89CF-CA6DF235304E}" type="datetimeFigureOut">
              <a:rPr lang="en-US" smtClean="0"/>
              <a:t>4/14/17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78421-FAFE-E34C-89CF-CA6DF235304E}" type="datetimeFigureOut">
              <a:rPr lang="en-US" smtClean="0"/>
              <a:t>4/14/17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AE0459-D0D9-1946-BED6-835877AC10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3078421-FAFE-E34C-89CF-CA6DF235304E}" type="datetimeFigureOut">
              <a:rPr lang="en-US" smtClean="0"/>
              <a:t>4/14/17</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BAE0459-D0D9-1946-BED6-835877AC10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DBQ Writing Workshop</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1805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2: summary</a:t>
            </a:r>
            <a:endParaRPr lang="en-US" dirty="0"/>
          </a:p>
        </p:txBody>
      </p:sp>
      <p:sp>
        <p:nvSpPr>
          <p:cNvPr id="3" name="Content Placeholder 2"/>
          <p:cNvSpPr>
            <a:spLocks noGrp="1"/>
          </p:cNvSpPr>
          <p:nvPr>
            <p:ph idx="1"/>
          </p:nvPr>
        </p:nvSpPr>
        <p:spPr>
          <a:xfrm>
            <a:off x="387212" y="1703851"/>
            <a:ext cx="8363768" cy="4708823"/>
          </a:xfrm>
        </p:spPr>
        <p:txBody>
          <a:bodyPr/>
          <a:lstStyle/>
          <a:p>
            <a:r>
              <a:rPr lang="en-US" dirty="0" smtClean="0"/>
              <a:t>Communist authorities in Soviet Uzbekistan strongly oppose traditional Muslim practice of women veiling</a:t>
            </a:r>
          </a:p>
          <a:p>
            <a:r>
              <a:rPr lang="en-US" dirty="0" smtClean="0"/>
              <a:t>Members of Communist Party and its youth organization, the </a:t>
            </a:r>
            <a:r>
              <a:rPr lang="en-US" dirty="0" smtClean="0"/>
              <a:t>Komsomol</a:t>
            </a:r>
            <a:r>
              <a:rPr lang="en-US" dirty="0" smtClean="0"/>
              <a:t>, following directive of party to put an end to the practice among their female relatives.</a:t>
            </a:r>
          </a:p>
          <a:p>
            <a:r>
              <a:rPr lang="en-US" dirty="0" smtClean="0"/>
              <a:t>Evidence that that veiling is continuing, even among communist members and families, despite authorities’ efforts to stamp out</a:t>
            </a:r>
          </a:p>
          <a:p>
            <a:r>
              <a:rPr lang="en-US" dirty="0" smtClean="0"/>
              <a:t>It can be inferred that Soviet communists believed in the eradication of the practice</a:t>
            </a:r>
            <a:endParaRPr lang="en-US" dirty="0"/>
          </a:p>
        </p:txBody>
      </p:sp>
    </p:spTree>
    <p:extLst>
      <p:ext uri="{BB962C8B-B14F-4D97-AF65-F5344CB8AC3E}">
        <p14:creationId xmlns:p14="http://schemas.microsoft.com/office/powerpoint/2010/main" val="37948676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2: POV</a:t>
            </a:r>
            <a:endParaRPr lang="en-US" dirty="0"/>
          </a:p>
        </p:txBody>
      </p:sp>
      <p:sp>
        <p:nvSpPr>
          <p:cNvPr id="3" name="Content Placeholder 2"/>
          <p:cNvSpPr>
            <a:spLocks noGrp="1"/>
          </p:cNvSpPr>
          <p:nvPr>
            <p:ph idx="1"/>
          </p:nvPr>
        </p:nvSpPr>
        <p:spPr>
          <a:xfrm>
            <a:off x="356235" y="1672872"/>
            <a:ext cx="8549630" cy="4832741"/>
          </a:xfrm>
        </p:spPr>
        <p:txBody>
          <a:bodyPr/>
          <a:lstStyle/>
          <a:p>
            <a:r>
              <a:rPr lang="en-US" dirty="0" smtClean="0"/>
              <a:t>As a local communist official, the author expresses her complete and unwavering support for the party’s policy which is clearly evidenced in her denunciation of veiling as “the remnants of feudal relations and seclusion.”</a:t>
            </a:r>
          </a:p>
          <a:p>
            <a:pPr marL="0" indent="0">
              <a:buNone/>
            </a:pPr>
            <a:endParaRPr lang="en-US" dirty="0" smtClean="0"/>
          </a:p>
          <a:p>
            <a:r>
              <a:rPr lang="en-US" dirty="0" smtClean="0"/>
              <a:t>As a member of the Women’s Department in the party in Soviet Uzbekistan, her official position may explain her argument that those that do not follow the directive form the party about veiling, is not truly a member of the party.</a:t>
            </a:r>
          </a:p>
          <a:p>
            <a:endParaRPr lang="en-US" dirty="0"/>
          </a:p>
        </p:txBody>
      </p:sp>
    </p:spTree>
    <p:extLst>
      <p:ext uri="{BB962C8B-B14F-4D97-AF65-F5344CB8AC3E}">
        <p14:creationId xmlns:p14="http://schemas.microsoft.com/office/powerpoint/2010/main" val="3142543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9455"/>
          </a:xfrm>
        </p:spPr>
        <p:txBody>
          <a:bodyPr/>
          <a:lstStyle/>
          <a:p>
            <a:r>
              <a:rPr lang="en-US" dirty="0" smtClean="0"/>
              <a:t>Document 2: purpose</a:t>
            </a:r>
            <a:endParaRPr lang="en-US" dirty="0"/>
          </a:p>
        </p:txBody>
      </p:sp>
      <p:sp>
        <p:nvSpPr>
          <p:cNvPr id="3" name="Content Placeholder 2"/>
          <p:cNvSpPr>
            <a:spLocks noGrp="1"/>
          </p:cNvSpPr>
          <p:nvPr>
            <p:ph idx="1"/>
          </p:nvPr>
        </p:nvSpPr>
        <p:spPr/>
        <p:txBody>
          <a:bodyPr/>
          <a:lstStyle/>
          <a:p>
            <a:r>
              <a:rPr lang="en-US" dirty="0" smtClean="0"/>
              <a:t>Convince Uzbek members of Communist Party and </a:t>
            </a:r>
            <a:r>
              <a:rPr lang="en-US" dirty="0" smtClean="0"/>
              <a:t>Komsomol</a:t>
            </a:r>
            <a:r>
              <a:rPr lang="en-US" dirty="0" smtClean="0"/>
              <a:t> of the need to start implementing the Party’s policy on veiling which is reflected in her uncompromising tone of her message- “incompatible, necessary to demand, no place for you.”</a:t>
            </a:r>
            <a:endParaRPr lang="en-US" dirty="0"/>
          </a:p>
        </p:txBody>
      </p:sp>
    </p:spTree>
    <p:extLst>
      <p:ext uri="{BB962C8B-B14F-4D97-AF65-F5344CB8AC3E}">
        <p14:creationId xmlns:p14="http://schemas.microsoft.com/office/powerpoint/2010/main" val="34318341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36563"/>
            <a:ext cx="8689025" cy="957497"/>
          </a:xfrm>
        </p:spPr>
        <p:txBody>
          <a:bodyPr/>
          <a:lstStyle/>
          <a:p>
            <a:r>
              <a:rPr lang="en-US" dirty="0" smtClean="0"/>
              <a:t>Document 2: historical context</a:t>
            </a:r>
            <a:endParaRPr lang="en-US" dirty="0"/>
          </a:p>
        </p:txBody>
      </p:sp>
      <p:sp>
        <p:nvSpPr>
          <p:cNvPr id="3" name="Content Placeholder 2"/>
          <p:cNvSpPr>
            <a:spLocks noGrp="1"/>
          </p:cNvSpPr>
          <p:nvPr>
            <p:ph idx="1"/>
          </p:nvPr>
        </p:nvSpPr>
        <p:spPr>
          <a:xfrm>
            <a:off x="551279" y="1688362"/>
            <a:ext cx="8168723" cy="4708824"/>
          </a:xfrm>
        </p:spPr>
        <p:txBody>
          <a:bodyPr/>
          <a:lstStyle/>
          <a:p>
            <a:r>
              <a:rPr lang="en-US" dirty="0" smtClean="0"/>
              <a:t>Appeal made when USSR has new satellites and territories, like Uzbekistan, incorporating different values and older traditions; </a:t>
            </a:r>
          </a:p>
          <a:p>
            <a:r>
              <a:rPr lang="en-US" dirty="0" smtClean="0"/>
              <a:t>Soviet control is new in these regions and officials’ plans for radically transforming society must contend with established cultural and social practices, such as veiling.</a:t>
            </a:r>
          </a:p>
          <a:p>
            <a:r>
              <a:rPr lang="en-US" dirty="0" smtClean="0"/>
              <a:t>Document makes clear that Soviets are facing resistance to their policies (as usually happens i.e. syncretism), including from within the party ranks. This helps explain the author’s passion in denouncing veiling and those that continue to practice it. </a:t>
            </a:r>
            <a:endParaRPr lang="en-US" dirty="0"/>
          </a:p>
        </p:txBody>
      </p:sp>
    </p:spTree>
    <p:extLst>
      <p:ext uri="{BB962C8B-B14F-4D97-AF65-F5344CB8AC3E}">
        <p14:creationId xmlns:p14="http://schemas.microsoft.com/office/powerpoint/2010/main" val="619582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64560"/>
          </a:xfrm>
        </p:spPr>
        <p:txBody>
          <a:bodyPr/>
          <a:lstStyle/>
          <a:p>
            <a:r>
              <a:rPr lang="en-US" dirty="0" smtClean="0"/>
              <a:t>Document 2: audience</a:t>
            </a:r>
            <a:endParaRPr lang="en-US" dirty="0"/>
          </a:p>
        </p:txBody>
      </p:sp>
      <p:sp>
        <p:nvSpPr>
          <p:cNvPr id="3" name="Content Placeholder 2"/>
          <p:cNvSpPr>
            <a:spLocks noGrp="1"/>
          </p:cNvSpPr>
          <p:nvPr>
            <p:ph idx="1"/>
          </p:nvPr>
        </p:nvSpPr>
        <p:spPr>
          <a:xfrm>
            <a:off x="551280" y="1486998"/>
            <a:ext cx="7754520" cy="4502728"/>
          </a:xfrm>
        </p:spPr>
        <p:txBody>
          <a:bodyPr/>
          <a:lstStyle/>
          <a:p>
            <a:r>
              <a:rPr lang="en-US" dirty="0" smtClean="0"/>
              <a:t>Appeal primarily made to male Muslim members of the Communist party and the </a:t>
            </a:r>
            <a:r>
              <a:rPr lang="en-US" dirty="0" err="1" smtClean="0"/>
              <a:t>Komsomol</a:t>
            </a:r>
            <a:r>
              <a:rPr lang="en-US" dirty="0" smtClean="0"/>
              <a:t> who continue to “allow” their female relatives to wear the veil, contrary to party policy.  </a:t>
            </a:r>
          </a:p>
          <a:p>
            <a:r>
              <a:rPr lang="en-US" dirty="0" smtClean="0"/>
              <a:t>Intended audience may have influenced the urgency </a:t>
            </a:r>
            <a:r>
              <a:rPr lang="en-US" dirty="0" err="1" smtClean="0"/>
              <a:t>pf</a:t>
            </a:r>
            <a:r>
              <a:rPr lang="en-US" dirty="0" smtClean="0"/>
              <a:t> the author-party members adopt and then the rest of Uzbek people will also change.  If not adopted within the party members’ families, then wider adoption would be difficult.</a:t>
            </a:r>
          </a:p>
          <a:p>
            <a:endParaRPr lang="en-US" dirty="0"/>
          </a:p>
        </p:txBody>
      </p:sp>
    </p:spTree>
    <p:extLst>
      <p:ext uri="{BB962C8B-B14F-4D97-AF65-F5344CB8AC3E}">
        <p14:creationId xmlns:p14="http://schemas.microsoft.com/office/powerpoint/2010/main" val="42873817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3: summary</a:t>
            </a:r>
            <a:endParaRPr lang="en-US" dirty="0"/>
          </a:p>
        </p:txBody>
      </p:sp>
      <p:sp>
        <p:nvSpPr>
          <p:cNvPr id="3" name="Content Placeholder 2"/>
          <p:cNvSpPr>
            <a:spLocks noGrp="1"/>
          </p:cNvSpPr>
          <p:nvPr>
            <p:ph idx="1"/>
          </p:nvPr>
        </p:nvSpPr>
        <p:spPr/>
        <p:txBody>
          <a:bodyPr/>
          <a:lstStyle/>
          <a:p>
            <a:r>
              <a:rPr lang="en-US" dirty="0" smtClean="0"/>
              <a:t>Communist gov’t of North Vietnam is constitutionally or legally bound to the principle of gender equality, specifically pledging to provide women with equal pay for equal work with men.</a:t>
            </a:r>
          </a:p>
          <a:p>
            <a:r>
              <a:rPr lang="en-US" dirty="0" smtClean="0"/>
              <a:t>Constitution guarantees a number of welfare benefits for women’s rights in workplace-paid maternity leave, access to maternity health care, and child-care services.</a:t>
            </a:r>
            <a:endParaRPr lang="en-US" dirty="0"/>
          </a:p>
        </p:txBody>
      </p:sp>
    </p:spTree>
    <p:extLst>
      <p:ext uri="{BB962C8B-B14F-4D97-AF65-F5344CB8AC3E}">
        <p14:creationId xmlns:p14="http://schemas.microsoft.com/office/powerpoint/2010/main" val="10578955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32216"/>
          </a:xfrm>
        </p:spPr>
        <p:txBody>
          <a:bodyPr/>
          <a:lstStyle/>
          <a:p>
            <a:r>
              <a:rPr lang="en-US" dirty="0" smtClean="0"/>
              <a:t>Document 3: POV</a:t>
            </a:r>
            <a:endParaRPr lang="en-US" dirty="0"/>
          </a:p>
        </p:txBody>
      </p:sp>
      <p:sp>
        <p:nvSpPr>
          <p:cNvPr id="3" name="Content Placeholder 2"/>
          <p:cNvSpPr>
            <a:spLocks noGrp="1"/>
          </p:cNvSpPr>
          <p:nvPr>
            <p:ph idx="1"/>
          </p:nvPr>
        </p:nvSpPr>
        <p:spPr>
          <a:xfrm>
            <a:off x="371723" y="1425039"/>
            <a:ext cx="8220997" cy="4998394"/>
          </a:xfrm>
        </p:spPr>
        <p:txBody>
          <a:bodyPr/>
          <a:lstStyle/>
          <a:p>
            <a:r>
              <a:rPr lang="en-US" dirty="0" smtClean="0"/>
              <a:t>Author is the communist gov’t of NV.  Given that communist parties self-identify with and claim to speak of behalf of working class, it is not surprising that the NV Const. provides guarantees of state support for working women.</a:t>
            </a:r>
          </a:p>
          <a:p>
            <a:r>
              <a:rPr lang="en-US" dirty="0" smtClean="0"/>
              <a:t>Since this is a legal document, its content are programmatic in nature; document tells us how the gov’t of NV wished to message its policies on women’s rights, not necessarily whether it delivered on its promises. </a:t>
            </a:r>
            <a:endParaRPr lang="en-US" dirty="0"/>
          </a:p>
        </p:txBody>
      </p:sp>
    </p:spTree>
    <p:extLst>
      <p:ext uri="{BB962C8B-B14F-4D97-AF65-F5344CB8AC3E}">
        <p14:creationId xmlns:p14="http://schemas.microsoft.com/office/powerpoint/2010/main" val="37853328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3: purpose</a:t>
            </a:r>
            <a:endParaRPr lang="en-US" dirty="0"/>
          </a:p>
        </p:txBody>
      </p:sp>
      <p:sp>
        <p:nvSpPr>
          <p:cNvPr id="3" name="Content Placeholder 2"/>
          <p:cNvSpPr>
            <a:spLocks noGrp="1"/>
          </p:cNvSpPr>
          <p:nvPr>
            <p:ph idx="1"/>
          </p:nvPr>
        </p:nvSpPr>
        <p:spPr/>
        <p:txBody>
          <a:bodyPr/>
          <a:lstStyle/>
          <a:p>
            <a:r>
              <a:rPr lang="en-US" dirty="0" smtClean="0"/>
              <a:t>Doc. purpose is to announce and publicize the legal guarantees included in Article 24.  The purpose may explain why the document discusses as present reality rights that had likely not been attained on the ground by NV women in 1960</a:t>
            </a:r>
          </a:p>
          <a:p>
            <a:pPr lvl="1"/>
            <a:r>
              <a:rPr lang="en-US" dirty="0" smtClean="0"/>
              <a:t> (“Women in the DRNV enjoy equal rights with men in all spheres of political, economic, cultural, social,  and domestic life.  For equal work, women enjoy equal pay with men.”)</a:t>
            </a:r>
            <a:endParaRPr lang="en-US" dirty="0"/>
          </a:p>
        </p:txBody>
      </p:sp>
    </p:spTree>
    <p:extLst>
      <p:ext uri="{BB962C8B-B14F-4D97-AF65-F5344CB8AC3E}">
        <p14:creationId xmlns:p14="http://schemas.microsoft.com/office/powerpoint/2010/main" val="41721686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73" y="436563"/>
            <a:ext cx="8673538" cy="1442674"/>
          </a:xfrm>
        </p:spPr>
        <p:txBody>
          <a:bodyPr/>
          <a:lstStyle/>
          <a:p>
            <a:r>
              <a:rPr lang="en-US" dirty="0" smtClean="0"/>
              <a:t>Document 3: historical context</a:t>
            </a:r>
            <a:endParaRPr lang="en-US" dirty="0"/>
          </a:p>
        </p:txBody>
      </p:sp>
      <p:sp>
        <p:nvSpPr>
          <p:cNvPr id="3" name="Content Placeholder 2"/>
          <p:cNvSpPr>
            <a:spLocks noGrp="1"/>
          </p:cNvSpPr>
          <p:nvPr>
            <p:ph idx="1"/>
          </p:nvPr>
        </p:nvSpPr>
        <p:spPr/>
        <p:txBody>
          <a:bodyPr/>
          <a:lstStyle/>
          <a:p>
            <a:r>
              <a:rPr lang="en-US" dirty="0" smtClean="0"/>
              <a:t>1960 Constitution adopted at a time when NV (backed by USSR) was engaged in ideologically based military conflict with SV (backed by US).  Vietnam’s war status as a proxy conflict between the two superpowers explains why the comm. rulers of NV and their USSR patrons were interested in adopting a progressive-sounding const. that would have regional or international appeal.</a:t>
            </a:r>
            <a:endParaRPr lang="en-US" dirty="0"/>
          </a:p>
        </p:txBody>
      </p:sp>
    </p:spTree>
    <p:extLst>
      <p:ext uri="{BB962C8B-B14F-4D97-AF65-F5344CB8AC3E}">
        <p14:creationId xmlns:p14="http://schemas.microsoft.com/office/powerpoint/2010/main" val="32214074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3: audience</a:t>
            </a:r>
            <a:endParaRPr lang="en-US" dirty="0"/>
          </a:p>
        </p:txBody>
      </p:sp>
      <p:sp>
        <p:nvSpPr>
          <p:cNvPr id="3" name="Content Placeholder 2"/>
          <p:cNvSpPr>
            <a:spLocks noGrp="1"/>
          </p:cNvSpPr>
          <p:nvPr>
            <p:ph idx="1"/>
          </p:nvPr>
        </p:nvSpPr>
        <p:spPr/>
        <p:txBody>
          <a:bodyPr/>
          <a:lstStyle/>
          <a:p>
            <a:r>
              <a:rPr lang="en-US" dirty="0" smtClean="0"/>
              <a:t>NV Const. of 1960 was intended for both a domestic and an international audience.  The adoption of a foundational legal document, with its extensive provisions safeguarding the rights of NV citizens, including women, undoubtedly was intended to increase the appeal of communism in the eyes of SV citizens (or West), who did not have similar constitutional guarantees.</a:t>
            </a:r>
            <a:endParaRPr lang="en-US" dirty="0"/>
          </a:p>
        </p:txBody>
      </p:sp>
    </p:spTree>
    <p:extLst>
      <p:ext uri="{BB962C8B-B14F-4D97-AF65-F5344CB8AC3E}">
        <p14:creationId xmlns:p14="http://schemas.microsoft.com/office/powerpoint/2010/main" val="3409022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280" y="300012"/>
            <a:ext cx="8041440" cy="864560"/>
          </a:xfrm>
        </p:spPr>
        <p:txBody>
          <a:bodyPr/>
          <a:lstStyle/>
          <a:p>
            <a:r>
              <a:rPr lang="en-US" dirty="0" smtClean="0"/>
              <a:t>The Question</a:t>
            </a:r>
            <a:endParaRPr lang="en-US" dirty="0"/>
          </a:p>
        </p:txBody>
      </p:sp>
      <p:sp>
        <p:nvSpPr>
          <p:cNvPr id="2" name="Content Placeholder 1"/>
          <p:cNvSpPr>
            <a:spLocks noGrp="1"/>
          </p:cNvSpPr>
          <p:nvPr>
            <p:ph idx="1"/>
          </p:nvPr>
        </p:nvSpPr>
        <p:spPr>
          <a:xfrm>
            <a:off x="309769" y="1285633"/>
            <a:ext cx="8580607" cy="5250959"/>
          </a:xfrm>
        </p:spPr>
        <p:txBody>
          <a:bodyPr>
            <a:normAutofit fontScale="92500" lnSpcReduction="20000"/>
          </a:bodyPr>
          <a:lstStyle/>
          <a:p>
            <a:r>
              <a:rPr lang="en-US" dirty="0" smtClean="0"/>
              <a:t>Using the documents provided and your knowledge of world history, </a:t>
            </a:r>
            <a:r>
              <a:rPr lang="en-US" b="1" u="sng" dirty="0" smtClean="0"/>
              <a:t>analyze the degree to which communist movements affected women’s struggle for rights </a:t>
            </a:r>
            <a:r>
              <a:rPr lang="en-US" dirty="0" smtClean="0"/>
              <a:t>in the twentieth century. (</a:t>
            </a:r>
            <a:r>
              <a:rPr lang="en-US" i="1" dirty="0" smtClean="0"/>
              <a:t>periodization)</a:t>
            </a:r>
          </a:p>
          <a:p>
            <a:endParaRPr lang="en-US" i="1" dirty="0"/>
          </a:p>
          <a:p>
            <a:pPr lvl="1"/>
            <a:r>
              <a:rPr lang="en-US" dirty="0" smtClean="0"/>
              <a:t>What is the question actually asking your to do?</a:t>
            </a:r>
          </a:p>
          <a:p>
            <a:pPr lvl="1"/>
            <a:r>
              <a:rPr lang="en-US" dirty="0" smtClean="0"/>
              <a:t>How will you do this?</a:t>
            </a:r>
          </a:p>
          <a:p>
            <a:pPr lvl="1"/>
            <a:r>
              <a:rPr lang="en-US" dirty="0" smtClean="0"/>
              <a:t>What do you already know?  What do you think the documents are going to say?</a:t>
            </a:r>
          </a:p>
          <a:p>
            <a:pPr lvl="1"/>
            <a:r>
              <a:rPr lang="en-US" dirty="0" smtClean="0"/>
              <a:t>Contextualization?</a:t>
            </a:r>
          </a:p>
          <a:p>
            <a:pPr lvl="1"/>
            <a:r>
              <a:rPr lang="en-US" dirty="0" smtClean="0"/>
              <a:t>What </a:t>
            </a:r>
            <a:r>
              <a:rPr lang="en-US" b="1" dirty="0" smtClean="0"/>
              <a:t>outside information </a:t>
            </a:r>
            <a:r>
              <a:rPr lang="en-US" dirty="0" smtClean="0"/>
              <a:t>and context will you use?</a:t>
            </a:r>
          </a:p>
          <a:p>
            <a:pPr lvl="1"/>
            <a:r>
              <a:rPr lang="en-US" dirty="0" smtClean="0"/>
              <a:t>Synthesis ideas?</a:t>
            </a:r>
          </a:p>
          <a:p>
            <a:endParaRPr lang="en-US" dirty="0"/>
          </a:p>
          <a:p>
            <a:r>
              <a:rPr lang="en-US" dirty="0" smtClean="0"/>
              <a:t>10 minutes to read and then plan (Contextualization and outside information, thesis, two paragraph topics, evidence, significance, sourcing) PAY ATTENTION to authors and dates.  Must form a defensible argument (claim, support, analysis)</a:t>
            </a:r>
          </a:p>
        </p:txBody>
      </p:sp>
    </p:spTree>
    <p:extLst>
      <p:ext uri="{BB962C8B-B14F-4D97-AF65-F5344CB8AC3E}">
        <p14:creationId xmlns:p14="http://schemas.microsoft.com/office/powerpoint/2010/main" val="33391465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8091"/>
          </a:xfrm>
        </p:spPr>
        <p:txBody>
          <a:bodyPr/>
          <a:lstStyle/>
          <a:p>
            <a:r>
              <a:rPr lang="en-US" dirty="0" smtClean="0"/>
              <a:t>Document 4: summary</a:t>
            </a:r>
            <a:endParaRPr lang="en-US" dirty="0"/>
          </a:p>
        </p:txBody>
      </p:sp>
      <p:sp>
        <p:nvSpPr>
          <p:cNvPr id="3" name="Content Placeholder 2"/>
          <p:cNvSpPr>
            <a:spLocks noGrp="1"/>
          </p:cNvSpPr>
          <p:nvPr>
            <p:ph idx="1"/>
          </p:nvPr>
        </p:nvSpPr>
        <p:spPr>
          <a:xfrm>
            <a:off x="371723" y="1440529"/>
            <a:ext cx="8456700" cy="5080573"/>
          </a:xfrm>
        </p:spPr>
        <p:txBody>
          <a:bodyPr/>
          <a:lstStyle/>
          <a:p>
            <a:r>
              <a:rPr lang="en-US" dirty="0" smtClean="0"/>
              <a:t>Slight increase in the percentage of women in some categories (professors, associate professors, junior research assoc.) and no change or slight decrease in percentage of women in the other categories. One percentage point increase in all research and professional (overall) category.</a:t>
            </a:r>
          </a:p>
          <a:p>
            <a:r>
              <a:rPr lang="en-US" dirty="0" smtClean="0"/>
              <a:t>Numerical changes represented suggest USSR claims that women were quickly achieving equality with men in all lines of work were not borne out by the facts.</a:t>
            </a:r>
          </a:p>
          <a:p>
            <a:r>
              <a:rPr lang="en-US" dirty="0" smtClean="0"/>
              <a:t>The more senior the position, the less percentage of women occupying it, suggesting that women in USSR academia faced continuing obstacles to their profession advancement after their degrees.</a:t>
            </a:r>
          </a:p>
        </p:txBody>
      </p:sp>
    </p:spTree>
    <p:extLst>
      <p:ext uri="{BB962C8B-B14F-4D97-AF65-F5344CB8AC3E}">
        <p14:creationId xmlns:p14="http://schemas.microsoft.com/office/powerpoint/2010/main" val="1686622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4: POV</a:t>
            </a:r>
            <a:endParaRPr lang="en-US" dirty="0"/>
          </a:p>
        </p:txBody>
      </p:sp>
      <p:sp>
        <p:nvSpPr>
          <p:cNvPr id="3" name="Content Placeholder 2"/>
          <p:cNvSpPr>
            <a:spLocks noGrp="1"/>
          </p:cNvSpPr>
          <p:nvPr>
            <p:ph idx="1"/>
          </p:nvPr>
        </p:nvSpPr>
        <p:spPr/>
        <p:txBody>
          <a:bodyPr/>
          <a:lstStyle/>
          <a:p>
            <a:r>
              <a:rPr lang="en-US" dirty="0" smtClean="0"/>
              <a:t>Study comes from National Science Foundation in Washington, 1961, designed to inform United States policy in the context of the Cold War rivalry with the USSR.  But the authorship of the sources raises questions regarding both the accuracy of the numbers and possible western perception for ideological reasons.</a:t>
            </a:r>
            <a:endParaRPr lang="en-US" dirty="0"/>
          </a:p>
        </p:txBody>
      </p:sp>
    </p:spTree>
    <p:extLst>
      <p:ext uri="{BB962C8B-B14F-4D97-AF65-F5344CB8AC3E}">
        <p14:creationId xmlns:p14="http://schemas.microsoft.com/office/powerpoint/2010/main" val="28459156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4: purpose</a:t>
            </a:r>
            <a:endParaRPr lang="en-US" dirty="0"/>
          </a:p>
        </p:txBody>
      </p:sp>
      <p:sp>
        <p:nvSpPr>
          <p:cNvPr id="3" name="Content Placeholder 2"/>
          <p:cNvSpPr>
            <a:spLocks noGrp="1"/>
          </p:cNvSpPr>
          <p:nvPr>
            <p:ph idx="1"/>
          </p:nvPr>
        </p:nvSpPr>
        <p:spPr/>
        <p:txBody>
          <a:bodyPr/>
          <a:lstStyle/>
          <a:p>
            <a:r>
              <a:rPr lang="en-US" dirty="0" smtClean="0"/>
              <a:t>Plausibly be inferred that the purpose of the study was to show Soviet women’s advances in education and in the professional fields were smaller than what official Soviet government statements suggested.  </a:t>
            </a:r>
          </a:p>
          <a:p>
            <a:r>
              <a:rPr lang="en-US" dirty="0" smtClean="0"/>
              <a:t>Highly desirable from perspective of the US gov’t, so it is not inconceivable that a study by the gov’t agency, such as National Science Foundation, would have been commissioned with a political purpose.</a:t>
            </a:r>
            <a:endParaRPr lang="en-US" dirty="0"/>
          </a:p>
        </p:txBody>
      </p:sp>
    </p:spTree>
    <p:extLst>
      <p:ext uri="{BB962C8B-B14F-4D97-AF65-F5344CB8AC3E}">
        <p14:creationId xmlns:p14="http://schemas.microsoft.com/office/powerpoint/2010/main" val="13782645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46" y="436563"/>
            <a:ext cx="8534142" cy="895539"/>
          </a:xfrm>
        </p:spPr>
        <p:txBody>
          <a:bodyPr/>
          <a:lstStyle/>
          <a:p>
            <a:r>
              <a:rPr lang="en-US" dirty="0" smtClean="0"/>
              <a:t>Document 4: historical context</a:t>
            </a:r>
            <a:endParaRPr lang="en-US" dirty="0"/>
          </a:p>
        </p:txBody>
      </p:sp>
      <p:sp>
        <p:nvSpPr>
          <p:cNvPr id="3" name="Content Placeholder 2"/>
          <p:cNvSpPr>
            <a:spLocks noGrp="1"/>
          </p:cNvSpPr>
          <p:nvPr>
            <p:ph idx="1"/>
          </p:nvPr>
        </p:nvSpPr>
        <p:spPr>
          <a:xfrm>
            <a:off x="340746" y="1332102"/>
            <a:ext cx="8534142" cy="5080573"/>
          </a:xfrm>
        </p:spPr>
        <p:txBody>
          <a:bodyPr/>
          <a:lstStyle/>
          <a:p>
            <a:r>
              <a:rPr lang="en-US" dirty="0" smtClean="0"/>
              <a:t>Broader context of the Cold War, the date of study (1961) coincided with an intense period of US and USSR relations and fears of widening technological and military “missile gap.” </a:t>
            </a:r>
            <a:r>
              <a:rPr lang="en-US" dirty="0" err="1" smtClean="0"/>
              <a:t>Sputnick</a:t>
            </a:r>
            <a:r>
              <a:rPr lang="en-US" dirty="0" smtClean="0"/>
              <a:t> 1 was launched in 1957, and the first manned Soviet space flight in 1961.  Explains the interest of the US in Soviet scientific capabilities and the Soviet scientific establishment.</a:t>
            </a:r>
            <a:endParaRPr lang="en-US" dirty="0"/>
          </a:p>
        </p:txBody>
      </p:sp>
    </p:spTree>
    <p:extLst>
      <p:ext uri="{BB962C8B-B14F-4D97-AF65-F5344CB8AC3E}">
        <p14:creationId xmlns:p14="http://schemas.microsoft.com/office/powerpoint/2010/main" val="31386336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4: audience</a:t>
            </a:r>
            <a:endParaRPr lang="en-US" dirty="0"/>
          </a:p>
        </p:txBody>
      </p:sp>
      <p:sp>
        <p:nvSpPr>
          <p:cNvPr id="3" name="Content Placeholder 2"/>
          <p:cNvSpPr>
            <a:spLocks noGrp="1"/>
          </p:cNvSpPr>
          <p:nvPr>
            <p:ph idx="1"/>
          </p:nvPr>
        </p:nvSpPr>
        <p:spPr/>
        <p:txBody>
          <a:bodyPr/>
          <a:lstStyle/>
          <a:p>
            <a:r>
              <a:rPr lang="en-US" dirty="0" smtClean="0"/>
              <a:t>See POV statement</a:t>
            </a:r>
          </a:p>
          <a:p>
            <a:r>
              <a:rPr lang="en-US" dirty="0" smtClean="0"/>
              <a:t>Direct  intended audience likely consisted of Washington policy makers</a:t>
            </a:r>
          </a:p>
          <a:p>
            <a:r>
              <a:rPr lang="en-US" dirty="0" smtClean="0"/>
              <a:t> Also,  study’s findings could have been used to reach a broader international audience in context of the Cold War propaganda claims and counterclaims.</a:t>
            </a:r>
            <a:endParaRPr lang="en-US" dirty="0"/>
          </a:p>
        </p:txBody>
      </p:sp>
    </p:spTree>
    <p:extLst>
      <p:ext uri="{BB962C8B-B14F-4D97-AF65-F5344CB8AC3E}">
        <p14:creationId xmlns:p14="http://schemas.microsoft.com/office/powerpoint/2010/main" val="21379275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26518"/>
          </a:xfrm>
        </p:spPr>
        <p:txBody>
          <a:bodyPr/>
          <a:lstStyle/>
          <a:p>
            <a:r>
              <a:rPr lang="en-US" dirty="0" smtClean="0"/>
              <a:t>Document 5: summary</a:t>
            </a:r>
            <a:endParaRPr lang="en-US" dirty="0"/>
          </a:p>
        </p:txBody>
      </p:sp>
      <p:sp>
        <p:nvSpPr>
          <p:cNvPr id="3" name="Content Placeholder 2"/>
          <p:cNvSpPr>
            <a:spLocks noGrp="1"/>
          </p:cNvSpPr>
          <p:nvPr>
            <p:ph idx="1"/>
          </p:nvPr>
        </p:nvSpPr>
        <p:spPr>
          <a:xfrm>
            <a:off x="371723" y="1502488"/>
            <a:ext cx="8220997" cy="4941166"/>
          </a:xfrm>
        </p:spPr>
        <p:txBody>
          <a:bodyPr/>
          <a:lstStyle/>
          <a:p>
            <a:r>
              <a:rPr lang="en-US" dirty="0" smtClean="0"/>
              <a:t>Poster shows an idealized image of women engaged in a variety of professional occupations, including science, medicine, and nation defense.</a:t>
            </a:r>
          </a:p>
          <a:p>
            <a:r>
              <a:rPr lang="en-US" dirty="0" smtClean="0"/>
              <a:t>Poster draws a connection between family planning and women’s pursuit of professional opportunities.</a:t>
            </a:r>
          </a:p>
          <a:p>
            <a:r>
              <a:rPr lang="en-US" dirty="0" smtClean="0"/>
              <a:t>Background shows symbols of China’s communist-led industrialization, including trains, ships, factories airplanes, electrification, telecommunications, and military technologies.</a:t>
            </a:r>
          </a:p>
        </p:txBody>
      </p:sp>
    </p:spTree>
    <p:extLst>
      <p:ext uri="{BB962C8B-B14F-4D97-AF65-F5344CB8AC3E}">
        <p14:creationId xmlns:p14="http://schemas.microsoft.com/office/powerpoint/2010/main" val="34275430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64560"/>
          </a:xfrm>
        </p:spPr>
        <p:txBody>
          <a:bodyPr/>
          <a:lstStyle/>
          <a:p>
            <a:r>
              <a:rPr lang="en-US" dirty="0" smtClean="0"/>
              <a:t>Document 5: POV</a:t>
            </a:r>
            <a:endParaRPr lang="en-US" dirty="0"/>
          </a:p>
        </p:txBody>
      </p:sp>
      <p:sp>
        <p:nvSpPr>
          <p:cNvPr id="3" name="Content Placeholder 2"/>
          <p:cNvSpPr>
            <a:spLocks noGrp="1"/>
          </p:cNvSpPr>
          <p:nvPr>
            <p:ph idx="1"/>
          </p:nvPr>
        </p:nvSpPr>
        <p:spPr>
          <a:xfrm>
            <a:off x="551280" y="1595424"/>
            <a:ext cx="8041440" cy="4801762"/>
          </a:xfrm>
        </p:spPr>
        <p:txBody>
          <a:bodyPr/>
          <a:lstStyle/>
          <a:p>
            <a:r>
              <a:rPr lang="en-US" dirty="0" smtClean="0"/>
              <a:t>Author is a member of a regional birth-control group affiliated with the government.  POV is evident in the association made by the poster between women’s delaying marriage and childbirth and women’s pursuit of professional opportunities.</a:t>
            </a:r>
          </a:p>
          <a:p>
            <a:endParaRPr lang="en-US" dirty="0"/>
          </a:p>
        </p:txBody>
      </p:sp>
    </p:spTree>
    <p:extLst>
      <p:ext uri="{BB962C8B-B14F-4D97-AF65-F5344CB8AC3E}">
        <p14:creationId xmlns:p14="http://schemas.microsoft.com/office/powerpoint/2010/main" val="26810405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8091"/>
          </a:xfrm>
        </p:spPr>
        <p:txBody>
          <a:bodyPr/>
          <a:lstStyle/>
          <a:p>
            <a:r>
              <a:rPr lang="en-US" dirty="0" smtClean="0"/>
              <a:t>Document 5: purpose</a:t>
            </a:r>
            <a:endParaRPr lang="en-US" dirty="0"/>
          </a:p>
        </p:txBody>
      </p:sp>
      <p:sp>
        <p:nvSpPr>
          <p:cNvPr id="3" name="Content Placeholder 2"/>
          <p:cNvSpPr>
            <a:spLocks noGrp="1"/>
          </p:cNvSpPr>
          <p:nvPr>
            <p:ph idx="1"/>
          </p:nvPr>
        </p:nvSpPr>
        <p:spPr>
          <a:xfrm>
            <a:off x="418188" y="1440530"/>
            <a:ext cx="8379258" cy="5034104"/>
          </a:xfrm>
        </p:spPr>
        <p:txBody>
          <a:bodyPr/>
          <a:lstStyle/>
          <a:p>
            <a:r>
              <a:rPr lang="en-US" dirty="0" smtClean="0"/>
              <a:t>Work of Chinese gov’t propaganda, intended to persuade or convince young Chinese women to prioritize work over having a family.  Because of this, and in </a:t>
            </a:r>
            <a:r>
              <a:rPr lang="en-US" dirty="0"/>
              <a:t>c</a:t>
            </a:r>
            <a:r>
              <a:rPr lang="en-US" dirty="0" smtClean="0"/>
              <a:t>ommon with most propaganda works, the poster’s idolized depiction of the equal opportunities awaiting Chinese women in the workplace may be misleading.</a:t>
            </a:r>
            <a:endParaRPr lang="en-US" dirty="0"/>
          </a:p>
        </p:txBody>
      </p:sp>
    </p:spTree>
    <p:extLst>
      <p:ext uri="{BB962C8B-B14F-4D97-AF65-F5344CB8AC3E}">
        <p14:creationId xmlns:p14="http://schemas.microsoft.com/office/powerpoint/2010/main" val="14291740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50" y="0"/>
            <a:ext cx="8391370" cy="1442674"/>
          </a:xfrm>
        </p:spPr>
        <p:txBody>
          <a:bodyPr/>
          <a:lstStyle/>
          <a:p>
            <a:r>
              <a:rPr lang="en-US" dirty="0" smtClean="0"/>
              <a:t>Document 5: historical context</a:t>
            </a:r>
            <a:endParaRPr lang="en-US" dirty="0"/>
          </a:p>
        </p:txBody>
      </p:sp>
      <p:sp>
        <p:nvSpPr>
          <p:cNvPr id="3" name="Content Placeholder 2"/>
          <p:cNvSpPr>
            <a:spLocks noGrp="1"/>
          </p:cNvSpPr>
          <p:nvPr>
            <p:ph idx="1"/>
          </p:nvPr>
        </p:nvSpPr>
        <p:spPr>
          <a:xfrm>
            <a:off x="201351" y="1208185"/>
            <a:ext cx="8735492" cy="5405855"/>
          </a:xfrm>
        </p:spPr>
        <p:txBody>
          <a:bodyPr/>
          <a:lstStyle/>
          <a:p>
            <a:r>
              <a:rPr lang="en-US" dirty="0" smtClean="0"/>
              <a:t>During China’s Cultural Revolution, a set of gov’t  policies aimed at ridding the country of the “olds” of the bourgeoisie or traditional elements, including traditional gender and social norms.  Not surprising that government-sponsored art during the Cultural Revolution would have advocated a radical break with traditional patriarchal gender norms in Chinese society (</a:t>
            </a:r>
            <a:r>
              <a:rPr lang="en-US" dirty="0"/>
              <a:t>C</a:t>
            </a:r>
            <a:r>
              <a:rPr lang="en-US" dirty="0" smtClean="0"/>
              <a:t>onfucianism).</a:t>
            </a:r>
          </a:p>
          <a:p>
            <a:r>
              <a:rPr lang="en-US" dirty="0" smtClean="0"/>
              <a:t>Message of poster can also be seen through the context of Chinese communists’ long-standing efforts to bring China’s demographic growth under control and stabilize the country’s enormous population.  Example of gov’t-led campaigns to discourage early marriage and limit birth rates (preface to one-child policy in China)</a:t>
            </a:r>
            <a:endParaRPr lang="en-US" dirty="0"/>
          </a:p>
        </p:txBody>
      </p:sp>
    </p:spTree>
    <p:extLst>
      <p:ext uri="{BB962C8B-B14F-4D97-AF65-F5344CB8AC3E}">
        <p14:creationId xmlns:p14="http://schemas.microsoft.com/office/powerpoint/2010/main" val="33591916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32216"/>
          </a:xfrm>
        </p:spPr>
        <p:txBody>
          <a:bodyPr/>
          <a:lstStyle/>
          <a:p>
            <a:r>
              <a:rPr lang="en-US" dirty="0" smtClean="0"/>
              <a:t>Document 5: audience</a:t>
            </a:r>
            <a:endParaRPr lang="en-US" dirty="0"/>
          </a:p>
        </p:txBody>
      </p:sp>
      <p:sp>
        <p:nvSpPr>
          <p:cNvPr id="3" name="Content Placeholder 2"/>
          <p:cNvSpPr>
            <a:spLocks noGrp="1"/>
          </p:cNvSpPr>
          <p:nvPr>
            <p:ph idx="1"/>
          </p:nvPr>
        </p:nvSpPr>
        <p:spPr>
          <a:xfrm>
            <a:off x="278792" y="1301123"/>
            <a:ext cx="8611584" cy="5250957"/>
          </a:xfrm>
        </p:spPr>
        <p:txBody>
          <a:bodyPr/>
          <a:lstStyle/>
          <a:p>
            <a:r>
              <a:rPr lang="en-US" dirty="0" smtClean="0"/>
              <a:t>See purpose</a:t>
            </a:r>
          </a:p>
          <a:p>
            <a:r>
              <a:rPr lang="en-US" dirty="0" smtClean="0"/>
              <a:t>Primary audience young Chinese women weighing pros and cons of starting a family vs. pursuing a career.  Professional portrayal of opportunities awaiting is designed to appeal to that audience.</a:t>
            </a:r>
            <a:endParaRPr lang="en-US" dirty="0"/>
          </a:p>
        </p:txBody>
      </p:sp>
    </p:spTree>
    <p:extLst>
      <p:ext uri="{BB962C8B-B14F-4D97-AF65-F5344CB8AC3E}">
        <p14:creationId xmlns:p14="http://schemas.microsoft.com/office/powerpoint/2010/main" val="24861098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69" y="235198"/>
            <a:ext cx="8041440" cy="1442674"/>
          </a:xfrm>
        </p:spPr>
        <p:txBody>
          <a:bodyPr/>
          <a:lstStyle/>
          <a:p>
            <a:r>
              <a:rPr lang="en-US" dirty="0" smtClean="0"/>
              <a:t>Contextualization</a:t>
            </a:r>
            <a:endParaRPr lang="en-US" dirty="0"/>
          </a:p>
        </p:txBody>
      </p:sp>
      <p:sp>
        <p:nvSpPr>
          <p:cNvPr id="3" name="Content Placeholder 2"/>
          <p:cNvSpPr>
            <a:spLocks noGrp="1"/>
          </p:cNvSpPr>
          <p:nvPr>
            <p:ph idx="1"/>
          </p:nvPr>
        </p:nvSpPr>
        <p:spPr>
          <a:xfrm>
            <a:off x="263303" y="1363081"/>
            <a:ext cx="8611585" cy="5049593"/>
          </a:xfrm>
        </p:spPr>
        <p:txBody>
          <a:bodyPr>
            <a:normAutofit lnSpcReduction="10000"/>
          </a:bodyPr>
          <a:lstStyle/>
          <a:p>
            <a:r>
              <a:rPr lang="en-US" dirty="0" smtClean="0"/>
              <a:t>Marxist ideology, specifically relating to class struggle, stages of historical development, need to radically reform society, inevitability of progress to communism, etc.</a:t>
            </a:r>
          </a:p>
          <a:p>
            <a:r>
              <a:rPr lang="en-US" dirty="0" smtClean="0"/>
              <a:t>Soviet and other communist countries’ economic and social policies including collectivization, nationalization, rapid industrialization, economy planning, drastic expansion of educational opportunities, expanding social welfare, guaranteeing employment, etc.</a:t>
            </a:r>
          </a:p>
          <a:p>
            <a:r>
              <a:rPr lang="en-US" dirty="0" smtClean="0"/>
              <a:t>Communist policies of suppressing dissent and projecting a vision of unified society, specifically through use of propaganda</a:t>
            </a:r>
          </a:p>
          <a:p>
            <a:r>
              <a:rPr lang="en-US" dirty="0" smtClean="0"/>
              <a:t>Cold War, establishment of communist governments in Eastern Europe countries, and spread of communism to Asia, Africa, and Latin America </a:t>
            </a:r>
            <a:r>
              <a:rPr lang="en-US" dirty="0" smtClean="0">
                <a:sym typeface="Wingdings"/>
              </a:rPr>
              <a:t> proxy wars with US and West</a:t>
            </a:r>
            <a:endParaRPr lang="en-US" dirty="0" smtClean="0"/>
          </a:p>
        </p:txBody>
      </p:sp>
    </p:spTree>
    <p:extLst>
      <p:ext uri="{BB962C8B-B14F-4D97-AF65-F5344CB8AC3E}">
        <p14:creationId xmlns:p14="http://schemas.microsoft.com/office/powerpoint/2010/main" val="8285353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91" y="436563"/>
            <a:ext cx="8565119" cy="1442674"/>
          </a:xfrm>
        </p:spPr>
        <p:txBody>
          <a:bodyPr/>
          <a:lstStyle/>
          <a:p>
            <a:r>
              <a:rPr lang="en-US" dirty="0" smtClean="0"/>
              <a:t>Document 6: summary</a:t>
            </a:r>
            <a:endParaRPr lang="en-US" dirty="0"/>
          </a:p>
        </p:txBody>
      </p:sp>
      <p:sp>
        <p:nvSpPr>
          <p:cNvPr id="3" name="Content Placeholder 2"/>
          <p:cNvSpPr>
            <a:spLocks noGrp="1"/>
          </p:cNvSpPr>
          <p:nvPr>
            <p:ph idx="1"/>
          </p:nvPr>
        </p:nvSpPr>
        <p:spPr/>
        <p:txBody>
          <a:bodyPr/>
          <a:lstStyle/>
          <a:p>
            <a:r>
              <a:rPr lang="en-US" dirty="0" smtClean="0"/>
              <a:t>President of Cuba acknowledges that the communist revolution has not ended “discrimination against women.”</a:t>
            </a:r>
          </a:p>
          <a:p>
            <a:r>
              <a:rPr lang="en-US" dirty="0" smtClean="0"/>
              <a:t>Only 13% of the members of the Communist Party are women, despite the fact that women “often have higher revolutionary qualifications than men do.”</a:t>
            </a:r>
          </a:p>
          <a:p>
            <a:endParaRPr lang="en-US" dirty="0"/>
          </a:p>
        </p:txBody>
      </p:sp>
    </p:spTree>
    <p:extLst>
      <p:ext uri="{BB962C8B-B14F-4D97-AF65-F5344CB8AC3E}">
        <p14:creationId xmlns:p14="http://schemas.microsoft.com/office/powerpoint/2010/main" val="27890281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6</a:t>
            </a:r>
            <a:r>
              <a:rPr lang="en-US" dirty="0" smtClean="0"/>
              <a:t>:POV</a:t>
            </a:r>
            <a:endParaRPr lang="en-US" dirty="0"/>
          </a:p>
        </p:txBody>
      </p:sp>
      <p:sp>
        <p:nvSpPr>
          <p:cNvPr id="3" name="Content Placeholder 2"/>
          <p:cNvSpPr>
            <a:spLocks noGrp="1"/>
          </p:cNvSpPr>
          <p:nvPr>
            <p:ph idx="1"/>
          </p:nvPr>
        </p:nvSpPr>
        <p:spPr/>
        <p:txBody>
          <a:bodyPr/>
          <a:lstStyle/>
          <a:p>
            <a:r>
              <a:rPr lang="en-US" dirty="0" smtClean="0"/>
              <a:t>Fidel Castro is the president of Cuba and leader of Cuban communist revolution. His perspective explains why he sees women’s contributions to the revolutions as the primary justification for advancing women’s rights in the new Cuban society.  </a:t>
            </a:r>
          </a:p>
          <a:p>
            <a:r>
              <a:rPr lang="en-US" dirty="0" smtClean="0"/>
              <a:t>His POV also explains why, despite acknowledging the persistence of gender inequalities, he maintains that the gov’t is “fighting” to remove these inequalities.</a:t>
            </a:r>
          </a:p>
        </p:txBody>
      </p:sp>
    </p:spTree>
    <p:extLst>
      <p:ext uri="{BB962C8B-B14F-4D97-AF65-F5344CB8AC3E}">
        <p14:creationId xmlns:p14="http://schemas.microsoft.com/office/powerpoint/2010/main" val="25797792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80049"/>
          </a:xfrm>
        </p:spPr>
        <p:txBody>
          <a:bodyPr/>
          <a:lstStyle/>
          <a:p>
            <a:r>
              <a:rPr lang="en-US" dirty="0"/>
              <a:t>Document 6</a:t>
            </a:r>
            <a:r>
              <a:rPr lang="en-US" dirty="0" smtClean="0"/>
              <a:t>: purpose</a:t>
            </a:r>
            <a:endParaRPr lang="en-US" dirty="0"/>
          </a:p>
        </p:txBody>
      </p:sp>
      <p:sp>
        <p:nvSpPr>
          <p:cNvPr id="3" name="Content Placeholder 2"/>
          <p:cNvSpPr>
            <a:spLocks noGrp="1"/>
          </p:cNvSpPr>
          <p:nvPr>
            <p:ph idx="1"/>
          </p:nvPr>
        </p:nvSpPr>
        <p:spPr>
          <a:xfrm>
            <a:off x="551279" y="1579935"/>
            <a:ext cx="8292631" cy="4786271"/>
          </a:xfrm>
        </p:spPr>
        <p:txBody>
          <a:bodyPr/>
          <a:lstStyle/>
          <a:p>
            <a:r>
              <a:rPr lang="en-US" dirty="0" smtClean="0"/>
              <a:t>To appeal of Cuban communist women (see audience) by demonstrating that the gov’t is aware of the issues facing them and that the gov’t is working to address those issues.  It can be surmised that the excerpt  is from a part of the speech that served as a prelude to Castro’s proposing specific policies to address the underrepresentation of women in the Communist Party.</a:t>
            </a:r>
            <a:endParaRPr lang="en-US" dirty="0"/>
          </a:p>
        </p:txBody>
      </p:sp>
    </p:spTree>
    <p:extLst>
      <p:ext uri="{BB962C8B-B14F-4D97-AF65-F5344CB8AC3E}">
        <p14:creationId xmlns:p14="http://schemas.microsoft.com/office/powerpoint/2010/main" val="380252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50" y="436563"/>
            <a:ext cx="8391370" cy="849070"/>
          </a:xfrm>
        </p:spPr>
        <p:txBody>
          <a:bodyPr/>
          <a:lstStyle/>
          <a:p>
            <a:r>
              <a:rPr lang="en-US" dirty="0"/>
              <a:t>Document 6</a:t>
            </a:r>
            <a:r>
              <a:rPr lang="en-US" dirty="0" smtClean="0"/>
              <a:t>: historical context</a:t>
            </a:r>
            <a:endParaRPr lang="en-US" dirty="0"/>
          </a:p>
        </p:txBody>
      </p:sp>
      <p:sp>
        <p:nvSpPr>
          <p:cNvPr id="3" name="Content Placeholder 2"/>
          <p:cNvSpPr>
            <a:spLocks noGrp="1"/>
          </p:cNvSpPr>
          <p:nvPr>
            <p:ph idx="1"/>
          </p:nvPr>
        </p:nvSpPr>
        <p:spPr>
          <a:xfrm>
            <a:off x="340745" y="1440530"/>
            <a:ext cx="8441211" cy="4894698"/>
          </a:xfrm>
        </p:spPr>
        <p:txBody>
          <a:bodyPr/>
          <a:lstStyle/>
          <a:p>
            <a:r>
              <a:rPr lang="en-US" dirty="0" smtClean="0"/>
              <a:t>The speech was made 15 years after the end of Castro’s communist revolution in Cuba.  By that time, the Cuban communist regime, supported and propped up by USSR military and economic aid, was firmly established in gov’t.  </a:t>
            </a:r>
          </a:p>
          <a:p>
            <a:r>
              <a:rPr lang="en-US" dirty="0" smtClean="0"/>
              <a:t>One way in which this historical context may have been relevant to the context of the doc. may be that, despite over a decade of communist development, traditional male-centered social attitudes remained entrenched in Cuban society, as reflected in the low percentage of women party members.</a:t>
            </a:r>
            <a:endParaRPr lang="en-US" dirty="0"/>
          </a:p>
        </p:txBody>
      </p:sp>
    </p:spTree>
    <p:extLst>
      <p:ext uri="{BB962C8B-B14F-4D97-AF65-F5344CB8AC3E}">
        <p14:creationId xmlns:p14="http://schemas.microsoft.com/office/powerpoint/2010/main" val="42324101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33580"/>
          </a:xfrm>
        </p:spPr>
        <p:txBody>
          <a:bodyPr/>
          <a:lstStyle/>
          <a:p>
            <a:r>
              <a:rPr lang="en-US" dirty="0"/>
              <a:t>Document 6</a:t>
            </a:r>
            <a:r>
              <a:rPr lang="en-US" dirty="0" smtClean="0"/>
              <a:t>: audience</a:t>
            </a:r>
            <a:endParaRPr lang="en-US" dirty="0"/>
          </a:p>
        </p:txBody>
      </p:sp>
      <p:sp>
        <p:nvSpPr>
          <p:cNvPr id="3" name="Content Placeholder 2"/>
          <p:cNvSpPr>
            <a:spLocks noGrp="1"/>
          </p:cNvSpPr>
          <p:nvPr>
            <p:ph idx="1"/>
          </p:nvPr>
        </p:nvSpPr>
        <p:spPr>
          <a:xfrm>
            <a:off x="387211" y="1502487"/>
            <a:ext cx="8332791" cy="4925677"/>
          </a:xfrm>
        </p:spPr>
        <p:txBody>
          <a:bodyPr/>
          <a:lstStyle/>
          <a:p>
            <a:r>
              <a:rPr lang="en-US" dirty="0" smtClean="0"/>
              <a:t>Audience for the speech was a gathering of the Federation of Cuban Women.  It can be surmised that , like all similar organizations in communist-led countries, the Federation of Cuban Women was not an independent citizen association, but rather a semi-official, pro-communist organization with strong links to gov’t.  This type of friendly audience may explain why Castro felt at liberty to engage in self-criticism while pledging to work to remedy the problem of women representation in the party.  </a:t>
            </a:r>
            <a:endParaRPr lang="en-US" dirty="0"/>
          </a:p>
        </p:txBody>
      </p:sp>
    </p:spTree>
    <p:extLst>
      <p:ext uri="{BB962C8B-B14F-4D97-AF65-F5344CB8AC3E}">
        <p14:creationId xmlns:p14="http://schemas.microsoft.com/office/powerpoint/2010/main" val="2288977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7: summary</a:t>
            </a:r>
            <a:endParaRPr lang="en-US" dirty="0"/>
          </a:p>
        </p:txBody>
      </p:sp>
      <p:sp>
        <p:nvSpPr>
          <p:cNvPr id="3" name="Content Placeholder 2"/>
          <p:cNvSpPr>
            <a:spLocks noGrp="1"/>
          </p:cNvSpPr>
          <p:nvPr>
            <p:ph idx="1"/>
          </p:nvPr>
        </p:nvSpPr>
        <p:spPr>
          <a:xfrm>
            <a:off x="387211" y="1626404"/>
            <a:ext cx="8456699" cy="4770782"/>
          </a:xfrm>
        </p:spPr>
        <p:txBody>
          <a:bodyPr/>
          <a:lstStyle/>
          <a:p>
            <a:r>
              <a:rPr lang="en-US" dirty="0" smtClean="0"/>
              <a:t>There are shortages of basic foodstuffs in Romania.</a:t>
            </a:r>
          </a:p>
          <a:p>
            <a:r>
              <a:rPr lang="en-US" dirty="0" smtClean="0"/>
              <a:t>Romanian women have demanding jobs in industry and agriculture, but are still expected to procure groceries and feed their families at the end of the workday.</a:t>
            </a:r>
          </a:p>
          <a:p>
            <a:r>
              <a:rPr lang="en-US" dirty="0" smtClean="0"/>
              <a:t>Ordinary Romanian women perceive a deep gap between their lives and the lives of the communist elite.</a:t>
            </a:r>
          </a:p>
          <a:p>
            <a:r>
              <a:rPr lang="en-US" dirty="0" smtClean="0"/>
              <a:t>Romanian women daily’s struggles to feed their families while working full time have driven them to despair.</a:t>
            </a:r>
          </a:p>
          <a:p>
            <a:endParaRPr lang="en-US" dirty="0"/>
          </a:p>
        </p:txBody>
      </p:sp>
    </p:spTree>
    <p:extLst>
      <p:ext uri="{BB962C8B-B14F-4D97-AF65-F5344CB8AC3E}">
        <p14:creationId xmlns:p14="http://schemas.microsoft.com/office/powerpoint/2010/main" val="7351458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80049"/>
          </a:xfrm>
        </p:spPr>
        <p:txBody>
          <a:bodyPr/>
          <a:lstStyle/>
          <a:p>
            <a:r>
              <a:rPr lang="en-US" dirty="0"/>
              <a:t>Document </a:t>
            </a:r>
            <a:r>
              <a:rPr lang="en-US" dirty="0" smtClean="0"/>
              <a:t>7: POV</a:t>
            </a:r>
            <a:endParaRPr lang="en-US" dirty="0"/>
          </a:p>
        </p:txBody>
      </p:sp>
      <p:sp>
        <p:nvSpPr>
          <p:cNvPr id="3" name="Content Placeholder 2"/>
          <p:cNvSpPr>
            <a:spLocks noGrp="1"/>
          </p:cNvSpPr>
          <p:nvPr>
            <p:ph idx="1"/>
          </p:nvPr>
        </p:nvSpPr>
        <p:spPr>
          <a:xfrm>
            <a:off x="418187" y="1502488"/>
            <a:ext cx="8286327" cy="4894698"/>
          </a:xfrm>
        </p:spPr>
        <p:txBody>
          <a:bodyPr/>
          <a:lstStyle/>
          <a:p>
            <a:r>
              <a:rPr lang="en-US" dirty="0" smtClean="0"/>
              <a:t>The open letter is written by an anonymous group of Romanian women.  The author’s anonymity has a direct bearing on the contents of the doc. in that it allows for the expression of open criticism of regime policies that would have been impossible in a doc in which the author was known.  The anonymity of the author is also </a:t>
            </a:r>
            <a:r>
              <a:rPr lang="en-US" dirty="0"/>
              <a:t>d</a:t>
            </a:r>
            <a:r>
              <a:rPr lang="en-US" dirty="0" smtClean="0"/>
              <a:t>irectly connected to the indignant/annoyed tone adopted throughout the doc. and in the intentionally ironic use of the term “dear ‘First Lady of the country’”</a:t>
            </a:r>
            <a:endParaRPr lang="en-US" dirty="0"/>
          </a:p>
        </p:txBody>
      </p:sp>
    </p:spTree>
    <p:extLst>
      <p:ext uri="{BB962C8B-B14F-4D97-AF65-F5344CB8AC3E}">
        <p14:creationId xmlns:p14="http://schemas.microsoft.com/office/powerpoint/2010/main" val="37135858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49070"/>
          </a:xfrm>
        </p:spPr>
        <p:txBody>
          <a:bodyPr/>
          <a:lstStyle/>
          <a:p>
            <a:r>
              <a:rPr lang="en-US" dirty="0"/>
              <a:t>Document </a:t>
            </a:r>
            <a:r>
              <a:rPr lang="en-US" dirty="0" smtClean="0"/>
              <a:t>7: purpose</a:t>
            </a:r>
            <a:endParaRPr lang="en-US" dirty="0"/>
          </a:p>
        </p:txBody>
      </p:sp>
      <p:sp>
        <p:nvSpPr>
          <p:cNvPr id="3" name="Content Placeholder 2"/>
          <p:cNvSpPr>
            <a:spLocks noGrp="1"/>
          </p:cNvSpPr>
          <p:nvPr>
            <p:ph idx="1"/>
          </p:nvPr>
        </p:nvSpPr>
        <p:spPr>
          <a:xfrm>
            <a:off x="371723" y="1456018"/>
            <a:ext cx="8379257" cy="4941168"/>
          </a:xfrm>
        </p:spPr>
        <p:txBody>
          <a:bodyPr/>
          <a:lstStyle/>
          <a:p>
            <a:r>
              <a:rPr lang="en-US" dirty="0" smtClean="0"/>
              <a:t>It can be inferred from the tone of the document and the circumstances of its publication that its authors’ primary purpose was not so much to change the </a:t>
            </a:r>
            <a:r>
              <a:rPr lang="en-US" dirty="0" err="1" smtClean="0"/>
              <a:t>Ceausesus</a:t>
            </a:r>
            <a:r>
              <a:rPr lang="en-US" dirty="0" smtClean="0"/>
              <a:t>’ mind as it was to incite political change in Romanian society.  This may be explain parts of the docs’ content, especially the overly dramatic description of despair in the third paragraph.</a:t>
            </a:r>
            <a:endParaRPr lang="en-US" dirty="0"/>
          </a:p>
        </p:txBody>
      </p:sp>
    </p:spTree>
    <p:extLst>
      <p:ext uri="{BB962C8B-B14F-4D97-AF65-F5344CB8AC3E}">
        <p14:creationId xmlns:p14="http://schemas.microsoft.com/office/powerpoint/2010/main" val="8989534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19" y="436563"/>
            <a:ext cx="8484301" cy="818091"/>
          </a:xfrm>
        </p:spPr>
        <p:txBody>
          <a:bodyPr/>
          <a:lstStyle/>
          <a:p>
            <a:r>
              <a:rPr lang="en-US" dirty="0"/>
              <a:t>Document </a:t>
            </a:r>
            <a:r>
              <a:rPr lang="en-US" dirty="0" smtClean="0"/>
              <a:t>7: historical context</a:t>
            </a:r>
            <a:endParaRPr lang="en-US" dirty="0"/>
          </a:p>
        </p:txBody>
      </p:sp>
      <p:sp>
        <p:nvSpPr>
          <p:cNvPr id="3" name="Content Placeholder 2"/>
          <p:cNvSpPr>
            <a:spLocks noGrp="1"/>
          </p:cNvSpPr>
          <p:nvPr>
            <p:ph idx="1"/>
          </p:nvPr>
        </p:nvSpPr>
        <p:spPr>
          <a:xfrm>
            <a:off x="387212" y="1456018"/>
            <a:ext cx="8205508" cy="4972147"/>
          </a:xfrm>
        </p:spPr>
        <p:txBody>
          <a:bodyPr/>
          <a:lstStyle/>
          <a:p>
            <a:r>
              <a:rPr lang="en-US" dirty="0" smtClean="0"/>
              <a:t>The historical context that is directly relevant for understanding the contents of this doc. is the economic stagnation experienced by the USSR and most of its Eastern European satellites in 1970s and 1980s.  With the inefficiencies of communist-style planned economy, massive corruption, and a focus on showcase heavy-industry projects, the production of many consumer goods declined dramatically, resulting in chronic shortages, rationing, and long lines.</a:t>
            </a:r>
            <a:endParaRPr lang="en-US" dirty="0"/>
          </a:p>
        </p:txBody>
      </p:sp>
    </p:spTree>
    <p:extLst>
      <p:ext uri="{BB962C8B-B14F-4D97-AF65-F5344CB8AC3E}">
        <p14:creationId xmlns:p14="http://schemas.microsoft.com/office/powerpoint/2010/main" val="41499526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33580"/>
          </a:xfrm>
        </p:spPr>
        <p:txBody>
          <a:bodyPr/>
          <a:lstStyle/>
          <a:p>
            <a:r>
              <a:rPr lang="en-US" dirty="0" smtClean="0"/>
              <a:t>Document 7: audience</a:t>
            </a:r>
            <a:endParaRPr lang="en-US" dirty="0"/>
          </a:p>
        </p:txBody>
      </p:sp>
      <p:sp>
        <p:nvSpPr>
          <p:cNvPr id="3" name="Content Placeholder 2"/>
          <p:cNvSpPr>
            <a:spLocks noGrp="1"/>
          </p:cNvSpPr>
          <p:nvPr>
            <p:ph idx="1"/>
          </p:nvPr>
        </p:nvSpPr>
        <p:spPr>
          <a:xfrm>
            <a:off x="551279" y="1409549"/>
            <a:ext cx="8168723" cy="5003125"/>
          </a:xfrm>
        </p:spPr>
        <p:txBody>
          <a:bodyPr>
            <a:normAutofit lnSpcReduction="10000"/>
          </a:bodyPr>
          <a:lstStyle/>
          <a:p>
            <a:r>
              <a:rPr lang="en-US" dirty="0" smtClean="0"/>
              <a:t>The intended recipient of the letter is the wife of the communist leader of Romanian.  The authors’ opinion of their address is reflected in the fact that they present their everyday struggles as something that the dictator’s wife would not be familiar with (“you should know</a:t>
            </a:r>
            <a:r>
              <a:rPr lang="is-IS" dirty="0" smtClean="0"/>
              <a:t>…”).  This shows how the communist leaders had become a sheltered elite, isolated from the day-to-day problems of their fellow citizens.</a:t>
            </a:r>
          </a:p>
          <a:p>
            <a:r>
              <a:rPr lang="is-IS" dirty="0" smtClean="0"/>
              <a:t>Secondarily, the open letter is intended to reach the Western European audience of the French periodical in which it was published.  It is possible that the authors of the letter were eager to gain the sympathies of their Western readers and therefore exaggerated the extent of their economic hardships. </a:t>
            </a:r>
          </a:p>
          <a:p>
            <a:endParaRPr lang="en-US" dirty="0"/>
          </a:p>
        </p:txBody>
      </p:sp>
    </p:spTree>
    <p:extLst>
      <p:ext uri="{BB962C8B-B14F-4D97-AF65-F5344CB8AC3E}">
        <p14:creationId xmlns:p14="http://schemas.microsoft.com/office/powerpoint/2010/main" val="24952230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Summaries</a:t>
            </a:r>
            <a:endParaRPr lang="en-US" dirty="0"/>
          </a:p>
        </p:txBody>
      </p:sp>
      <p:sp>
        <p:nvSpPr>
          <p:cNvPr id="3" name="Content Placeholder 2"/>
          <p:cNvSpPr>
            <a:spLocks noGrp="1"/>
          </p:cNvSpPr>
          <p:nvPr>
            <p:ph idx="1"/>
          </p:nvPr>
        </p:nvSpPr>
        <p:spPr>
          <a:xfrm>
            <a:off x="433677" y="1879237"/>
            <a:ext cx="8317303" cy="4455991"/>
          </a:xfrm>
        </p:spPr>
        <p:txBody>
          <a:bodyPr/>
          <a:lstStyle/>
          <a:p>
            <a:pPr lvl="1"/>
            <a:r>
              <a:rPr lang="en-US" dirty="0" smtClean="0"/>
              <a:t>Key aspects of each document that students might offer in support of their arguments</a:t>
            </a:r>
          </a:p>
          <a:p>
            <a:pPr lvl="1"/>
            <a:r>
              <a:rPr lang="en-US" dirty="0" smtClean="0"/>
              <a:t>Major subjects, concepts, themes, processes mentioned in course might use to contextualize their arguments</a:t>
            </a:r>
          </a:p>
          <a:p>
            <a:pPr lvl="1"/>
            <a:r>
              <a:rPr lang="en-US" dirty="0" smtClean="0"/>
              <a:t>Major argument of author</a:t>
            </a:r>
          </a:p>
          <a:p>
            <a:pPr lvl="1"/>
            <a:r>
              <a:rPr lang="en-US" dirty="0" smtClean="0"/>
              <a:t>Document sourcing ideas for each document</a:t>
            </a:r>
            <a:endParaRPr lang="en-US" dirty="0"/>
          </a:p>
        </p:txBody>
      </p:sp>
    </p:spTree>
    <p:extLst>
      <p:ext uri="{BB962C8B-B14F-4D97-AF65-F5344CB8AC3E}">
        <p14:creationId xmlns:p14="http://schemas.microsoft.com/office/powerpoint/2010/main" val="16108736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43689"/>
            <a:ext cx="8041440" cy="585748"/>
          </a:xfrm>
        </p:spPr>
        <p:txBody>
          <a:bodyPr/>
          <a:lstStyle/>
          <a:p>
            <a:r>
              <a:rPr lang="en-US" sz="2400" dirty="0" smtClean="0"/>
              <a:t>Argumentation</a:t>
            </a:r>
            <a:endParaRPr lang="en-US" sz="2400" dirty="0"/>
          </a:p>
        </p:txBody>
      </p:sp>
      <p:sp>
        <p:nvSpPr>
          <p:cNvPr id="3" name="Content Placeholder 2"/>
          <p:cNvSpPr>
            <a:spLocks noGrp="1"/>
          </p:cNvSpPr>
          <p:nvPr>
            <p:ph idx="1"/>
          </p:nvPr>
        </p:nvSpPr>
        <p:spPr>
          <a:xfrm>
            <a:off x="387212" y="729437"/>
            <a:ext cx="8425722" cy="5745197"/>
          </a:xfrm>
        </p:spPr>
        <p:txBody>
          <a:bodyPr>
            <a:normAutofit/>
          </a:bodyPr>
          <a:lstStyle/>
          <a:p>
            <a:r>
              <a:rPr lang="en-US" sz="2000" dirty="0" smtClean="0"/>
              <a:t>Change in the way communism affected women’s rights from pre-revolutionary and revolutionary stage to late or post-revolutionary stage:</a:t>
            </a:r>
          </a:p>
          <a:p>
            <a:pPr lvl="1"/>
            <a:r>
              <a:rPr lang="en-US" sz="1800" dirty="0" smtClean="0"/>
              <a:t>“In the early stages of communism, women brought successful reform to a radical new society</a:t>
            </a:r>
            <a:r>
              <a:rPr lang="is-IS" sz="1800" dirty="0" smtClean="0"/>
              <a:t>…because communism and M</a:t>
            </a:r>
            <a:r>
              <a:rPr lang="en-US" sz="1800" dirty="0" smtClean="0"/>
              <a:t>a</a:t>
            </a:r>
            <a:r>
              <a:rPr lang="is-IS" sz="1800" dirty="0" smtClean="0"/>
              <a:t>rxism was so radical and new, such gender reforms were possible.”  </a:t>
            </a:r>
          </a:p>
          <a:p>
            <a:pPr lvl="1"/>
            <a:r>
              <a:rPr lang="is-IS" sz="1800" dirty="0" smtClean="0"/>
              <a:t>This assertion is supported by docs. 1 and 2</a:t>
            </a:r>
          </a:p>
          <a:p>
            <a:r>
              <a:rPr lang="is-IS" sz="2000" dirty="0" smtClean="0"/>
              <a:t>Initially communist regimes “tried to gain female popular support by giving women freedoms that they did not have under the previous regime” (doc 3).</a:t>
            </a:r>
          </a:p>
          <a:p>
            <a:r>
              <a:rPr lang="is-IS" sz="2000" dirty="0" smtClean="0"/>
              <a:t>Shift to analysis of post-revolutionary stage:</a:t>
            </a:r>
          </a:p>
          <a:p>
            <a:pPr lvl="1"/>
            <a:r>
              <a:rPr lang="is-IS" sz="1800" dirty="0" smtClean="0"/>
              <a:t>“However after the communist regimes became established and female activists very radical, they threatenened the male-dominated strength of the communist party, communist leaders were less willing to give in to female demands” (docs. 4,5,7).</a:t>
            </a:r>
          </a:p>
          <a:p>
            <a:r>
              <a:rPr lang="is-IS" sz="2000" dirty="0" smtClean="0"/>
              <a:t>Noting the irony, in regimes that started by fighting “valiantly for women’s rights” some women end up worrying about “the basic need for food, as their countries were plagued by corruption and nearing collapse” in the 1980s.</a:t>
            </a:r>
          </a:p>
          <a:p>
            <a:endParaRPr lang="is-IS" sz="2000" dirty="0" smtClean="0"/>
          </a:p>
          <a:p>
            <a:endParaRPr lang="en-US" sz="2000" dirty="0"/>
          </a:p>
        </p:txBody>
      </p:sp>
    </p:spTree>
    <p:extLst>
      <p:ext uri="{BB962C8B-B14F-4D97-AF65-F5344CB8AC3E}">
        <p14:creationId xmlns:p14="http://schemas.microsoft.com/office/powerpoint/2010/main" val="74895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33580"/>
          </a:xfrm>
        </p:spPr>
        <p:txBody>
          <a:bodyPr/>
          <a:lstStyle/>
          <a:p>
            <a:r>
              <a:rPr lang="en-US" sz="2400" b="1" dirty="0" smtClean="0"/>
              <a:t>Synthesis: diff. historical region, time period, situation</a:t>
            </a:r>
            <a:r>
              <a:rPr lang="is-IS" sz="2400" b="1" dirty="0" smtClean="0"/>
              <a:t>…</a:t>
            </a:r>
            <a:endParaRPr lang="en-US" sz="2400" b="1" dirty="0"/>
          </a:p>
        </p:txBody>
      </p:sp>
      <p:sp>
        <p:nvSpPr>
          <p:cNvPr id="3" name="Content Placeholder 2"/>
          <p:cNvSpPr>
            <a:spLocks noGrp="1"/>
          </p:cNvSpPr>
          <p:nvPr>
            <p:ph idx="1"/>
          </p:nvPr>
        </p:nvSpPr>
        <p:spPr>
          <a:xfrm>
            <a:off x="356235" y="1502487"/>
            <a:ext cx="8348279" cy="4863720"/>
          </a:xfrm>
        </p:spPr>
        <p:txBody>
          <a:bodyPr/>
          <a:lstStyle/>
          <a:p>
            <a:pPr marL="0" indent="0">
              <a:buNone/>
            </a:pPr>
            <a:r>
              <a:rPr lang="en-US" b="1" dirty="0" smtClean="0"/>
              <a:t>Addressing effects of communism on women’s rights:</a:t>
            </a:r>
            <a:endParaRPr lang="en-US" dirty="0" smtClean="0"/>
          </a:p>
          <a:p>
            <a:r>
              <a:rPr lang="en-US" dirty="0" smtClean="0"/>
              <a:t>Comparison between the legal promise of equal rights in North Vietnam and the legal promise of gender equality in the US.</a:t>
            </a:r>
          </a:p>
          <a:p>
            <a:pPr lvl="1"/>
            <a:r>
              <a:rPr lang="en-US" dirty="0" smtClean="0"/>
              <a:t>Establishes promise discussed in doc. 3 and then uses US situation to question whether that promise corresponded to reality</a:t>
            </a:r>
          </a:p>
          <a:p>
            <a:pPr lvl="1"/>
            <a:r>
              <a:rPr lang="en-US" dirty="0" smtClean="0"/>
              <a:t>Although we still should question if women actually did, as laws aren’t always followed, seen even today as modern countries such as US where gender discrimination is outlawed, but wage gap still exists.</a:t>
            </a:r>
            <a:endParaRPr lang="en-US" dirty="0"/>
          </a:p>
        </p:txBody>
      </p:sp>
    </p:spTree>
    <p:extLst>
      <p:ext uri="{BB962C8B-B14F-4D97-AF65-F5344CB8AC3E}">
        <p14:creationId xmlns:p14="http://schemas.microsoft.com/office/powerpoint/2010/main" val="23633584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8091"/>
          </a:xfrm>
        </p:spPr>
        <p:txBody>
          <a:bodyPr/>
          <a:lstStyle/>
          <a:p>
            <a:r>
              <a:rPr lang="en-US" sz="2400" dirty="0" smtClean="0"/>
              <a:t>Synthesis: diff. theme</a:t>
            </a:r>
            <a:endParaRPr lang="en-US" sz="2400" dirty="0"/>
          </a:p>
        </p:txBody>
      </p:sp>
      <p:sp>
        <p:nvSpPr>
          <p:cNvPr id="3" name="Content Placeholder 2"/>
          <p:cNvSpPr>
            <a:spLocks noGrp="1"/>
          </p:cNvSpPr>
          <p:nvPr>
            <p:ph idx="1"/>
          </p:nvPr>
        </p:nvSpPr>
        <p:spPr>
          <a:xfrm>
            <a:off x="418187" y="1254654"/>
            <a:ext cx="8410235" cy="5281938"/>
          </a:xfrm>
        </p:spPr>
        <p:txBody>
          <a:bodyPr/>
          <a:lstStyle/>
          <a:p>
            <a:pPr marL="0" indent="0">
              <a:buNone/>
            </a:pPr>
            <a:r>
              <a:rPr lang="en-US" b="1" smtClean="0"/>
              <a:t>Addressing affect </a:t>
            </a:r>
            <a:r>
              <a:rPr lang="en-US" b="1" dirty="0" smtClean="0"/>
              <a:t>of communism on women’s rights:</a:t>
            </a:r>
            <a:endParaRPr lang="en-US" dirty="0" smtClean="0"/>
          </a:p>
          <a:p>
            <a:r>
              <a:rPr lang="en-US" dirty="0" smtClean="0"/>
              <a:t>Connect communist rhetoric of gender equality in workplace, and in society in general, to analysis of USSR style economic development, with emphasis of heavy industry, full employment, and centrally planned economic parameters.</a:t>
            </a:r>
          </a:p>
          <a:p>
            <a:pPr lvl="1"/>
            <a:r>
              <a:rPr lang="en-US" dirty="0" smtClean="0"/>
              <a:t>Workforce that incorporates all members of society was part of meeting the economic objective of the Soviet state.</a:t>
            </a:r>
          </a:p>
          <a:p>
            <a:pPr lvl="1"/>
            <a:r>
              <a:rPr lang="en-US" dirty="0" smtClean="0"/>
              <a:t>Alternatively, analysis of Soviet economic priorities, with unwavering emphasis on heavy industry and landmark projects therefor shortages of consumer products and food items was frequent placing heavy burden on women, discredited the regimes’ emancipatory rhetoric by the 1970s and 1980s.</a:t>
            </a:r>
          </a:p>
        </p:txBody>
      </p:sp>
    </p:spTree>
    <p:extLst>
      <p:ext uri="{BB962C8B-B14F-4D97-AF65-F5344CB8AC3E}">
        <p14:creationId xmlns:p14="http://schemas.microsoft.com/office/powerpoint/2010/main" val="30215175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632216"/>
          </a:xfrm>
        </p:spPr>
        <p:txBody>
          <a:bodyPr/>
          <a:lstStyle/>
          <a:p>
            <a:r>
              <a:rPr lang="en-US" sz="2400" dirty="0" smtClean="0"/>
              <a:t>Synthesis: different discipline</a:t>
            </a:r>
            <a:endParaRPr lang="en-US" sz="2400" dirty="0"/>
          </a:p>
        </p:txBody>
      </p:sp>
      <p:sp>
        <p:nvSpPr>
          <p:cNvPr id="3" name="Content Placeholder 2"/>
          <p:cNvSpPr>
            <a:spLocks noGrp="1"/>
          </p:cNvSpPr>
          <p:nvPr>
            <p:ph idx="1"/>
          </p:nvPr>
        </p:nvSpPr>
        <p:spPr>
          <a:xfrm>
            <a:off x="387212" y="1068779"/>
            <a:ext cx="8363768" cy="5312917"/>
          </a:xfrm>
        </p:spPr>
        <p:txBody>
          <a:bodyPr>
            <a:normAutofit lnSpcReduction="10000"/>
          </a:bodyPr>
          <a:lstStyle/>
          <a:p>
            <a:pPr marL="0" indent="0">
              <a:buNone/>
            </a:pPr>
            <a:r>
              <a:rPr lang="en-US" b="1" dirty="0"/>
              <a:t>Addressing effects of communism on women’s rights</a:t>
            </a:r>
            <a:r>
              <a:rPr lang="en-US" b="1" dirty="0" smtClean="0"/>
              <a:t>:</a:t>
            </a:r>
          </a:p>
          <a:p>
            <a:r>
              <a:rPr lang="en-US" dirty="0" smtClean="0"/>
              <a:t>Comparative gov’t or politics to extend argument or qualify its interpretation of the docs:</a:t>
            </a:r>
          </a:p>
          <a:p>
            <a:pPr lvl="1"/>
            <a:r>
              <a:rPr lang="en-US" dirty="0" smtClean="0"/>
              <a:t>“While these docs paint a rosy picture of women’s lives under communist rule, we know that women (like all communist citizens) did not have the right to express themselves freely, as there was censorship and a lack of free press.  Likewise, we know from the political systems of communism that they all pretended to have democratic systems, while in reality the one single communist party was controlling everything.  Elections happened, but they didn’t decide much, as only one candidate approved by the party could win.  One could be sent to prison or worse if one protested his or her opinions too openly.  Thus we should question how much it means to have laws or constitutions give equality to women, if the state and the party could change any policy they wanted.”</a:t>
            </a:r>
            <a:endParaRPr lang="en-US" dirty="0"/>
          </a:p>
          <a:p>
            <a:endParaRPr lang="en-US" dirty="0"/>
          </a:p>
        </p:txBody>
      </p:sp>
    </p:spTree>
    <p:extLst>
      <p:ext uri="{BB962C8B-B14F-4D97-AF65-F5344CB8AC3E}">
        <p14:creationId xmlns:p14="http://schemas.microsoft.com/office/powerpoint/2010/main" val="14214053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 summary</a:t>
            </a:r>
            <a:endParaRPr lang="en-US" dirty="0"/>
          </a:p>
        </p:txBody>
      </p:sp>
      <p:sp>
        <p:nvSpPr>
          <p:cNvPr id="3" name="Content Placeholder 2"/>
          <p:cNvSpPr>
            <a:spLocks noGrp="1"/>
          </p:cNvSpPr>
          <p:nvPr>
            <p:ph idx="1"/>
          </p:nvPr>
        </p:nvSpPr>
        <p:spPr>
          <a:xfrm>
            <a:off x="309769" y="1688362"/>
            <a:ext cx="8445197" cy="4858988"/>
          </a:xfrm>
        </p:spPr>
        <p:txBody>
          <a:bodyPr/>
          <a:lstStyle/>
          <a:p>
            <a:r>
              <a:rPr lang="en-US" dirty="0" smtClean="0"/>
              <a:t>THE AUTHOR:</a:t>
            </a:r>
            <a:endParaRPr lang="en-US" dirty="0"/>
          </a:p>
          <a:p>
            <a:pPr lvl="1"/>
            <a:r>
              <a:rPr lang="en-US" dirty="0" smtClean="0"/>
              <a:t> is recalling her disappointment with the lack of concern for women’s rights she perceived among members of the Communist Party in 1905, before revolution.</a:t>
            </a:r>
          </a:p>
          <a:p>
            <a:pPr lvl="1"/>
            <a:r>
              <a:rPr lang="en-US" dirty="0" smtClean="0"/>
              <a:t>states “</a:t>
            </a:r>
            <a:r>
              <a:rPr lang="en-US" dirty="0"/>
              <a:t>M</a:t>
            </a:r>
            <a:r>
              <a:rPr lang="en-US" dirty="0" smtClean="0"/>
              <a:t>arxist outlook” taught her that true women’s liberation can only be achieved as part of a communist revolution that would establish “a new social order and different economic system.”</a:t>
            </a:r>
          </a:p>
          <a:p>
            <a:pPr lvl="1"/>
            <a:r>
              <a:rPr lang="en-US" dirty="0" smtClean="0"/>
              <a:t>Implicitly dismisses efforts of Russia’s “bourgeoisie” women’s movement to advance women’s rights.</a:t>
            </a:r>
          </a:p>
          <a:p>
            <a:endParaRPr lang="en-US" dirty="0"/>
          </a:p>
        </p:txBody>
      </p:sp>
    </p:spTree>
    <p:extLst>
      <p:ext uri="{BB962C8B-B14F-4D97-AF65-F5344CB8AC3E}">
        <p14:creationId xmlns:p14="http://schemas.microsoft.com/office/powerpoint/2010/main" val="2226110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 POV</a:t>
            </a:r>
            <a:endParaRPr lang="en-US" dirty="0"/>
          </a:p>
        </p:txBody>
      </p:sp>
      <p:sp>
        <p:nvSpPr>
          <p:cNvPr id="3" name="Content Placeholder 2"/>
          <p:cNvSpPr>
            <a:spLocks noGrp="1"/>
          </p:cNvSpPr>
          <p:nvPr>
            <p:ph idx="1"/>
          </p:nvPr>
        </p:nvSpPr>
        <p:spPr/>
        <p:txBody>
          <a:bodyPr/>
          <a:lstStyle/>
          <a:p>
            <a:r>
              <a:rPr lang="en-US" dirty="0" smtClean="0"/>
              <a:t>As a prominent Soviet gov’t official writing a memoir 20 years after the events she describes, the author may be trying to emphasize how much the party’s position on women’s rights has changed since 1905.</a:t>
            </a:r>
            <a:endParaRPr lang="en-US" dirty="0"/>
          </a:p>
        </p:txBody>
      </p:sp>
    </p:spTree>
    <p:extLst>
      <p:ext uri="{BB962C8B-B14F-4D97-AF65-F5344CB8AC3E}">
        <p14:creationId xmlns:p14="http://schemas.microsoft.com/office/powerpoint/2010/main" val="1790455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 purpose</a:t>
            </a:r>
            <a:endParaRPr lang="en-US" dirty="0"/>
          </a:p>
        </p:txBody>
      </p:sp>
      <p:sp>
        <p:nvSpPr>
          <p:cNvPr id="3" name="Content Placeholder 2"/>
          <p:cNvSpPr>
            <a:spLocks noGrp="1"/>
          </p:cNvSpPr>
          <p:nvPr>
            <p:ph idx="1"/>
          </p:nvPr>
        </p:nvSpPr>
        <p:spPr/>
        <p:txBody>
          <a:bodyPr/>
          <a:lstStyle/>
          <a:p>
            <a:r>
              <a:rPr lang="en-US" dirty="0" smtClean="0"/>
              <a:t>May be to impress upon readers how much the Communist party has done to advance women’s rights since 1917 revolution; </a:t>
            </a:r>
            <a:r>
              <a:rPr lang="en-US" b="1" u="sng" dirty="0" smtClean="0"/>
              <a:t>therefore,</a:t>
            </a:r>
            <a:r>
              <a:rPr lang="en-US" dirty="0" smtClean="0"/>
              <a:t> she may be exaggerating the extent to which party was unconcerned with women’s rights in 1905</a:t>
            </a:r>
          </a:p>
          <a:p>
            <a:pPr marL="0" indent="0">
              <a:buNone/>
            </a:pPr>
            <a:endParaRPr lang="en-US" dirty="0" smtClean="0"/>
          </a:p>
          <a:p>
            <a:r>
              <a:rPr lang="en-US" dirty="0" smtClean="0"/>
              <a:t>Since this is an autobiography, there may be an element of author’s wishing to </a:t>
            </a:r>
            <a:r>
              <a:rPr lang="en-US" b="1" u="sng" dirty="0" smtClean="0"/>
              <a:t>overemphasize</a:t>
            </a:r>
            <a:r>
              <a:rPr lang="en-US" dirty="0" smtClean="0"/>
              <a:t> her own role in the events she describes</a:t>
            </a:r>
          </a:p>
        </p:txBody>
      </p:sp>
    </p:spTree>
    <p:extLst>
      <p:ext uri="{BB962C8B-B14F-4D97-AF65-F5344CB8AC3E}">
        <p14:creationId xmlns:p14="http://schemas.microsoft.com/office/powerpoint/2010/main" val="549447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38" y="436563"/>
            <a:ext cx="8375882" cy="864560"/>
          </a:xfrm>
        </p:spPr>
        <p:txBody>
          <a:bodyPr/>
          <a:lstStyle/>
          <a:p>
            <a:r>
              <a:rPr lang="en-US" dirty="0" smtClean="0"/>
              <a:t>Document 1: historical context</a:t>
            </a:r>
            <a:endParaRPr lang="en-US" dirty="0"/>
          </a:p>
        </p:txBody>
      </p:sp>
      <p:sp>
        <p:nvSpPr>
          <p:cNvPr id="3" name="Content Placeholder 2"/>
          <p:cNvSpPr>
            <a:spLocks noGrp="1"/>
          </p:cNvSpPr>
          <p:nvPr>
            <p:ph idx="1"/>
          </p:nvPr>
        </p:nvSpPr>
        <p:spPr/>
        <p:txBody>
          <a:bodyPr/>
          <a:lstStyle/>
          <a:p>
            <a:r>
              <a:rPr lang="en-US" dirty="0" smtClean="0"/>
              <a:t>Written in 1926, well after the communists had established and consolidated their rule over </a:t>
            </a:r>
            <a:r>
              <a:rPr lang="en-US" dirty="0"/>
              <a:t>R</a:t>
            </a:r>
            <a:r>
              <a:rPr lang="en-US" dirty="0" smtClean="0"/>
              <a:t>ussia and the USSR, but before Stalin’s repressions had made any dissent and criticism of the party impossible.  </a:t>
            </a:r>
            <a:r>
              <a:rPr lang="en-US" b="1" u="sng" dirty="0" smtClean="0"/>
              <a:t>This may explain </a:t>
            </a:r>
            <a:r>
              <a:rPr lang="en-US" dirty="0" smtClean="0"/>
              <a:t>the author’s negative assessment of early party policies on women’s rights.</a:t>
            </a:r>
            <a:endParaRPr lang="en-US" dirty="0"/>
          </a:p>
        </p:txBody>
      </p:sp>
    </p:spTree>
    <p:extLst>
      <p:ext uri="{BB962C8B-B14F-4D97-AF65-F5344CB8AC3E}">
        <p14:creationId xmlns:p14="http://schemas.microsoft.com/office/powerpoint/2010/main" val="3090266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 audience</a:t>
            </a:r>
            <a:endParaRPr lang="en-US" dirty="0"/>
          </a:p>
        </p:txBody>
      </p:sp>
      <p:sp>
        <p:nvSpPr>
          <p:cNvPr id="3" name="Content Placeholder 2"/>
          <p:cNvSpPr>
            <a:spLocks noGrp="1"/>
          </p:cNvSpPr>
          <p:nvPr>
            <p:ph idx="1"/>
          </p:nvPr>
        </p:nvSpPr>
        <p:spPr>
          <a:xfrm>
            <a:off x="294281" y="1879238"/>
            <a:ext cx="8472187" cy="4110488"/>
          </a:xfrm>
        </p:spPr>
        <p:txBody>
          <a:bodyPr/>
          <a:lstStyle/>
          <a:p>
            <a:r>
              <a:rPr lang="en-US" dirty="0" smtClean="0"/>
              <a:t>It can be deduced that the author’s intended audience consisted primarily of </a:t>
            </a:r>
            <a:r>
              <a:rPr lang="en-US" b="1" dirty="0" smtClean="0"/>
              <a:t>other Communists Party members</a:t>
            </a:r>
            <a:r>
              <a:rPr lang="en-US" dirty="0" smtClean="0"/>
              <a:t>.  </a:t>
            </a:r>
            <a:r>
              <a:rPr lang="en-US" b="1" dirty="0" smtClean="0"/>
              <a:t>Since</a:t>
            </a:r>
            <a:r>
              <a:rPr lang="en-US" dirty="0" smtClean="0"/>
              <a:t> the party’s membership remained largely male in the 1920s. Her description of the events </a:t>
            </a:r>
            <a:r>
              <a:rPr lang="en-US" b="1" dirty="0" smtClean="0"/>
              <a:t>may have been influenced</a:t>
            </a:r>
            <a:r>
              <a:rPr lang="en-US" dirty="0" smtClean="0"/>
              <a:t> by the desire to assert the importance of the party remaining engaged in policies that advance women’s rights.</a:t>
            </a:r>
            <a:endParaRPr lang="en-US" dirty="0"/>
          </a:p>
        </p:txBody>
      </p:sp>
    </p:spTree>
    <p:extLst>
      <p:ext uri="{BB962C8B-B14F-4D97-AF65-F5344CB8AC3E}">
        <p14:creationId xmlns:p14="http://schemas.microsoft.com/office/powerpoint/2010/main" val="285680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2388</TotalTime>
  <Words>3486</Words>
  <Application>Microsoft Macintosh PowerPoint</Application>
  <PresentationFormat>On-screen Show (4:3)</PresentationFormat>
  <Paragraphs>147</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Sketchbook</vt:lpstr>
      <vt:lpstr>DBQ Writing Workshop</vt:lpstr>
      <vt:lpstr>The Question</vt:lpstr>
      <vt:lpstr>Contextualization</vt:lpstr>
      <vt:lpstr>Document Summaries</vt:lpstr>
      <vt:lpstr>Document 1: summary</vt:lpstr>
      <vt:lpstr>Document 1: POV</vt:lpstr>
      <vt:lpstr>Document 1: purpose</vt:lpstr>
      <vt:lpstr>Document 1: historical context</vt:lpstr>
      <vt:lpstr>Document 1: audience</vt:lpstr>
      <vt:lpstr>Document 2: summary</vt:lpstr>
      <vt:lpstr>Document 2: POV</vt:lpstr>
      <vt:lpstr>Document 2: purpose</vt:lpstr>
      <vt:lpstr>Document 2: historical context</vt:lpstr>
      <vt:lpstr>Document 2: audience</vt:lpstr>
      <vt:lpstr>Document 3: summary</vt:lpstr>
      <vt:lpstr>Document 3: POV</vt:lpstr>
      <vt:lpstr>Document 3: purpose</vt:lpstr>
      <vt:lpstr>Document 3: historical context</vt:lpstr>
      <vt:lpstr>Document 3: audience</vt:lpstr>
      <vt:lpstr>Document 4: summary</vt:lpstr>
      <vt:lpstr>Document 4: POV</vt:lpstr>
      <vt:lpstr>Document 4: purpose</vt:lpstr>
      <vt:lpstr>Document 4: historical context</vt:lpstr>
      <vt:lpstr>Document 4: audience</vt:lpstr>
      <vt:lpstr>Document 5: summary</vt:lpstr>
      <vt:lpstr>Document 5: POV</vt:lpstr>
      <vt:lpstr>Document 5: purpose</vt:lpstr>
      <vt:lpstr>Document 5: historical context</vt:lpstr>
      <vt:lpstr>Document 5: audience</vt:lpstr>
      <vt:lpstr>Document 6: summary</vt:lpstr>
      <vt:lpstr>Document 6:POV</vt:lpstr>
      <vt:lpstr>Document 6: purpose</vt:lpstr>
      <vt:lpstr>Document 6: historical context</vt:lpstr>
      <vt:lpstr>Document 6: audience</vt:lpstr>
      <vt:lpstr>Document 7: summary</vt:lpstr>
      <vt:lpstr>Document 7: POV</vt:lpstr>
      <vt:lpstr>Document 7: purpose</vt:lpstr>
      <vt:lpstr>Document 7: historical context</vt:lpstr>
      <vt:lpstr>Document 7: audience</vt:lpstr>
      <vt:lpstr>Argumentation</vt:lpstr>
      <vt:lpstr>Synthesis: diff. historical region, time period, situation…</vt:lpstr>
      <vt:lpstr>Synthesis: diff. theme</vt:lpstr>
      <vt:lpstr>Synthesis: different discipline</vt:lpstr>
    </vt:vector>
  </TitlesOfParts>
  <Company>Cherry Creek School District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DBQ Writing Workshop</dc:title>
  <dc:creator>Cherry Creek</dc:creator>
  <cp:lastModifiedBy>Cherry Creek</cp:lastModifiedBy>
  <cp:revision>105</cp:revision>
  <dcterms:created xsi:type="dcterms:W3CDTF">2017-04-15T02:40:59Z</dcterms:created>
  <dcterms:modified xsi:type="dcterms:W3CDTF">2017-04-16T18:29:04Z</dcterms:modified>
</cp:coreProperties>
</file>