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lvl1pPr algn="ctr" defTabSz="457200">
      <a:defRPr sz="4200">
        <a:solidFill>
          <a:srgbClr val="FFFFFF"/>
        </a:solidFill>
        <a:latin typeface="+mn-lt"/>
        <a:ea typeface="+mn-ea"/>
        <a:cs typeface="+mn-cs"/>
        <a:sym typeface="Chalkboard"/>
      </a:defRPr>
    </a:lvl1pPr>
    <a:lvl2pPr indent="342900" algn="ctr" defTabSz="457200">
      <a:defRPr sz="4200">
        <a:solidFill>
          <a:srgbClr val="FFFFFF"/>
        </a:solidFill>
        <a:latin typeface="+mn-lt"/>
        <a:ea typeface="+mn-ea"/>
        <a:cs typeface="+mn-cs"/>
        <a:sym typeface="Chalkboard"/>
      </a:defRPr>
    </a:lvl2pPr>
    <a:lvl3pPr indent="685800" algn="ctr" defTabSz="457200">
      <a:defRPr sz="4200">
        <a:solidFill>
          <a:srgbClr val="FFFFFF"/>
        </a:solidFill>
        <a:latin typeface="+mn-lt"/>
        <a:ea typeface="+mn-ea"/>
        <a:cs typeface="+mn-cs"/>
        <a:sym typeface="Chalkboard"/>
      </a:defRPr>
    </a:lvl3pPr>
    <a:lvl4pPr indent="1028700" algn="ctr" defTabSz="457200">
      <a:defRPr sz="4200">
        <a:solidFill>
          <a:srgbClr val="FFFFFF"/>
        </a:solidFill>
        <a:latin typeface="+mn-lt"/>
        <a:ea typeface="+mn-ea"/>
        <a:cs typeface="+mn-cs"/>
        <a:sym typeface="Chalkboard"/>
      </a:defRPr>
    </a:lvl4pPr>
    <a:lvl5pPr indent="1371600" algn="ctr" defTabSz="457200">
      <a:defRPr sz="4200">
        <a:solidFill>
          <a:srgbClr val="FFFFFF"/>
        </a:solidFill>
        <a:latin typeface="+mn-lt"/>
        <a:ea typeface="+mn-ea"/>
        <a:cs typeface="+mn-cs"/>
        <a:sym typeface="Chalkboard"/>
      </a:defRPr>
    </a:lvl5pPr>
    <a:lvl6pPr indent="1714500" algn="ctr" defTabSz="457200">
      <a:defRPr sz="4200">
        <a:solidFill>
          <a:srgbClr val="FFFFFF"/>
        </a:solidFill>
        <a:latin typeface="+mn-lt"/>
        <a:ea typeface="+mn-ea"/>
        <a:cs typeface="+mn-cs"/>
        <a:sym typeface="Chalkboard"/>
      </a:defRPr>
    </a:lvl6pPr>
    <a:lvl7pPr indent="2057400" algn="ctr" defTabSz="457200">
      <a:defRPr sz="4200">
        <a:solidFill>
          <a:srgbClr val="FFFFFF"/>
        </a:solidFill>
        <a:latin typeface="+mn-lt"/>
        <a:ea typeface="+mn-ea"/>
        <a:cs typeface="+mn-cs"/>
        <a:sym typeface="Chalkboard"/>
      </a:defRPr>
    </a:lvl7pPr>
    <a:lvl8pPr indent="2400300" algn="ctr" defTabSz="457200">
      <a:defRPr sz="4200">
        <a:solidFill>
          <a:srgbClr val="FFFFFF"/>
        </a:solidFill>
        <a:latin typeface="+mn-lt"/>
        <a:ea typeface="+mn-ea"/>
        <a:cs typeface="+mn-cs"/>
        <a:sym typeface="Chalkboard"/>
      </a:defRPr>
    </a:lvl8pPr>
    <a:lvl9pPr indent="2743200" algn="ctr" defTabSz="457200">
      <a:defRPr sz="4200">
        <a:solidFill>
          <a:srgbClr val="FFFFFF"/>
        </a:solidFill>
        <a:latin typeface="+mn-lt"/>
        <a:ea typeface="+mn-ea"/>
        <a:cs typeface="+mn-cs"/>
        <a:sym typeface="Chalkboar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1424" y="-1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094715254"/>
      </p:ext>
    </p:extLst>
  </p:cSld>
  <p:clrMap bg1="lt1" tx1="dk1" bg2="lt2" tx2="dk2" accent1="accent1" accent2="accent2" accent3="accent3" accent4="accent4" accent5="accent5" accent6="accent6" hlink="hlink" folHlink="folHlink"/>
  <p:notesStyle>
    <a:lvl1pPr defTabSz="457200">
      <a:defRPr>
        <a:latin typeface="Lucida Grande"/>
        <a:ea typeface="Lucida Grande"/>
        <a:cs typeface="Lucida Grande"/>
        <a:sym typeface="Lucida Grande"/>
      </a:defRPr>
    </a:lvl1pPr>
    <a:lvl2pPr indent="228600" defTabSz="457200">
      <a:defRPr>
        <a:latin typeface="Lucida Grande"/>
        <a:ea typeface="Lucida Grande"/>
        <a:cs typeface="Lucida Grande"/>
        <a:sym typeface="Lucida Grande"/>
      </a:defRPr>
    </a:lvl2pPr>
    <a:lvl3pPr indent="457200" defTabSz="457200">
      <a:defRPr>
        <a:latin typeface="Lucida Grande"/>
        <a:ea typeface="Lucida Grande"/>
        <a:cs typeface="Lucida Grande"/>
        <a:sym typeface="Lucida Grande"/>
      </a:defRPr>
    </a:lvl3pPr>
    <a:lvl4pPr indent="685800" defTabSz="457200">
      <a:defRPr>
        <a:latin typeface="Lucida Grande"/>
        <a:ea typeface="Lucida Grande"/>
        <a:cs typeface="Lucida Grande"/>
        <a:sym typeface="Lucida Grande"/>
      </a:defRPr>
    </a:lvl4pPr>
    <a:lvl5pPr indent="914400" defTabSz="457200">
      <a:defRPr>
        <a:latin typeface="Lucida Grande"/>
        <a:ea typeface="Lucida Grande"/>
        <a:cs typeface="Lucida Grande"/>
        <a:sym typeface="Lucida Grande"/>
      </a:defRPr>
    </a:lvl5pPr>
    <a:lvl6pPr indent="1143000" defTabSz="457200">
      <a:defRPr>
        <a:latin typeface="Lucida Grande"/>
        <a:ea typeface="Lucida Grande"/>
        <a:cs typeface="Lucida Grande"/>
        <a:sym typeface="Lucida Grande"/>
      </a:defRPr>
    </a:lvl6pPr>
    <a:lvl7pPr indent="1371600" defTabSz="457200">
      <a:defRPr>
        <a:latin typeface="Lucida Grande"/>
        <a:ea typeface="Lucida Grande"/>
        <a:cs typeface="Lucida Grande"/>
        <a:sym typeface="Lucida Grande"/>
      </a:defRPr>
    </a:lvl7pPr>
    <a:lvl8pPr indent="1600200" defTabSz="457200">
      <a:defRPr>
        <a:latin typeface="Lucida Grande"/>
        <a:ea typeface="Lucida Grande"/>
        <a:cs typeface="Lucida Grande"/>
        <a:sym typeface="Lucida Grande"/>
      </a:defRPr>
    </a:lvl8pPr>
    <a:lvl9pPr indent="1828800" defTabSz="457200">
      <a:defRPr>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2565400"/>
            <a:ext cx="10464800" cy="2540000"/>
          </a:xfrm>
          <a:prstGeom prst="rect">
            <a:avLst/>
          </a:prstGeom>
        </p:spPr>
        <p:txBody>
          <a:bodyPr lIns="0" tIns="0" rIns="0" bIns="0" anchor="b"/>
          <a:lstStyle/>
          <a:p>
            <a:pPr lvl="0">
              <a:defRPr sz="1800">
                <a:solidFill>
                  <a:srgbClr val="000000"/>
                </a:solidFill>
              </a:defRPr>
            </a:pPr>
            <a:r>
              <a:rPr sz="7200">
                <a:solidFill>
                  <a:srgbClr val="FFFFFF"/>
                </a:solidFill>
              </a:rPr>
              <a:t>Title Text</a:t>
            </a:r>
          </a:p>
        </p:txBody>
      </p:sp>
      <p:sp>
        <p:nvSpPr>
          <p:cNvPr id="6" name="Shape 6"/>
          <p:cNvSpPr>
            <a:spLocks noGrp="1"/>
          </p:cNvSpPr>
          <p:nvPr>
            <p:ph type="body" idx="1"/>
          </p:nvPr>
        </p:nvSpPr>
        <p:spPr>
          <a:xfrm>
            <a:off x="1270000" y="5207000"/>
            <a:ext cx="10464800" cy="1460500"/>
          </a:xfrm>
          <a:prstGeom prst="rect">
            <a:avLst/>
          </a:prstGeom>
        </p:spPr>
        <p:txBody>
          <a:bodyPr lIns="0" tIns="0" rIns="0" bIns="0"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27" name="Shape 27"/>
          <p:cNvSpPr>
            <a:spLocks noGrp="1"/>
          </p:cNvSpPr>
          <p:nvPr>
            <p:ph type="body"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30" name="Shape 30"/>
          <p:cNvSpPr>
            <a:spLocks noGrp="1"/>
          </p:cNvSpPr>
          <p:nvPr>
            <p:ph type="body"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33" name="Shape 33"/>
          <p:cNvSpPr>
            <a:spLocks noGrp="1"/>
          </p:cNvSpPr>
          <p:nvPr>
            <p:ph type="body" idx="1"/>
          </p:nvPr>
        </p:nvSpPr>
        <p:spPr>
          <a:xfrm>
            <a:off x="7607300" y="2946400"/>
            <a:ext cx="41275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9" name="Shape 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2" name="Shape 12"/>
          <p:cNvSpPr>
            <a:spLocks noGrp="1"/>
          </p:cNvSpPr>
          <p:nvPr>
            <p:ph type="body" idx="1"/>
          </p:nvPr>
        </p:nvSpPr>
        <p:spPr>
          <a:prstGeom prst="rect">
            <a:avLst/>
          </a:prstGeom>
        </p:spPr>
        <p:txBody>
          <a:bodyPr lIns="0" tIns="0" rIns="0" bIns="0" numCol="2" spcCol="523240" anchor="t"/>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 name="Shape 14"/>
          <p:cNvSpPr>
            <a:spLocks noGrp="1"/>
          </p:cNvSpPr>
          <p:nvPr>
            <p:ph type="body" idx="1"/>
          </p:nvPr>
        </p:nvSpPr>
        <p:spPr>
          <a:xfrm>
            <a:off x="1270000" y="1066800"/>
            <a:ext cx="10464800" cy="7620000"/>
          </a:xfrm>
          <a:prstGeom prst="rect">
            <a:avLst/>
          </a:prstGeom>
        </p:spPr>
        <p:txBody>
          <a:bodyPr/>
          <a:lstStyle>
            <a:lvl1pPr>
              <a:spcBef>
                <a:spcPts val="6000"/>
              </a:spcBef>
              <a:buBlip>
                <a:blip r:embed="rId2"/>
              </a:buBlip>
            </a:lvl1pPr>
            <a:lvl2pPr>
              <a:spcBef>
                <a:spcPts val="6000"/>
              </a:spcBef>
              <a:buBlip>
                <a:blip r:embed="rId2"/>
              </a:buBlip>
            </a:lvl2pPr>
            <a:lvl3pPr>
              <a:spcBef>
                <a:spcPts val="6000"/>
              </a:spcBef>
              <a:buBlip>
                <a:blip r:embed="rId2"/>
              </a:buBlip>
            </a:lvl3pPr>
            <a:lvl4pPr>
              <a:spcBef>
                <a:spcPts val="6000"/>
              </a:spcBef>
              <a:buBlip>
                <a:blip r:embed="rId2"/>
              </a:buBlip>
            </a:lvl4pPr>
            <a:lvl5pPr>
              <a:spcBef>
                <a:spcPts val="6000"/>
              </a:spcBef>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1270000" y="3606800"/>
            <a:ext cx="10464800" cy="25400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1270000" y="7366000"/>
            <a:ext cx="10464800" cy="18288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3" name="Shape 23"/>
          <p:cNvSpPr>
            <a:spLocks noGrp="1"/>
          </p:cNvSpPr>
          <p:nvPr>
            <p:ph type="title"/>
          </p:nvPr>
        </p:nvSpPr>
        <p:spPr>
          <a:xfrm>
            <a:off x="596900" y="1790700"/>
            <a:ext cx="6032500" cy="3048000"/>
          </a:xfrm>
          <a:prstGeom prst="rect">
            <a:avLst/>
          </a:prstGeom>
        </p:spPr>
        <p:txBody>
          <a:bodyPr lIns="0" tIns="0" rIns="0" bIns="0" anchor="b"/>
          <a:lstStyle>
            <a:lvl1pPr>
              <a:defRPr sz="6000"/>
            </a:lvl1pPr>
          </a:lstStyle>
          <a:p>
            <a:pPr lvl="0">
              <a:defRPr sz="1800">
                <a:solidFill>
                  <a:srgbClr val="000000"/>
                </a:solidFill>
              </a:defRPr>
            </a:pPr>
            <a:r>
              <a:rPr sz="6000">
                <a:solidFill>
                  <a:srgbClr val="FFFFFF"/>
                </a:solidFill>
              </a:rPr>
              <a:t>Title Text</a:t>
            </a:r>
          </a:p>
        </p:txBody>
      </p:sp>
      <p:sp>
        <p:nvSpPr>
          <p:cNvPr id="24" name="Shape 24"/>
          <p:cNvSpPr>
            <a:spLocks noGrp="1"/>
          </p:cNvSpPr>
          <p:nvPr>
            <p:ph type="body" idx="1"/>
          </p:nvPr>
        </p:nvSpPr>
        <p:spPr>
          <a:xfrm>
            <a:off x="596900" y="4940300"/>
            <a:ext cx="6032500" cy="3048000"/>
          </a:xfrm>
          <a:prstGeom prst="rect">
            <a:avLst/>
          </a:prstGeom>
        </p:spPr>
        <p:txBody>
          <a:bodyPr lIns="0" tIns="0" rIns="0" bIns="0"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defRPr>
            </a:pPr>
            <a:r>
              <a:rPr sz="7200">
                <a:solidFill>
                  <a:srgbClr val="FFFFFF"/>
                </a:solidFill>
              </a:rPr>
              <a:t>Title Text</a:t>
            </a:r>
          </a:p>
        </p:txBody>
      </p:sp>
      <p:sp>
        <p:nvSpPr>
          <p:cNvPr id="3" name="Shape 3"/>
          <p:cNvSpPr>
            <a:spLocks noGrp="1"/>
          </p:cNvSpPr>
          <p:nvPr>
            <p:ph type="body" idx="1"/>
          </p:nvPr>
        </p:nvSpPr>
        <p:spPr>
          <a:xfrm>
            <a:off x="1270000" y="2946400"/>
            <a:ext cx="10464800" cy="574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457200">
        <a:defRPr sz="7200">
          <a:solidFill>
            <a:srgbClr val="FFFFFF"/>
          </a:solidFill>
          <a:latin typeface="+mn-lt"/>
          <a:ea typeface="+mn-ea"/>
          <a:cs typeface="+mn-cs"/>
          <a:sym typeface="Chalkboard"/>
        </a:defRPr>
      </a:lvl1pPr>
      <a:lvl2pPr indent="228600" algn="ctr" defTabSz="457200">
        <a:defRPr sz="7200">
          <a:solidFill>
            <a:srgbClr val="FFFFFF"/>
          </a:solidFill>
          <a:latin typeface="+mn-lt"/>
          <a:ea typeface="+mn-ea"/>
          <a:cs typeface="+mn-cs"/>
          <a:sym typeface="Chalkboard"/>
        </a:defRPr>
      </a:lvl2pPr>
      <a:lvl3pPr indent="457200" algn="ctr" defTabSz="457200">
        <a:defRPr sz="7200">
          <a:solidFill>
            <a:srgbClr val="FFFFFF"/>
          </a:solidFill>
          <a:latin typeface="+mn-lt"/>
          <a:ea typeface="+mn-ea"/>
          <a:cs typeface="+mn-cs"/>
          <a:sym typeface="Chalkboard"/>
        </a:defRPr>
      </a:lvl3pPr>
      <a:lvl4pPr indent="685800" algn="ctr" defTabSz="457200">
        <a:defRPr sz="7200">
          <a:solidFill>
            <a:srgbClr val="FFFFFF"/>
          </a:solidFill>
          <a:latin typeface="+mn-lt"/>
          <a:ea typeface="+mn-ea"/>
          <a:cs typeface="+mn-cs"/>
          <a:sym typeface="Chalkboard"/>
        </a:defRPr>
      </a:lvl4pPr>
      <a:lvl5pPr indent="914400" algn="ctr" defTabSz="457200">
        <a:defRPr sz="7200">
          <a:solidFill>
            <a:srgbClr val="FFFFFF"/>
          </a:solidFill>
          <a:latin typeface="+mn-lt"/>
          <a:ea typeface="+mn-ea"/>
          <a:cs typeface="+mn-cs"/>
          <a:sym typeface="Chalkboard"/>
        </a:defRPr>
      </a:lvl5pPr>
      <a:lvl6pPr indent="1143000" algn="ctr" defTabSz="457200">
        <a:defRPr sz="7200">
          <a:solidFill>
            <a:srgbClr val="FFFFFF"/>
          </a:solidFill>
          <a:latin typeface="+mn-lt"/>
          <a:ea typeface="+mn-ea"/>
          <a:cs typeface="+mn-cs"/>
          <a:sym typeface="Chalkboard"/>
        </a:defRPr>
      </a:lvl6pPr>
      <a:lvl7pPr indent="1371600" algn="ctr" defTabSz="457200">
        <a:defRPr sz="7200">
          <a:solidFill>
            <a:srgbClr val="FFFFFF"/>
          </a:solidFill>
          <a:latin typeface="+mn-lt"/>
          <a:ea typeface="+mn-ea"/>
          <a:cs typeface="+mn-cs"/>
          <a:sym typeface="Chalkboard"/>
        </a:defRPr>
      </a:lvl7pPr>
      <a:lvl8pPr indent="1600200" algn="ctr" defTabSz="457200">
        <a:defRPr sz="7200">
          <a:solidFill>
            <a:srgbClr val="FFFFFF"/>
          </a:solidFill>
          <a:latin typeface="+mn-lt"/>
          <a:ea typeface="+mn-ea"/>
          <a:cs typeface="+mn-cs"/>
          <a:sym typeface="Chalkboard"/>
        </a:defRPr>
      </a:lvl8pPr>
      <a:lvl9pPr indent="1828800" algn="ctr" defTabSz="457200">
        <a:defRPr sz="7200">
          <a:solidFill>
            <a:srgbClr val="FFFFFF"/>
          </a:solidFill>
          <a:latin typeface="+mn-lt"/>
          <a:ea typeface="+mn-ea"/>
          <a:cs typeface="+mn-cs"/>
          <a:sym typeface="Chalkboard"/>
        </a:defRPr>
      </a:lvl9pPr>
    </p:titleStyle>
    <p:bodyStyle>
      <a:lvl1pPr marL="893697" indent="-436497" defTabSz="457200">
        <a:spcBef>
          <a:spcPts val="3000"/>
        </a:spcBef>
        <a:buSzPct val="43000"/>
        <a:buBlip>
          <a:blip r:embed="rId15"/>
        </a:buBlip>
        <a:defRPr sz="3600">
          <a:solidFill>
            <a:srgbClr val="FFFFFF"/>
          </a:solidFill>
          <a:latin typeface="+mn-lt"/>
          <a:ea typeface="+mn-ea"/>
          <a:cs typeface="+mn-cs"/>
          <a:sym typeface="Chalkboard"/>
        </a:defRPr>
      </a:lvl1pPr>
      <a:lvl2pPr marL="1439797" indent="-436497" defTabSz="457200">
        <a:spcBef>
          <a:spcPts val="3000"/>
        </a:spcBef>
        <a:buSzPct val="43000"/>
        <a:buBlip>
          <a:blip r:embed="rId15"/>
        </a:buBlip>
        <a:defRPr sz="3600">
          <a:solidFill>
            <a:srgbClr val="FFFFFF"/>
          </a:solidFill>
          <a:latin typeface="+mn-lt"/>
          <a:ea typeface="+mn-ea"/>
          <a:cs typeface="+mn-cs"/>
          <a:sym typeface="Chalkboard"/>
        </a:defRPr>
      </a:lvl2pPr>
      <a:lvl3pPr marL="1973197" indent="-436497" defTabSz="457200">
        <a:spcBef>
          <a:spcPts val="3000"/>
        </a:spcBef>
        <a:buSzPct val="43000"/>
        <a:buBlip>
          <a:blip r:embed="rId15"/>
        </a:buBlip>
        <a:defRPr sz="3600">
          <a:solidFill>
            <a:srgbClr val="FFFFFF"/>
          </a:solidFill>
          <a:latin typeface="+mn-lt"/>
          <a:ea typeface="+mn-ea"/>
          <a:cs typeface="+mn-cs"/>
          <a:sym typeface="Chalkboard"/>
        </a:defRPr>
      </a:lvl3pPr>
      <a:lvl4pPr marL="2544697" indent="-436497" defTabSz="457200">
        <a:spcBef>
          <a:spcPts val="3000"/>
        </a:spcBef>
        <a:buSzPct val="43000"/>
        <a:buBlip>
          <a:blip r:embed="rId15"/>
        </a:buBlip>
        <a:defRPr sz="3600">
          <a:solidFill>
            <a:srgbClr val="FFFFFF"/>
          </a:solidFill>
          <a:latin typeface="+mn-lt"/>
          <a:ea typeface="+mn-ea"/>
          <a:cs typeface="+mn-cs"/>
          <a:sym typeface="Chalkboard"/>
        </a:defRPr>
      </a:lvl4pPr>
      <a:lvl5pPr marL="3128897" indent="-436497" defTabSz="457200">
        <a:spcBef>
          <a:spcPts val="3000"/>
        </a:spcBef>
        <a:buSzPct val="43000"/>
        <a:buBlip>
          <a:blip r:embed="rId15"/>
        </a:buBlip>
        <a:defRPr sz="3600">
          <a:solidFill>
            <a:srgbClr val="FFFFFF"/>
          </a:solidFill>
          <a:latin typeface="+mn-lt"/>
          <a:ea typeface="+mn-ea"/>
          <a:cs typeface="+mn-cs"/>
          <a:sym typeface="Chalkboard"/>
        </a:defRPr>
      </a:lvl5pPr>
      <a:lvl6pPr marL="3484497" indent="-436497" defTabSz="457200">
        <a:spcBef>
          <a:spcPts val="3000"/>
        </a:spcBef>
        <a:buSzPct val="43000"/>
        <a:buBlip>
          <a:blip r:embed="rId15"/>
        </a:buBlip>
        <a:defRPr sz="3600">
          <a:solidFill>
            <a:srgbClr val="FFFFFF"/>
          </a:solidFill>
          <a:latin typeface="+mn-lt"/>
          <a:ea typeface="+mn-ea"/>
          <a:cs typeface="+mn-cs"/>
          <a:sym typeface="Chalkboard"/>
        </a:defRPr>
      </a:lvl6pPr>
      <a:lvl7pPr marL="3840097" indent="-436497" defTabSz="457200">
        <a:spcBef>
          <a:spcPts val="3000"/>
        </a:spcBef>
        <a:buSzPct val="43000"/>
        <a:buBlip>
          <a:blip r:embed="rId15"/>
        </a:buBlip>
        <a:defRPr sz="3600">
          <a:solidFill>
            <a:srgbClr val="FFFFFF"/>
          </a:solidFill>
          <a:latin typeface="+mn-lt"/>
          <a:ea typeface="+mn-ea"/>
          <a:cs typeface="+mn-cs"/>
          <a:sym typeface="Chalkboard"/>
        </a:defRPr>
      </a:lvl7pPr>
      <a:lvl8pPr marL="4195697" indent="-436497" defTabSz="457200">
        <a:spcBef>
          <a:spcPts val="3000"/>
        </a:spcBef>
        <a:buSzPct val="43000"/>
        <a:buBlip>
          <a:blip r:embed="rId15"/>
        </a:buBlip>
        <a:defRPr sz="3600">
          <a:solidFill>
            <a:srgbClr val="FFFFFF"/>
          </a:solidFill>
          <a:latin typeface="+mn-lt"/>
          <a:ea typeface="+mn-ea"/>
          <a:cs typeface="+mn-cs"/>
          <a:sym typeface="Chalkboard"/>
        </a:defRPr>
      </a:lvl8pPr>
      <a:lvl9pPr marL="4551297" indent="-436497" defTabSz="457200">
        <a:spcBef>
          <a:spcPts val="3000"/>
        </a:spcBef>
        <a:buSzPct val="43000"/>
        <a:buBlip>
          <a:blip r:embed="rId15"/>
        </a:buBlip>
        <a:defRPr sz="3600">
          <a:solidFill>
            <a:srgbClr val="FFFFFF"/>
          </a:solidFill>
          <a:latin typeface="+mn-lt"/>
          <a:ea typeface="+mn-ea"/>
          <a:cs typeface="+mn-cs"/>
          <a:sym typeface="Chalkboard"/>
        </a:defRPr>
      </a:lvl9pPr>
    </p:bodyStyle>
    <p:otherStyle>
      <a:lvl1pPr algn="ctr" defTabSz="457200">
        <a:defRPr>
          <a:solidFill>
            <a:schemeClr val="tx1"/>
          </a:solidFill>
          <a:latin typeface="+mn-lt"/>
          <a:ea typeface="+mn-ea"/>
          <a:cs typeface="+mn-cs"/>
          <a:sym typeface="Chalkboard"/>
        </a:defRPr>
      </a:lvl1pPr>
      <a:lvl2pPr indent="228600" algn="ctr" defTabSz="457200">
        <a:defRPr>
          <a:solidFill>
            <a:schemeClr val="tx1"/>
          </a:solidFill>
          <a:latin typeface="+mn-lt"/>
          <a:ea typeface="+mn-ea"/>
          <a:cs typeface="+mn-cs"/>
          <a:sym typeface="Chalkboard"/>
        </a:defRPr>
      </a:lvl2pPr>
      <a:lvl3pPr indent="457200" algn="ctr" defTabSz="457200">
        <a:defRPr>
          <a:solidFill>
            <a:schemeClr val="tx1"/>
          </a:solidFill>
          <a:latin typeface="+mn-lt"/>
          <a:ea typeface="+mn-ea"/>
          <a:cs typeface="+mn-cs"/>
          <a:sym typeface="Chalkboard"/>
        </a:defRPr>
      </a:lvl3pPr>
      <a:lvl4pPr indent="685800" algn="ctr" defTabSz="457200">
        <a:defRPr>
          <a:solidFill>
            <a:schemeClr val="tx1"/>
          </a:solidFill>
          <a:latin typeface="+mn-lt"/>
          <a:ea typeface="+mn-ea"/>
          <a:cs typeface="+mn-cs"/>
          <a:sym typeface="Chalkboard"/>
        </a:defRPr>
      </a:lvl4pPr>
      <a:lvl5pPr indent="914400" algn="ctr" defTabSz="457200">
        <a:defRPr>
          <a:solidFill>
            <a:schemeClr val="tx1"/>
          </a:solidFill>
          <a:latin typeface="+mn-lt"/>
          <a:ea typeface="+mn-ea"/>
          <a:cs typeface="+mn-cs"/>
          <a:sym typeface="Chalkboard"/>
        </a:defRPr>
      </a:lvl5pPr>
      <a:lvl6pPr indent="1143000" algn="ctr" defTabSz="457200">
        <a:defRPr>
          <a:solidFill>
            <a:schemeClr val="tx1"/>
          </a:solidFill>
          <a:latin typeface="+mn-lt"/>
          <a:ea typeface="+mn-ea"/>
          <a:cs typeface="+mn-cs"/>
          <a:sym typeface="Chalkboard"/>
        </a:defRPr>
      </a:lvl6pPr>
      <a:lvl7pPr indent="1371600" algn="ctr" defTabSz="457200">
        <a:defRPr>
          <a:solidFill>
            <a:schemeClr val="tx1"/>
          </a:solidFill>
          <a:latin typeface="+mn-lt"/>
          <a:ea typeface="+mn-ea"/>
          <a:cs typeface="+mn-cs"/>
          <a:sym typeface="Chalkboard"/>
        </a:defRPr>
      </a:lvl7pPr>
      <a:lvl8pPr indent="1600200" algn="ctr" defTabSz="457200">
        <a:defRPr>
          <a:solidFill>
            <a:schemeClr val="tx1"/>
          </a:solidFill>
          <a:latin typeface="+mn-lt"/>
          <a:ea typeface="+mn-ea"/>
          <a:cs typeface="+mn-cs"/>
          <a:sym typeface="Chalkboard"/>
        </a:defRPr>
      </a:lvl8pPr>
      <a:lvl9pPr indent="1828800" algn="ctr" defTabSz="457200">
        <a:defRPr>
          <a:solidFill>
            <a:schemeClr val="tx1"/>
          </a:solidFill>
          <a:latin typeface="+mn-lt"/>
          <a:ea typeface="+mn-ea"/>
          <a:cs typeface="+mn-cs"/>
          <a:sym typeface="Chalkboar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Networks of Exchange</a:t>
            </a:r>
          </a:p>
        </p:txBody>
      </p:sp>
      <p:sp>
        <p:nvSpPr>
          <p:cNvPr id="38" name="Shape 38"/>
          <p:cNvSpPr>
            <a:spLocks noGrp="1"/>
          </p:cNvSpPr>
          <p:nvPr>
            <p:ph type="body" idx="1"/>
          </p:nvPr>
        </p:nvSpPr>
        <p:spPr>
          <a:prstGeom prst="rect">
            <a:avLst/>
          </a:prstGeom>
        </p:spPr>
        <p:txBody>
          <a:bodyPr/>
          <a:lstStyle/>
          <a:p>
            <a:pPr lvl="0">
              <a:defRPr sz="1800">
                <a:solidFill>
                  <a:srgbClr val="000000"/>
                </a:solidFill>
              </a:defRPr>
            </a:pPr>
            <a:r>
              <a:rPr sz="3600">
                <a:solidFill>
                  <a:srgbClr val="FFFFFF"/>
                </a:solidFill>
              </a:rPr>
              <a:t>Silk Roads, Indian Ocean Basin, Trans-Saharan, and the American Network</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228600" y="139700"/>
            <a:ext cx="3022600" cy="1371600"/>
          </a:xfrm>
          <a:prstGeom prst="rect">
            <a:avLst/>
          </a:prstGeom>
        </p:spPr>
        <p:txBody>
          <a:bodyPr/>
          <a:lstStyle>
            <a:lvl1pPr>
              <a:defRPr sz="3600"/>
            </a:lvl1pPr>
          </a:lstStyle>
          <a:p>
            <a:pPr lvl="0">
              <a:defRPr sz="1800">
                <a:solidFill>
                  <a:srgbClr val="000000"/>
                </a:solidFill>
              </a:defRPr>
            </a:pPr>
            <a:r>
              <a:rPr sz="3600">
                <a:solidFill>
                  <a:srgbClr val="FFFFFF"/>
                </a:solidFill>
              </a:rPr>
              <a:t>Trans-Saharan Route</a:t>
            </a:r>
          </a:p>
        </p:txBody>
      </p:sp>
      <p:sp>
        <p:nvSpPr>
          <p:cNvPr id="69" name="Shape 69"/>
          <p:cNvSpPr>
            <a:spLocks noGrp="1"/>
          </p:cNvSpPr>
          <p:nvPr>
            <p:ph type="body" idx="1"/>
          </p:nvPr>
        </p:nvSpPr>
        <p:spPr>
          <a:xfrm>
            <a:off x="241300" y="1397000"/>
            <a:ext cx="11493500" cy="7289800"/>
          </a:xfrm>
          <a:prstGeom prst="rect">
            <a:avLst/>
          </a:prstGeom>
        </p:spPr>
        <p:txBody>
          <a:bodyPr lIns="0" tIns="0" rIns="0" bIns="0" anchor="t"/>
          <a:lstStyle/>
          <a:p>
            <a:pPr marL="699698" lvl="0" indent="-242498">
              <a:lnSpc>
                <a:spcPct val="1000"/>
              </a:lnSpc>
              <a:buBlip>
                <a:blip r:embed="rId2"/>
              </a:buBlip>
              <a:defRPr sz="1800">
                <a:solidFill>
                  <a:srgbClr val="000000"/>
                </a:solidFill>
              </a:defRPr>
            </a:pPr>
            <a:r>
              <a:rPr sz="2000">
                <a:solidFill>
                  <a:srgbClr val="FFFFFF"/>
                </a:solidFill>
              </a:rPr>
              <a:t>Origins/Geography</a:t>
            </a:r>
          </a:p>
          <a:p>
            <a:pPr marL="1245798" lvl="1" indent="-242498">
              <a:lnSpc>
                <a:spcPct val="1000"/>
              </a:lnSpc>
              <a:buBlip>
                <a:blip r:embed="rId2"/>
              </a:buBlip>
              <a:defRPr sz="1800">
                <a:solidFill>
                  <a:srgbClr val="000000"/>
                </a:solidFill>
              </a:defRPr>
            </a:pPr>
            <a:r>
              <a:rPr sz="2000">
                <a:solidFill>
                  <a:srgbClr val="FFFFFF"/>
                </a:solidFill>
              </a:rPr>
              <a:t>Environmental diversity= desert, savanna, forests</a:t>
            </a:r>
          </a:p>
          <a:p>
            <a:pPr marL="1245798" lvl="1" indent="-242498">
              <a:lnSpc>
                <a:spcPct val="1000"/>
              </a:lnSpc>
              <a:buBlip>
                <a:blip r:embed="rId2"/>
              </a:buBlip>
              <a:defRPr sz="1800">
                <a:solidFill>
                  <a:srgbClr val="000000"/>
                </a:solidFill>
              </a:defRPr>
            </a:pPr>
            <a:r>
              <a:rPr sz="2000">
                <a:solidFill>
                  <a:srgbClr val="FFFFFF"/>
                </a:solidFill>
              </a:rPr>
              <a:t>North Africa= Manufactured goods/South=Agricultural goods</a:t>
            </a:r>
          </a:p>
          <a:p>
            <a:pPr marL="1245798" lvl="1" indent="-242498">
              <a:lnSpc>
                <a:spcPct val="1000"/>
              </a:lnSpc>
              <a:buBlip>
                <a:blip r:embed="rId2"/>
              </a:buBlip>
              <a:defRPr sz="1800">
                <a:solidFill>
                  <a:srgbClr val="000000"/>
                </a:solidFill>
              </a:defRPr>
            </a:pPr>
            <a:r>
              <a:rPr sz="2000">
                <a:solidFill>
                  <a:srgbClr val="FFFFFF"/>
                </a:solidFill>
              </a:rPr>
              <a:t>Earliest trade in Sudan</a:t>
            </a:r>
          </a:p>
          <a:p>
            <a:pPr marL="699698" lvl="0" indent="-242498">
              <a:lnSpc>
                <a:spcPct val="1000"/>
              </a:lnSpc>
              <a:buBlip>
                <a:blip r:embed="rId2"/>
              </a:buBlip>
              <a:defRPr sz="1800">
                <a:solidFill>
                  <a:srgbClr val="000000"/>
                </a:solidFill>
              </a:defRPr>
            </a:pPr>
            <a:r>
              <a:rPr sz="2000">
                <a:solidFill>
                  <a:srgbClr val="FFFFFF"/>
                </a:solidFill>
              </a:rPr>
              <a:t>Operations</a:t>
            </a:r>
          </a:p>
          <a:p>
            <a:pPr marL="1245798" lvl="1" indent="-242498">
              <a:lnSpc>
                <a:spcPct val="1000"/>
              </a:lnSpc>
              <a:buBlip>
                <a:blip r:embed="rId2"/>
              </a:buBlip>
              <a:defRPr sz="1800">
                <a:solidFill>
                  <a:srgbClr val="000000"/>
                </a:solidFill>
              </a:defRPr>
            </a:pPr>
            <a:r>
              <a:rPr sz="2000">
                <a:solidFill>
                  <a:srgbClr val="FFFFFF"/>
                </a:solidFill>
              </a:rPr>
              <a:t>Camels made long-distance trade possible</a:t>
            </a:r>
          </a:p>
          <a:p>
            <a:pPr marL="1245798" lvl="1" indent="-242498">
              <a:lnSpc>
                <a:spcPct val="1000"/>
              </a:lnSpc>
              <a:buBlip>
                <a:blip r:embed="rId2"/>
              </a:buBlip>
              <a:defRPr sz="1800">
                <a:solidFill>
                  <a:srgbClr val="000000"/>
                </a:solidFill>
              </a:defRPr>
            </a:pPr>
            <a:r>
              <a:rPr sz="2000">
                <a:solidFill>
                  <a:srgbClr val="FFFFFF"/>
                </a:solidFill>
              </a:rPr>
              <a:t>influence of Arabs=caravans</a:t>
            </a:r>
          </a:p>
          <a:p>
            <a:pPr marL="1245798" lvl="1" indent="-242498">
              <a:lnSpc>
                <a:spcPct val="1000"/>
              </a:lnSpc>
              <a:buBlip>
                <a:blip r:embed="rId2"/>
              </a:buBlip>
              <a:defRPr sz="1800">
                <a:solidFill>
                  <a:srgbClr val="000000"/>
                </a:solidFill>
              </a:defRPr>
            </a:pPr>
            <a:r>
              <a:rPr sz="2000">
                <a:solidFill>
                  <a:srgbClr val="FFFFFF"/>
                </a:solidFill>
              </a:rPr>
              <a:t>Donkeys then transferred to camels (days without water)</a:t>
            </a:r>
          </a:p>
          <a:p>
            <a:pPr marL="1245798" lvl="1" indent="-242498">
              <a:lnSpc>
                <a:spcPct val="1000"/>
              </a:lnSpc>
              <a:buBlip>
                <a:blip r:embed="rId2"/>
              </a:buBlip>
              <a:defRPr sz="1800">
                <a:solidFill>
                  <a:srgbClr val="000000"/>
                </a:solidFill>
              </a:defRPr>
            </a:pPr>
            <a:r>
              <a:rPr sz="2000">
                <a:solidFill>
                  <a:srgbClr val="FFFFFF"/>
                </a:solidFill>
              </a:rPr>
              <a:t>Sahara Desert no longer a barrier but an international trade route</a:t>
            </a:r>
          </a:p>
          <a:p>
            <a:pPr marL="1245798" lvl="1" indent="-242498">
              <a:lnSpc>
                <a:spcPct val="1000"/>
              </a:lnSpc>
              <a:buBlip>
                <a:blip r:embed="rId2"/>
              </a:buBlip>
              <a:defRPr sz="1800">
                <a:solidFill>
                  <a:srgbClr val="000000"/>
                </a:solidFill>
              </a:defRPr>
            </a:pPr>
            <a:r>
              <a:rPr sz="2000">
                <a:solidFill>
                  <a:srgbClr val="FFFFFF"/>
                </a:solidFill>
              </a:rPr>
              <a:t>Travel at night out of heat for 15-25 miles a day</a:t>
            </a:r>
          </a:p>
          <a:p>
            <a:pPr marL="699698" lvl="0" indent="-242498">
              <a:lnSpc>
                <a:spcPct val="1000"/>
              </a:lnSpc>
              <a:buBlip>
                <a:blip r:embed="rId2"/>
              </a:buBlip>
              <a:defRPr sz="1800">
                <a:solidFill>
                  <a:srgbClr val="000000"/>
                </a:solidFill>
              </a:defRPr>
            </a:pPr>
            <a:r>
              <a:rPr sz="2000">
                <a:solidFill>
                  <a:srgbClr val="FFFFFF"/>
                </a:solidFill>
              </a:rPr>
              <a:t>Exchange of goods...</a:t>
            </a:r>
          </a:p>
          <a:p>
            <a:pPr marL="1245798" lvl="1" indent="-242498">
              <a:lnSpc>
                <a:spcPct val="1000"/>
              </a:lnSpc>
              <a:buBlip>
                <a:blip r:embed="rId2"/>
              </a:buBlip>
              <a:defRPr sz="1800">
                <a:solidFill>
                  <a:srgbClr val="000000"/>
                </a:solidFill>
              </a:defRPr>
            </a:pPr>
            <a:r>
              <a:rPr sz="2000">
                <a:solidFill>
                  <a:srgbClr val="FFFFFF"/>
                </a:solidFill>
              </a:rPr>
              <a:t>GOLD, SALT, ivory, kola nuts, slaves, textiles, horses, cloth, dates</a:t>
            </a:r>
          </a:p>
          <a:p>
            <a:pPr marL="1245798" lvl="1" indent="-242498">
              <a:lnSpc>
                <a:spcPct val="1000"/>
              </a:lnSpc>
              <a:buBlip>
                <a:blip r:embed="rId2"/>
              </a:buBlip>
              <a:defRPr sz="1800">
                <a:solidFill>
                  <a:srgbClr val="000000"/>
                </a:solidFill>
              </a:defRPr>
            </a:pPr>
            <a:r>
              <a:rPr sz="2000">
                <a:solidFill>
                  <a:srgbClr val="FFFFFF"/>
                </a:solidFill>
              </a:rPr>
              <a:t>Creation of new states</a:t>
            </a:r>
          </a:p>
          <a:p>
            <a:pPr marL="699698" lvl="0" indent="-242498">
              <a:lnSpc>
                <a:spcPct val="1000"/>
              </a:lnSpc>
              <a:buBlip>
                <a:blip r:embed="rId2"/>
              </a:buBlip>
              <a:defRPr sz="1800">
                <a:solidFill>
                  <a:srgbClr val="000000"/>
                </a:solidFill>
              </a:defRPr>
            </a:pPr>
            <a:r>
              <a:rPr sz="2000">
                <a:solidFill>
                  <a:srgbClr val="FFFFFF"/>
                </a:solidFill>
              </a:rPr>
              <a:t>Technology</a:t>
            </a:r>
          </a:p>
          <a:p>
            <a:pPr marL="1245798" lvl="1" indent="-242498">
              <a:lnSpc>
                <a:spcPct val="1000"/>
              </a:lnSpc>
              <a:buBlip>
                <a:blip r:embed="rId2"/>
              </a:buBlip>
              <a:defRPr sz="1800">
                <a:solidFill>
                  <a:srgbClr val="000000"/>
                </a:solidFill>
              </a:defRPr>
            </a:pPr>
            <a:r>
              <a:rPr sz="2000">
                <a:solidFill>
                  <a:srgbClr val="FFFFFF"/>
                </a:solidFill>
              </a:rPr>
              <a:t>camel and stirrup=long-distance trade</a:t>
            </a:r>
          </a:p>
          <a:p>
            <a:pPr marL="1245798" lvl="1" indent="-242498">
              <a:lnSpc>
                <a:spcPct val="1000"/>
              </a:lnSpc>
              <a:buBlip>
                <a:blip r:embed="rId2"/>
              </a:buBlip>
              <a:defRPr sz="1800">
                <a:solidFill>
                  <a:srgbClr val="000000"/>
                </a:solidFill>
              </a:defRPr>
            </a:pPr>
            <a:r>
              <a:rPr sz="2000">
                <a:solidFill>
                  <a:srgbClr val="FFFFFF"/>
                </a:solidFill>
              </a:rPr>
              <a:t>linked interior of Africa to the Med. Basin</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152400" y="0"/>
            <a:ext cx="2755900" cy="1181100"/>
          </a:xfrm>
          <a:prstGeom prst="rect">
            <a:avLst/>
          </a:prstGeom>
        </p:spPr>
        <p:txBody>
          <a:bodyPr/>
          <a:lstStyle>
            <a:lvl1pPr>
              <a:defRPr sz="3600"/>
            </a:lvl1pPr>
          </a:lstStyle>
          <a:p>
            <a:pPr lvl="0">
              <a:defRPr sz="1800">
                <a:solidFill>
                  <a:srgbClr val="000000"/>
                </a:solidFill>
              </a:defRPr>
            </a:pPr>
            <a:r>
              <a:rPr sz="3600">
                <a:solidFill>
                  <a:srgbClr val="FFFFFF"/>
                </a:solidFill>
              </a:rPr>
              <a:t>American Network</a:t>
            </a:r>
          </a:p>
        </p:txBody>
      </p:sp>
      <p:sp>
        <p:nvSpPr>
          <p:cNvPr id="72" name="Shape 72"/>
          <p:cNvSpPr>
            <a:spLocks noGrp="1"/>
          </p:cNvSpPr>
          <p:nvPr>
            <p:ph type="body" idx="1"/>
          </p:nvPr>
        </p:nvSpPr>
        <p:spPr>
          <a:xfrm>
            <a:off x="177800" y="1168400"/>
            <a:ext cx="12255500" cy="7975600"/>
          </a:xfrm>
          <a:prstGeom prst="rect">
            <a:avLst/>
          </a:prstGeom>
        </p:spPr>
        <p:txBody>
          <a:bodyPr lIns="0" tIns="0" rIns="0" bIns="0" anchor="t"/>
          <a:lstStyle/>
          <a:p>
            <a:pPr marL="699698" lvl="0" indent="-242498">
              <a:lnSpc>
                <a:spcPct val="90000"/>
              </a:lnSpc>
              <a:buBlip>
                <a:blip r:embed="rId2"/>
              </a:buBlip>
              <a:defRPr sz="1800">
                <a:solidFill>
                  <a:srgbClr val="000000"/>
                </a:solidFill>
              </a:defRPr>
            </a:pPr>
            <a:r>
              <a:rPr sz="2000" b="1" u="sng">
                <a:solidFill>
                  <a:srgbClr val="FFFFFF"/>
                </a:solidFill>
              </a:rPr>
              <a:t>Origins/Geography</a:t>
            </a:r>
          </a:p>
          <a:p>
            <a:pPr marL="1245798" lvl="1" indent="-242498">
              <a:lnSpc>
                <a:spcPct val="70000"/>
              </a:lnSpc>
              <a:spcBef>
                <a:spcPts val="400"/>
              </a:spcBef>
              <a:buBlip>
                <a:blip r:embed="rId2"/>
              </a:buBlip>
              <a:defRPr sz="1800">
                <a:solidFill>
                  <a:srgbClr val="000000"/>
                </a:solidFill>
              </a:defRPr>
            </a:pPr>
            <a:r>
              <a:rPr sz="2000">
                <a:solidFill>
                  <a:srgbClr val="FFFFFF"/>
                </a:solidFill>
              </a:rPr>
              <a:t>No sustained interaction between East and West until Columbus=isolated from rest of the world</a:t>
            </a:r>
          </a:p>
          <a:p>
            <a:pPr marL="1245798" lvl="1" indent="-242498">
              <a:lnSpc>
                <a:spcPct val="70000"/>
              </a:lnSpc>
              <a:spcBef>
                <a:spcPts val="0"/>
              </a:spcBef>
              <a:buBlip>
                <a:blip r:embed="rId2"/>
              </a:buBlip>
              <a:defRPr sz="1800">
                <a:solidFill>
                  <a:srgbClr val="000000"/>
                </a:solidFill>
              </a:defRPr>
            </a:pPr>
            <a:r>
              <a:rPr sz="2000">
                <a:solidFill>
                  <a:srgbClr val="FFFFFF"/>
                </a:solidFill>
              </a:rPr>
              <a:t>Not dense civilizations and populations like on the Afro-Eurasia</a:t>
            </a:r>
          </a:p>
          <a:p>
            <a:pPr marL="1245798" lvl="1" indent="-242498">
              <a:lnSpc>
                <a:spcPct val="70000"/>
              </a:lnSpc>
              <a:spcBef>
                <a:spcPts val="0"/>
              </a:spcBef>
              <a:buBlip>
                <a:blip r:embed="rId2"/>
              </a:buBlip>
              <a:defRPr sz="1800">
                <a:solidFill>
                  <a:srgbClr val="000000"/>
                </a:solidFill>
              </a:defRPr>
            </a:pPr>
            <a:r>
              <a:rPr sz="2000">
                <a:solidFill>
                  <a:srgbClr val="FFFFFF"/>
                </a:solidFill>
              </a:rPr>
              <a:t>Diverse geographic environment</a:t>
            </a:r>
          </a:p>
          <a:p>
            <a:pPr marL="1779198" lvl="2" indent="-242498">
              <a:lnSpc>
                <a:spcPct val="70000"/>
              </a:lnSpc>
              <a:spcBef>
                <a:spcPts val="500"/>
              </a:spcBef>
              <a:buBlip>
                <a:blip r:embed="rId2"/>
              </a:buBlip>
              <a:defRPr sz="1800">
                <a:solidFill>
                  <a:srgbClr val="000000"/>
                </a:solidFill>
              </a:defRPr>
            </a:pPr>
            <a:r>
              <a:rPr sz="2000">
                <a:solidFill>
                  <a:srgbClr val="FFFFFF"/>
                </a:solidFill>
              </a:rPr>
              <a:t>Significant changes in climate and agriculture moving from N to S compared to Afro-Eurasia moving from E to W</a:t>
            </a:r>
          </a:p>
          <a:p>
            <a:pPr marL="1779198" lvl="2" indent="-242498">
              <a:lnSpc>
                <a:spcPct val="70000"/>
              </a:lnSpc>
              <a:spcBef>
                <a:spcPts val="500"/>
              </a:spcBef>
              <a:buBlip>
                <a:blip r:embed="rId2"/>
              </a:buBlip>
              <a:defRPr sz="1800">
                <a:solidFill>
                  <a:srgbClr val="000000"/>
                </a:solidFill>
              </a:defRPr>
            </a:pPr>
            <a:r>
              <a:rPr sz="2000">
                <a:solidFill>
                  <a:srgbClr val="FFFFFF"/>
                </a:solidFill>
              </a:rPr>
              <a:t>Many different vegetation zones</a:t>
            </a:r>
          </a:p>
          <a:p>
            <a:pPr marL="699698" lvl="0" indent="-242498">
              <a:lnSpc>
                <a:spcPct val="70000"/>
              </a:lnSpc>
              <a:spcBef>
                <a:spcPts val="500"/>
              </a:spcBef>
              <a:buBlip>
                <a:blip r:embed="rId2"/>
              </a:buBlip>
              <a:defRPr sz="1800">
                <a:solidFill>
                  <a:srgbClr val="000000"/>
                </a:solidFill>
              </a:defRPr>
            </a:pPr>
            <a:r>
              <a:rPr sz="2000" b="1" u="sng">
                <a:solidFill>
                  <a:srgbClr val="FFFFFF"/>
                </a:solidFill>
              </a:rPr>
              <a:t>Operations</a:t>
            </a:r>
          </a:p>
          <a:p>
            <a:pPr marL="1245798" lvl="1" indent="-242498">
              <a:lnSpc>
                <a:spcPct val="70000"/>
              </a:lnSpc>
              <a:spcBef>
                <a:spcPts val="500"/>
              </a:spcBef>
              <a:buBlip>
                <a:blip r:embed="rId2"/>
              </a:buBlip>
              <a:defRPr sz="1800">
                <a:solidFill>
                  <a:srgbClr val="000000"/>
                </a:solidFill>
              </a:defRPr>
            </a:pPr>
            <a:r>
              <a:rPr sz="2000">
                <a:solidFill>
                  <a:srgbClr val="FFFFFF"/>
                </a:solidFill>
              </a:rPr>
              <a:t>local and regional trade flourishes BUT not long-distance</a:t>
            </a:r>
          </a:p>
          <a:p>
            <a:pPr marL="1245798" lvl="1" indent="-242498">
              <a:lnSpc>
                <a:spcPct val="70000"/>
              </a:lnSpc>
              <a:spcBef>
                <a:spcPts val="500"/>
              </a:spcBef>
              <a:buBlip>
                <a:blip r:embed="rId2"/>
              </a:buBlip>
              <a:defRPr sz="1800">
                <a:solidFill>
                  <a:srgbClr val="000000"/>
                </a:solidFill>
              </a:defRPr>
            </a:pPr>
            <a:r>
              <a:rPr sz="2000">
                <a:solidFill>
                  <a:srgbClr val="FFFFFF"/>
                </a:solidFill>
              </a:rPr>
              <a:t>little direct contact with each other (three civilizations)</a:t>
            </a:r>
          </a:p>
          <a:p>
            <a:pPr marL="1245798" lvl="1" indent="-242498">
              <a:lnSpc>
                <a:spcPct val="70000"/>
              </a:lnSpc>
              <a:spcBef>
                <a:spcPts val="500"/>
              </a:spcBef>
              <a:buBlip>
                <a:blip r:embed="rId2"/>
              </a:buBlip>
              <a:defRPr sz="1800">
                <a:solidFill>
                  <a:srgbClr val="000000"/>
                </a:solidFill>
              </a:defRPr>
            </a:pPr>
            <a:r>
              <a:rPr sz="2000">
                <a:solidFill>
                  <a:srgbClr val="FFFFFF"/>
                </a:solidFill>
              </a:rPr>
              <a:t>“loosely interconnected web”</a:t>
            </a:r>
          </a:p>
          <a:p>
            <a:pPr marL="1245798" lvl="1" indent="-242498">
              <a:lnSpc>
                <a:spcPct val="70000"/>
              </a:lnSpc>
              <a:spcBef>
                <a:spcPts val="500"/>
              </a:spcBef>
              <a:buBlip>
                <a:blip r:embed="rId2"/>
              </a:buBlip>
              <a:defRPr sz="1800">
                <a:solidFill>
                  <a:srgbClr val="000000"/>
                </a:solidFill>
              </a:defRPr>
            </a:pPr>
            <a:r>
              <a:rPr sz="2000">
                <a:solidFill>
                  <a:srgbClr val="FFFFFF"/>
                </a:solidFill>
              </a:rPr>
              <a:t>major trade in Mesoamerica and in Andes</a:t>
            </a:r>
          </a:p>
          <a:p>
            <a:pPr marL="1245798" lvl="1" indent="-242498">
              <a:lnSpc>
                <a:spcPct val="70000"/>
              </a:lnSpc>
              <a:spcBef>
                <a:spcPts val="500"/>
              </a:spcBef>
              <a:buBlip>
                <a:blip r:embed="rId2"/>
              </a:buBlip>
              <a:defRPr sz="1800">
                <a:solidFill>
                  <a:srgbClr val="000000"/>
                </a:solidFill>
              </a:defRPr>
            </a:pPr>
            <a:r>
              <a:rPr sz="2000">
                <a:solidFill>
                  <a:srgbClr val="FFFFFF"/>
                </a:solidFill>
              </a:rPr>
              <a:t>land based</a:t>
            </a:r>
          </a:p>
          <a:p>
            <a:pPr marL="1245798" lvl="1" indent="-242498">
              <a:lnSpc>
                <a:spcPct val="70000"/>
              </a:lnSpc>
              <a:spcBef>
                <a:spcPts val="500"/>
              </a:spcBef>
              <a:buBlip>
                <a:blip r:embed="rId2"/>
              </a:buBlip>
              <a:defRPr sz="1800">
                <a:solidFill>
                  <a:srgbClr val="000000"/>
                </a:solidFill>
              </a:defRPr>
            </a:pPr>
            <a:r>
              <a:rPr sz="2000">
                <a:solidFill>
                  <a:srgbClr val="FFFFFF"/>
                </a:solidFill>
              </a:rPr>
              <a:t>Maya=seaborne</a:t>
            </a:r>
          </a:p>
          <a:p>
            <a:pPr marL="1245798" lvl="1" indent="-242498">
              <a:lnSpc>
                <a:spcPct val="70000"/>
              </a:lnSpc>
              <a:spcBef>
                <a:spcPts val="500"/>
              </a:spcBef>
              <a:buBlip>
                <a:blip r:embed="rId2"/>
              </a:buBlip>
              <a:defRPr sz="1800">
                <a:solidFill>
                  <a:srgbClr val="000000"/>
                </a:solidFill>
              </a:defRPr>
            </a:pPr>
            <a:r>
              <a:rPr sz="2000">
                <a:solidFill>
                  <a:srgbClr val="FFFFFF"/>
                </a:solidFill>
              </a:rPr>
              <a:t>Aztec- private trade while Andean trade=state run </a:t>
            </a:r>
          </a:p>
          <a:p>
            <a:pPr marL="1245798" lvl="1" indent="-242498">
              <a:lnSpc>
                <a:spcPct val="70000"/>
              </a:lnSpc>
              <a:spcBef>
                <a:spcPts val="500"/>
              </a:spcBef>
              <a:buBlip>
                <a:blip r:embed="rId2"/>
              </a:buBlip>
              <a:defRPr sz="1800">
                <a:solidFill>
                  <a:srgbClr val="000000"/>
                </a:solidFill>
              </a:defRPr>
            </a:pPr>
            <a:r>
              <a:rPr sz="2000">
                <a:solidFill>
                  <a:srgbClr val="FFFFFF"/>
                </a:solidFill>
              </a:rPr>
              <a:t>Mostly luxury over basic commodities</a:t>
            </a:r>
          </a:p>
          <a:p>
            <a:pPr marL="699698" lvl="0" indent="-242498">
              <a:lnSpc>
                <a:spcPct val="70000"/>
              </a:lnSpc>
              <a:spcBef>
                <a:spcPts val="500"/>
              </a:spcBef>
              <a:buBlip>
                <a:blip r:embed="rId2"/>
              </a:buBlip>
              <a:defRPr sz="1800">
                <a:solidFill>
                  <a:srgbClr val="000000"/>
                </a:solidFill>
              </a:defRPr>
            </a:pPr>
            <a:r>
              <a:rPr sz="2000">
                <a:solidFill>
                  <a:srgbClr val="FFFFFF"/>
                </a:solidFill>
              </a:rPr>
              <a:t>Exchange of goods...</a:t>
            </a:r>
          </a:p>
          <a:p>
            <a:pPr marL="1245798" lvl="1" indent="-242498">
              <a:lnSpc>
                <a:spcPct val="70000"/>
              </a:lnSpc>
              <a:spcBef>
                <a:spcPts val="500"/>
              </a:spcBef>
              <a:buBlip>
                <a:blip r:embed="rId2"/>
              </a:buBlip>
              <a:defRPr sz="1800">
                <a:solidFill>
                  <a:srgbClr val="000000"/>
                </a:solidFill>
              </a:defRPr>
            </a:pPr>
            <a:r>
              <a:rPr sz="2000">
                <a:solidFill>
                  <a:srgbClr val="FFFFFF"/>
                </a:solidFill>
              </a:rPr>
              <a:t>cultural traditions spread gradually like writing and use of llamas</a:t>
            </a:r>
          </a:p>
          <a:p>
            <a:pPr marL="1245798" lvl="1" indent="-242498">
              <a:lnSpc>
                <a:spcPct val="70000"/>
              </a:lnSpc>
              <a:spcBef>
                <a:spcPts val="500"/>
              </a:spcBef>
              <a:buBlip>
                <a:blip r:embed="rId2"/>
              </a:buBlip>
              <a:defRPr sz="1800">
                <a:solidFill>
                  <a:srgbClr val="000000"/>
                </a:solidFill>
              </a:defRPr>
            </a:pPr>
            <a:r>
              <a:rPr sz="2000">
                <a:solidFill>
                  <a:srgbClr val="FFFFFF"/>
                </a:solidFill>
              </a:rPr>
              <a:t>Maize from Meso to North America and South</a:t>
            </a:r>
          </a:p>
          <a:p>
            <a:pPr marL="1245798" lvl="1" indent="-242498">
              <a:lnSpc>
                <a:spcPct val="70000"/>
              </a:lnSpc>
              <a:spcBef>
                <a:spcPts val="500"/>
              </a:spcBef>
              <a:buBlip>
                <a:blip r:embed="rId2"/>
              </a:buBlip>
              <a:defRPr sz="1800">
                <a:solidFill>
                  <a:srgbClr val="000000"/>
                </a:solidFill>
              </a:defRPr>
            </a:pPr>
            <a:r>
              <a:rPr sz="2000">
                <a:solidFill>
                  <a:srgbClr val="FFFFFF"/>
                </a:solidFill>
              </a:rPr>
              <a:t>Rubber ball game</a:t>
            </a:r>
          </a:p>
          <a:p>
            <a:pPr marL="1245798" lvl="1" indent="-242498">
              <a:lnSpc>
                <a:spcPct val="70000"/>
              </a:lnSpc>
              <a:spcBef>
                <a:spcPts val="500"/>
              </a:spcBef>
              <a:buBlip>
                <a:blip r:embed="rId2"/>
              </a:buBlip>
              <a:defRPr sz="1800">
                <a:solidFill>
                  <a:srgbClr val="000000"/>
                </a:solidFill>
              </a:defRPr>
            </a:pPr>
            <a:r>
              <a:rPr sz="2000">
                <a:solidFill>
                  <a:srgbClr val="FFFFFF"/>
                </a:solidFill>
              </a:rPr>
              <a:t>pottery, architecture, copper, shells</a:t>
            </a:r>
          </a:p>
          <a:p>
            <a:pPr marL="699698" lvl="0" indent="-242498">
              <a:lnSpc>
                <a:spcPct val="70000"/>
              </a:lnSpc>
              <a:spcBef>
                <a:spcPts val="500"/>
              </a:spcBef>
              <a:buBlip>
                <a:blip r:embed="rId2"/>
              </a:buBlip>
              <a:defRPr sz="1800">
                <a:solidFill>
                  <a:srgbClr val="000000"/>
                </a:solidFill>
              </a:defRPr>
            </a:pPr>
            <a:r>
              <a:rPr sz="2000">
                <a:solidFill>
                  <a:srgbClr val="FFFFFF"/>
                </a:solidFill>
              </a:rPr>
              <a:t>Technology</a:t>
            </a:r>
          </a:p>
          <a:p>
            <a:pPr marL="1245798" lvl="1" indent="-242498">
              <a:lnSpc>
                <a:spcPct val="70000"/>
              </a:lnSpc>
              <a:spcBef>
                <a:spcPts val="500"/>
              </a:spcBef>
              <a:buBlip>
                <a:blip r:embed="rId2"/>
              </a:buBlip>
              <a:defRPr sz="1800">
                <a:solidFill>
                  <a:srgbClr val="000000"/>
                </a:solidFill>
              </a:defRPr>
            </a:pPr>
            <a:r>
              <a:rPr sz="2000">
                <a:solidFill>
                  <a:srgbClr val="FFFFFF"/>
                </a:solidFill>
              </a:rPr>
              <a:t>lack of domesticated animals, wheeled vehicles, and large ships limited trade</a:t>
            </a:r>
          </a:p>
          <a:p>
            <a:pPr marL="1245798" lvl="1" indent="-242498">
              <a:lnSpc>
                <a:spcPct val="70000"/>
              </a:lnSpc>
              <a:spcBef>
                <a:spcPts val="500"/>
              </a:spcBef>
              <a:buBlip>
                <a:blip r:embed="rId2"/>
              </a:buBlip>
              <a:defRPr sz="1800">
                <a:solidFill>
                  <a:srgbClr val="000000"/>
                </a:solidFill>
              </a:defRPr>
            </a:pPr>
            <a:r>
              <a:rPr sz="2000">
                <a:solidFill>
                  <a:srgbClr val="FFFFFF"/>
                </a:solidFill>
              </a:rPr>
              <a:t>dug-out canoes</a:t>
            </a:r>
          </a:p>
          <a:p>
            <a:pPr marL="1245798" lvl="1" indent="-242498">
              <a:lnSpc>
                <a:spcPct val="70000"/>
              </a:lnSpc>
              <a:spcBef>
                <a:spcPts val="500"/>
              </a:spcBef>
              <a:buBlip>
                <a:blip r:embed="rId2"/>
              </a:buBlip>
              <a:defRPr sz="1800">
                <a:solidFill>
                  <a:srgbClr val="000000"/>
                </a:solidFill>
              </a:defRPr>
            </a:pPr>
            <a:r>
              <a:rPr sz="2000">
                <a:solidFill>
                  <a:srgbClr val="FFFFFF"/>
                </a:solidFill>
              </a:rPr>
              <a:t>lateral roads built</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647700" y="0"/>
            <a:ext cx="3149600" cy="1689100"/>
          </a:xfrm>
          <a:prstGeom prst="rect">
            <a:avLst/>
          </a:prstGeom>
        </p:spPr>
        <p:txBody>
          <a:bodyPr/>
          <a:lstStyle/>
          <a:p>
            <a:pPr lvl="0">
              <a:defRPr sz="1800">
                <a:solidFill>
                  <a:srgbClr val="000000"/>
                </a:solidFill>
              </a:defRPr>
            </a:pPr>
            <a:r>
              <a:rPr sz="7200">
                <a:solidFill>
                  <a:srgbClr val="FFFFFF"/>
                </a:solidFill>
              </a:rPr>
              <a:t>Quiz...</a:t>
            </a:r>
          </a:p>
        </p:txBody>
      </p:sp>
      <p:sp>
        <p:nvSpPr>
          <p:cNvPr id="75" name="Shape 75"/>
          <p:cNvSpPr>
            <a:spLocks noGrp="1"/>
          </p:cNvSpPr>
          <p:nvPr>
            <p:ph type="body" idx="1"/>
          </p:nvPr>
        </p:nvSpPr>
        <p:spPr>
          <a:xfrm>
            <a:off x="1397000" y="1498600"/>
            <a:ext cx="11239500" cy="7137400"/>
          </a:xfrm>
          <a:prstGeom prst="rect">
            <a:avLst/>
          </a:prstGeom>
        </p:spPr>
        <p:txBody>
          <a:bodyPr lIns="0" tIns="0" rIns="0" bIns="0" anchor="t"/>
          <a:lstStyle/>
          <a:p>
            <a:pPr marL="748198" lvl="0" indent="-290998">
              <a:buBlip>
                <a:blip r:embed="rId2"/>
              </a:buBlip>
              <a:defRPr sz="1800">
                <a:solidFill>
                  <a:srgbClr val="000000"/>
                </a:solidFill>
              </a:defRPr>
            </a:pPr>
            <a:r>
              <a:rPr sz="2400">
                <a:solidFill>
                  <a:srgbClr val="FFFFFF"/>
                </a:solidFill>
              </a:rPr>
              <a:t>In a group of FOUR answer the following questions:</a:t>
            </a:r>
          </a:p>
          <a:p>
            <a:pPr marL="1294298" lvl="1" indent="-290998">
              <a:buBlip>
                <a:blip r:embed="rId2"/>
              </a:buBlip>
              <a:defRPr sz="1800">
                <a:solidFill>
                  <a:srgbClr val="000000"/>
                </a:solidFill>
              </a:defRPr>
            </a:pPr>
            <a:r>
              <a:rPr sz="2400">
                <a:solidFill>
                  <a:srgbClr val="FFFFFF"/>
                </a:solidFill>
              </a:rPr>
              <a:t>How did the operations of the Indian Ocean trading network differ from that of the Silk Roads?</a:t>
            </a:r>
          </a:p>
          <a:p>
            <a:pPr marL="1294298" lvl="1" indent="-290998">
              <a:buBlip>
                <a:blip r:embed="rId2"/>
              </a:buBlip>
              <a:defRPr sz="1800">
                <a:solidFill>
                  <a:srgbClr val="000000"/>
                </a:solidFill>
              </a:defRPr>
            </a:pPr>
            <a:r>
              <a:rPr sz="2400">
                <a:solidFill>
                  <a:srgbClr val="FFFFFF"/>
                </a:solidFill>
              </a:rPr>
              <a:t>Why did the Eastern Hemisphere develop long-distance trade more extensively than did the societies of the Western Hemisphere?</a:t>
            </a:r>
          </a:p>
          <a:p>
            <a:pPr marL="1294298" lvl="1" indent="-290998">
              <a:buBlip>
                <a:blip r:embed="rId2"/>
              </a:buBlip>
              <a:defRPr sz="1800">
                <a:solidFill>
                  <a:srgbClr val="000000"/>
                </a:solidFill>
              </a:defRPr>
            </a:pPr>
            <a:r>
              <a:rPr sz="2400">
                <a:solidFill>
                  <a:srgbClr val="FFFFFF"/>
                </a:solidFill>
              </a:rPr>
              <a:t>How did geography and technology affect the different trade routes? Choose three out of the four to explain your answer.</a:t>
            </a:r>
          </a:p>
          <a:p>
            <a:pPr marL="1294298" lvl="1" indent="-290998">
              <a:buBlip>
                <a:blip r:embed="rId2"/>
              </a:buBlip>
              <a:defRPr sz="1800">
                <a:solidFill>
                  <a:srgbClr val="000000"/>
                </a:solidFill>
              </a:defRPr>
            </a:pPr>
            <a:r>
              <a:rPr sz="2400">
                <a:solidFill>
                  <a:srgbClr val="FFFFFF"/>
                </a:solidFill>
              </a:rPr>
              <a:t>Which trading network do you believe was most significant to human history?  Explain your answer using examples from the readings.  </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1270000" y="203200"/>
            <a:ext cx="10807700" cy="1117600"/>
          </a:xfrm>
          <a:prstGeom prst="rect">
            <a:avLst/>
          </a:prstGeom>
        </p:spPr>
        <p:txBody>
          <a:bodyPr/>
          <a:lstStyle/>
          <a:p>
            <a:pPr lvl="0">
              <a:defRPr sz="1800">
                <a:solidFill>
                  <a:srgbClr val="000000"/>
                </a:solidFill>
              </a:defRPr>
            </a:pPr>
            <a:r>
              <a:rPr sz="7200">
                <a:solidFill>
                  <a:srgbClr val="FFFFFF"/>
                </a:solidFill>
              </a:rPr>
              <a:t>Questions to Consider:</a:t>
            </a:r>
          </a:p>
        </p:txBody>
      </p:sp>
      <p:sp>
        <p:nvSpPr>
          <p:cNvPr id="78" name="Shape 78"/>
          <p:cNvSpPr>
            <a:spLocks noGrp="1"/>
          </p:cNvSpPr>
          <p:nvPr>
            <p:ph type="body" idx="1"/>
          </p:nvPr>
        </p:nvSpPr>
        <p:spPr>
          <a:xfrm>
            <a:off x="101600" y="1295400"/>
            <a:ext cx="12674600" cy="8229600"/>
          </a:xfrm>
          <a:prstGeom prst="rect">
            <a:avLst/>
          </a:prstGeom>
        </p:spPr>
        <p:txBody>
          <a:bodyPr lIns="0" tIns="0" rIns="0" bIns="0" anchor="t"/>
          <a:lstStyle/>
          <a:p>
            <a:pPr lvl="0">
              <a:buBlip>
                <a:blip r:embed="rId2"/>
              </a:buBlip>
              <a:defRPr sz="1800">
                <a:solidFill>
                  <a:srgbClr val="000000"/>
                </a:solidFill>
              </a:defRPr>
            </a:pPr>
            <a:r>
              <a:rPr sz="3600">
                <a:solidFill>
                  <a:srgbClr val="FFFFFF"/>
                </a:solidFill>
              </a:rPr>
              <a:t>What motivated and sustained the long-distance commerce of the Silk Roads, Sea Roads, and Sand Roads?</a:t>
            </a:r>
          </a:p>
          <a:p>
            <a:pPr lvl="0">
              <a:buBlip>
                <a:blip r:embed="rId2"/>
              </a:buBlip>
              <a:defRPr sz="1800">
                <a:solidFill>
                  <a:srgbClr val="000000"/>
                </a:solidFill>
              </a:defRPr>
            </a:pPr>
            <a:r>
              <a:rPr sz="3600">
                <a:solidFill>
                  <a:srgbClr val="FFFFFF"/>
                </a:solidFill>
              </a:rPr>
              <a:t>Why did the Eastern Hemisphere develop long-distance trade more extensively than did the societies of the Western Hemisphere?</a:t>
            </a:r>
          </a:p>
          <a:p>
            <a:pPr lvl="0">
              <a:buBlip>
                <a:blip r:embed="rId2"/>
              </a:buBlip>
              <a:defRPr sz="1800">
                <a:solidFill>
                  <a:srgbClr val="000000"/>
                </a:solidFill>
              </a:defRPr>
            </a:pPr>
            <a:r>
              <a:rPr sz="3600">
                <a:solidFill>
                  <a:srgbClr val="FFFFFF"/>
                </a:solidFill>
              </a:rPr>
              <a:t>In what ways did commercial exchange foster/facilitate other exchanges?</a:t>
            </a:r>
          </a:p>
          <a:p>
            <a:pPr lvl="0">
              <a:buBlip>
                <a:blip r:embed="rId2"/>
              </a:buBlip>
              <a:defRPr sz="1800">
                <a:solidFill>
                  <a:srgbClr val="000000"/>
                </a:solidFill>
              </a:defRPr>
            </a:pPr>
            <a:r>
              <a:rPr sz="3600">
                <a:solidFill>
                  <a:srgbClr val="FFFFFF"/>
                </a:solidFill>
              </a:rPr>
              <a:t>In what ways was Afro-Eurasia a single interacting zone, while in other ways in was a vast region of separate cultures and civilizations?</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xfrm>
            <a:off x="139700" y="203200"/>
            <a:ext cx="11595100" cy="1562100"/>
          </a:xfrm>
          <a:prstGeom prst="rect">
            <a:avLst/>
          </a:prstGeom>
        </p:spPr>
        <p:txBody>
          <a:bodyPr/>
          <a:lstStyle/>
          <a:p>
            <a:pPr lvl="0">
              <a:defRPr sz="1800">
                <a:solidFill>
                  <a:srgbClr val="000000"/>
                </a:solidFill>
              </a:defRPr>
            </a:pPr>
            <a:r>
              <a:rPr sz="7200">
                <a:solidFill>
                  <a:srgbClr val="FFFFFF"/>
                </a:solidFill>
              </a:rPr>
              <a:t>Objectives:</a:t>
            </a:r>
          </a:p>
        </p:txBody>
      </p:sp>
      <p:sp>
        <p:nvSpPr>
          <p:cNvPr id="41" name="Shape 41"/>
          <p:cNvSpPr>
            <a:spLocks noGrp="1"/>
          </p:cNvSpPr>
          <p:nvPr>
            <p:ph type="body" idx="1"/>
          </p:nvPr>
        </p:nvSpPr>
        <p:spPr>
          <a:xfrm>
            <a:off x="177800" y="2286000"/>
            <a:ext cx="11557000" cy="6400800"/>
          </a:xfrm>
          <a:prstGeom prst="rect">
            <a:avLst/>
          </a:prstGeom>
        </p:spPr>
        <p:txBody>
          <a:bodyPr lIns="0" tIns="0" rIns="0" bIns="0" anchor="t"/>
          <a:lstStyle/>
          <a:p>
            <a:pPr lvl="0">
              <a:buBlip>
                <a:blip r:embed="rId2"/>
              </a:buBlip>
              <a:defRPr sz="1800">
                <a:solidFill>
                  <a:srgbClr val="000000"/>
                </a:solidFill>
              </a:defRPr>
            </a:pPr>
            <a:r>
              <a:rPr sz="3600">
                <a:solidFill>
                  <a:srgbClr val="FFFFFF"/>
                </a:solidFill>
              </a:rPr>
              <a:t>Consider significance of trade in human history</a:t>
            </a:r>
          </a:p>
          <a:p>
            <a:pPr lvl="0">
              <a:buBlip>
                <a:blip r:embed="rId2"/>
              </a:buBlip>
              <a:defRPr sz="1800">
                <a:solidFill>
                  <a:srgbClr val="000000"/>
                </a:solidFill>
              </a:defRPr>
            </a:pPr>
            <a:r>
              <a:rPr sz="3600">
                <a:solidFill>
                  <a:srgbClr val="FFFFFF"/>
                </a:solidFill>
              </a:rPr>
              <a:t>Explore the interconnections created by long-distance trade during 500-1500</a:t>
            </a:r>
          </a:p>
          <a:p>
            <a:pPr lvl="0">
              <a:buBlip>
                <a:blip r:embed="rId2"/>
              </a:buBlip>
              <a:defRPr sz="1800">
                <a:solidFill>
                  <a:srgbClr val="000000"/>
                </a:solidFill>
              </a:defRPr>
            </a:pPr>
            <a:r>
              <a:rPr sz="3600">
                <a:solidFill>
                  <a:srgbClr val="FFFFFF"/>
                </a:solidFill>
              </a:rPr>
              <a:t>Examine a full range of what was carried along trade routes (goods, culture, disease)</a:t>
            </a:r>
          </a:p>
          <a:p>
            <a:pPr lvl="0">
              <a:buBlip>
                <a:blip r:embed="rId2"/>
              </a:buBlip>
              <a:defRPr sz="1800">
                <a:solidFill>
                  <a:srgbClr val="000000"/>
                </a:solidFill>
              </a:defRPr>
            </a:pPr>
            <a:r>
              <a:rPr sz="3600">
                <a:solidFill>
                  <a:srgbClr val="FFFFFF"/>
                </a:solidFill>
              </a:rPr>
              <a:t>Explore the differences between the commerce of the Eastern Hemisphere and that of the Western Hemisphere and the reasons behind those differences</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xfrm>
            <a:off x="1270000" y="203200"/>
            <a:ext cx="9588500" cy="1346200"/>
          </a:xfrm>
          <a:prstGeom prst="rect">
            <a:avLst/>
          </a:prstGeom>
        </p:spPr>
        <p:txBody>
          <a:bodyPr/>
          <a:lstStyle>
            <a:lvl1pPr>
              <a:defRPr sz="4800"/>
            </a:lvl1pPr>
          </a:lstStyle>
          <a:p>
            <a:pPr lvl="0">
              <a:defRPr sz="1800">
                <a:solidFill>
                  <a:srgbClr val="000000"/>
                </a:solidFill>
              </a:defRPr>
            </a:pPr>
            <a:r>
              <a:rPr sz="4800">
                <a:solidFill>
                  <a:srgbClr val="FFFFFF"/>
                </a:solidFill>
              </a:rPr>
              <a:t>The Silk Roads</a:t>
            </a:r>
          </a:p>
        </p:txBody>
      </p:sp>
      <p:sp>
        <p:nvSpPr>
          <p:cNvPr id="44" name="Shape 44"/>
          <p:cNvSpPr>
            <a:spLocks noGrp="1"/>
          </p:cNvSpPr>
          <p:nvPr>
            <p:ph type="body" idx="1"/>
          </p:nvPr>
        </p:nvSpPr>
        <p:spPr>
          <a:prstGeom prst="rect">
            <a:avLst/>
          </a:prstGeom>
        </p:spPr>
        <p:txBody>
          <a:bodyPr/>
          <a:lstStyle/>
          <a:p>
            <a:pPr lvl="0">
              <a:buBlip>
                <a:blip r:embed="rId2"/>
              </a:buBlip>
            </a:pPr>
            <a:endParaRPr/>
          </a:p>
        </p:txBody>
      </p:sp>
      <p:pic>
        <p:nvPicPr>
          <p:cNvPr id="45" name="droppedImage.pdf"/>
          <p:cNvPicPr/>
          <p:nvPr/>
        </p:nvPicPr>
        <p:blipFill>
          <a:blip r:embed="rId3">
            <a:extLst/>
          </a:blip>
          <a:stretch>
            <a:fillRect/>
          </a:stretch>
        </p:blipFill>
        <p:spPr>
          <a:xfrm>
            <a:off x="1003300" y="1445312"/>
            <a:ext cx="10668001" cy="6631888"/>
          </a:xfrm>
          <a:prstGeom prst="rect">
            <a:avLst/>
          </a:prstGeom>
          <a:ln w="88900">
            <a:miter lim="400000"/>
          </a:ln>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xfrm>
            <a:off x="1270000" y="203200"/>
            <a:ext cx="10464800" cy="1651000"/>
          </a:xfrm>
          <a:prstGeom prst="rect">
            <a:avLst/>
          </a:prstGeom>
        </p:spPr>
        <p:txBody>
          <a:bodyPr/>
          <a:lstStyle/>
          <a:p>
            <a:pPr lvl="0">
              <a:defRPr sz="1800">
                <a:solidFill>
                  <a:srgbClr val="000000"/>
                </a:solidFill>
              </a:defRPr>
            </a:pPr>
            <a:r>
              <a:rPr sz="7200">
                <a:solidFill>
                  <a:srgbClr val="FFFFFF"/>
                </a:solidFill>
              </a:rPr>
              <a:t>Indian Ocean Trade</a:t>
            </a:r>
          </a:p>
        </p:txBody>
      </p:sp>
      <p:sp>
        <p:nvSpPr>
          <p:cNvPr id="48" name="Shape 48"/>
          <p:cNvSpPr>
            <a:spLocks noGrp="1"/>
          </p:cNvSpPr>
          <p:nvPr>
            <p:ph type="body" idx="1"/>
          </p:nvPr>
        </p:nvSpPr>
        <p:spPr>
          <a:prstGeom prst="rect">
            <a:avLst/>
          </a:prstGeom>
        </p:spPr>
        <p:txBody>
          <a:bodyPr/>
          <a:lstStyle/>
          <a:p>
            <a:pPr lvl="0">
              <a:buBlip>
                <a:blip r:embed="rId2"/>
              </a:buBlip>
            </a:pPr>
            <a:endParaRPr/>
          </a:p>
        </p:txBody>
      </p:sp>
      <p:pic>
        <p:nvPicPr>
          <p:cNvPr id="49" name="droppedImage.pdf"/>
          <p:cNvPicPr/>
          <p:nvPr/>
        </p:nvPicPr>
        <p:blipFill>
          <a:blip r:embed="rId3">
            <a:extLst/>
          </a:blip>
          <a:stretch>
            <a:fillRect/>
          </a:stretch>
        </p:blipFill>
        <p:spPr>
          <a:xfrm>
            <a:off x="1520623" y="1562100"/>
            <a:ext cx="9960178" cy="7226300"/>
          </a:xfrm>
          <a:prstGeom prst="rect">
            <a:avLst/>
          </a:prstGeom>
          <a:ln w="88900">
            <a:miter lim="400000"/>
          </a:ln>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1270000" y="203200"/>
            <a:ext cx="10591800" cy="1308100"/>
          </a:xfrm>
          <a:prstGeom prst="rect">
            <a:avLst/>
          </a:prstGeom>
        </p:spPr>
        <p:txBody>
          <a:bodyPr/>
          <a:lstStyle>
            <a:lvl1pPr>
              <a:defRPr sz="4800"/>
            </a:lvl1pPr>
          </a:lstStyle>
          <a:p>
            <a:pPr lvl="0">
              <a:defRPr sz="1800">
                <a:solidFill>
                  <a:srgbClr val="000000"/>
                </a:solidFill>
              </a:defRPr>
            </a:pPr>
            <a:r>
              <a:rPr sz="4800">
                <a:solidFill>
                  <a:srgbClr val="FFFFFF"/>
                </a:solidFill>
              </a:rPr>
              <a:t>Trans-Saharan Routes</a:t>
            </a:r>
          </a:p>
        </p:txBody>
      </p:sp>
      <p:sp>
        <p:nvSpPr>
          <p:cNvPr id="52" name="Shape 52"/>
          <p:cNvSpPr>
            <a:spLocks noGrp="1"/>
          </p:cNvSpPr>
          <p:nvPr>
            <p:ph type="body" idx="1"/>
          </p:nvPr>
        </p:nvSpPr>
        <p:spPr>
          <a:prstGeom prst="rect">
            <a:avLst/>
          </a:prstGeom>
        </p:spPr>
        <p:txBody>
          <a:bodyPr/>
          <a:lstStyle/>
          <a:p>
            <a:pPr lvl="0">
              <a:buBlip>
                <a:blip r:embed="rId2"/>
              </a:buBlip>
            </a:pPr>
            <a:endParaRPr/>
          </a:p>
        </p:txBody>
      </p:sp>
      <p:pic>
        <p:nvPicPr>
          <p:cNvPr id="53" name="droppedImage.pdf"/>
          <p:cNvPicPr/>
          <p:nvPr/>
        </p:nvPicPr>
        <p:blipFill>
          <a:blip r:embed="rId3">
            <a:extLst/>
          </a:blip>
          <a:stretch>
            <a:fillRect/>
          </a:stretch>
        </p:blipFill>
        <p:spPr>
          <a:xfrm>
            <a:off x="3517900" y="1562100"/>
            <a:ext cx="6096001" cy="7383888"/>
          </a:xfrm>
          <a:prstGeom prst="rect">
            <a:avLst/>
          </a:prstGeom>
          <a:ln w="88900">
            <a:miter lim="400000"/>
          </a:ln>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1270000" y="203200"/>
            <a:ext cx="5041900" cy="2565400"/>
          </a:xfrm>
          <a:prstGeom prst="rect">
            <a:avLst/>
          </a:prstGeom>
        </p:spPr>
        <p:txBody>
          <a:bodyPr/>
          <a:lstStyle>
            <a:lvl1pPr>
              <a:defRPr sz="4800"/>
            </a:lvl1pPr>
          </a:lstStyle>
          <a:p>
            <a:pPr lvl="0">
              <a:defRPr sz="1800">
                <a:solidFill>
                  <a:srgbClr val="000000"/>
                </a:solidFill>
              </a:defRPr>
            </a:pPr>
            <a:r>
              <a:rPr sz="4800">
                <a:solidFill>
                  <a:srgbClr val="FFFFFF"/>
                </a:solidFill>
              </a:rPr>
              <a:t>The American Network</a:t>
            </a:r>
          </a:p>
        </p:txBody>
      </p:sp>
      <p:sp>
        <p:nvSpPr>
          <p:cNvPr id="56" name="Shape 56"/>
          <p:cNvSpPr>
            <a:spLocks noGrp="1"/>
          </p:cNvSpPr>
          <p:nvPr>
            <p:ph type="body" idx="1"/>
          </p:nvPr>
        </p:nvSpPr>
        <p:spPr>
          <a:prstGeom prst="rect">
            <a:avLst/>
          </a:prstGeom>
        </p:spPr>
        <p:txBody>
          <a:bodyPr/>
          <a:lstStyle/>
          <a:p>
            <a:pPr lvl="0">
              <a:buBlip>
                <a:blip r:embed="rId2"/>
              </a:buBlip>
            </a:pPr>
            <a:endParaRPr/>
          </a:p>
        </p:txBody>
      </p:sp>
      <p:pic>
        <p:nvPicPr>
          <p:cNvPr id="57" name="droppedImage.pdf"/>
          <p:cNvPicPr/>
          <p:nvPr/>
        </p:nvPicPr>
        <p:blipFill>
          <a:blip r:embed="rId3">
            <a:extLst/>
          </a:blip>
          <a:stretch>
            <a:fillRect/>
          </a:stretch>
        </p:blipFill>
        <p:spPr>
          <a:xfrm>
            <a:off x="3416300" y="554236"/>
            <a:ext cx="5702301" cy="8196064"/>
          </a:xfrm>
          <a:prstGeom prst="rect">
            <a:avLst/>
          </a:prstGeom>
          <a:ln w="88900">
            <a:miter lim="400000"/>
          </a:ln>
        </p:spPr>
      </p:pic>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292100" y="127000"/>
            <a:ext cx="11531600" cy="1181100"/>
          </a:xfrm>
          <a:prstGeom prst="rect">
            <a:avLst/>
          </a:prstGeom>
        </p:spPr>
        <p:txBody>
          <a:bodyPr/>
          <a:lstStyle>
            <a:lvl1pPr>
              <a:defRPr sz="4800"/>
            </a:lvl1pPr>
          </a:lstStyle>
          <a:p>
            <a:pPr lvl="0">
              <a:defRPr sz="1800">
                <a:solidFill>
                  <a:srgbClr val="000000"/>
                </a:solidFill>
              </a:defRPr>
            </a:pPr>
            <a:r>
              <a:rPr sz="4800">
                <a:solidFill>
                  <a:srgbClr val="FFFFFF"/>
                </a:solidFill>
              </a:rPr>
              <a:t>Directions:</a:t>
            </a:r>
          </a:p>
        </p:txBody>
      </p:sp>
      <p:sp>
        <p:nvSpPr>
          <p:cNvPr id="60" name="Shape 60"/>
          <p:cNvSpPr>
            <a:spLocks noGrp="1"/>
          </p:cNvSpPr>
          <p:nvPr>
            <p:ph type="body" idx="1"/>
          </p:nvPr>
        </p:nvSpPr>
        <p:spPr>
          <a:xfrm>
            <a:off x="0" y="711200"/>
            <a:ext cx="12611100" cy="8648700"/>
          </a:xfrm>
          <a:prstGeom prst="rect">
            <a:avLst/>
          </a:prstGeom>
        </p:spPr>
        <p:txBody>
          <a:bodyPr lIns="0" tIns="0" rIns="0" bIns="0" anchor="t"/>
          <a:lstStyle/>
          <a:p>
            <a:pPr lvl="0">
              <a:buSzPct val="183333"/>
              <a:buAutoNum type="arabicPeriod"/>
              <a:defRPr sz="1800">
                <a:solidFill>
                  <a:srgbClr val="000000"/>
                </a:solidFill>
              </a:defRPr>
            </a:pPr>
            <a:r>
              <a:rPr sz="3000">
                <a:solidFill>
                  <a:srgbClr val="FFFFFF"/>
                </a:solidFill>
              </a:rPr>
              <a:t>Draw the Silk Roads (pg. 210), Indian Ocean Routes (pg. 210), Trans-Saharan (pg. 218), and the American Networks on the blank map.</a:t>
            </a:r>
          </a:p>
          <a:p>
            <a:pPr lvl="0">
              <a:buSzPct val="183333"/>
              <a:buAutoNum type="arabicPeriod"/>
              <a:defRPr sz="1800">
                <a:solidFill>
                  <a:srgbClr val="000000"/>
                </a:solidFill>
              </a:defRPr>
            </a:pPr>
            <a:r>
              <a:rPr sz="3000">
                <a:solidFill>
                  <a:srgbClr val="FFFFFF"/>
                </a:solidFill>
              </a:rPr>
              <a:t>Label major trading cities, ports, and bodies of water</a:t>
            </a:r>
          </a:p>
          <a:p>
            <a:pPr lvl="1">
              <a:buBlip>
                <a:blip r:embed="rId2"/>
              </a:buBlip>
              <a:defRPr sz="1800">
                <a:solidFill>
                  <a:srgbClr val="000000"/>
                </a:solidFill>
              </a:defRPr>
            </a:pPr>
            <a:r>
              <a:rPr sz="3000">
                <a:solidFill>
                  <a:srgbClr val="FFFFFF"/>
                </a:solidFill>
              </a:rPr>
              <a:t>Make a key representing each route</a:t>
            </a:r>
          </a:p>
          <a:p>
            <a:pPr lvl="0">
              <a:buSzPct val="183333"/>
              <a:buAutoNum type="arabicPeriod" startAt="3"/>
              <a:defRPr sz="1800">
                <a:solidFill>
                  <a:srgbClr val="000000"/>
                </a:solidFill>
              </a:defRPr>
            </a:pPr>
            <a:r>
              <a:rPr sz="3000" b="1" u="sng">
                <a:solidFill>
                  <a:srgbClr val="FFFFFF"/>
                </a:solidFill>
              </a:rPr>
              <a:t>Jigsaw</a:t>
            </a:r>
          </a:p>
          <a:p>
            <a:pPr marL="1367047" lvl="1" indent="-363747">
              <a:lnSpc>
                <a:spcPct val="70000"/>
              </a:lnSpc>
              <a:spcBef>
                <a:spcPts val="1500"/>
              </a:spcBef>
              <a:buBlip>
                <a:blip r:embed="rId3"/>
              </a:buBlip>
              <a:defRPr sz="1800">
                <a:solidFill>
                  <a:srgbClr val="000000"/>
                </a:solidFill>
              </a:defRPr>
            </a:pPr>
            <a:r>
              <a:rPr sz="3000">
                <a:solidFill>
                  <a:srgbClr val="FFFFFF"/>
                </a:solidFill>
              </a:rPr>
              <a:t>Read your assigned section with a partner and take notes in the chart</a:t>
            </a:r>
          </a:p>
          <a:p>
            <a:pPr marL="1367047" lvl="1" indent="-363747">
              <a:lnSpc>
                <a:spcPct val="70000"/>
              </a:lnSpc>
              <a:spcBef>
                <a:spcPts val="1500"/>
              </a:spcBef>
              <a:buBlip>
                <a:blip r:embed="rId3"/>
              </a:buBlip>
              <a:defRPr sz="1800">
                <a:solidFill>
                  <a:srgbClr val="000000"/>
                </a:solidFill>
              </a:defRPr>
            </a:pPr>
            <a:r>
              <a:rPr sz="3000">
                <a:solidFill>
                  <a:srgbClr val="FFFFFF"/>
                </a:solidFill>
              </a:rPr>
              <a:t>Find two other people- make a group of four- who read the same section as you did.  Share your information.</a:t>
            </a:r>
          </a:p>
          <a:p>
            <a:pPr marL="1367047" lvl="1" indent="-363747">
              <a:lnSpc>
                <a:spcPct val="70000"/>
              </a:lnSpc>
              <a:spcBef>
                <a:spcPts val="1500"/>
              </a:spcBef>
              <a:buBlip>
                <a:blip r:embed="rId3"/>
              </a:buBlip>
              <a:defRPr sz="1800">
                <a:solidFill>
                  <a:srgbClr val="000000"/>
                </a:solidFill>
              </a:defRPr>
            </a:pPr>
            <a:r>
              <a:rPr sz="3000">
                <a:solidFill>
                  <a:srgbClr val="FFFFFF"/>
                </a:solidFill>
              </a:rPr>
              <a:t>Find three people who did not read what you did.  Each group should consist of one EXPERT on SR, IO, TS, and AN.  Share your info by explaining your trade route.</a:t>
            </a:r>
          </a:p>
          <a:p>
            <a:pPr marL="1367047" lvl="1" indent="-363747">
              <a:lnSpc>
                <a:spcPct val="70000"/>
              </a:lnSpc>
              <a:spcBef>
                <a:spcPts val="1500"/>
              </a:spcBef>
              <a:buBlip>
                <a:blip r:embed="rId3"/>
              </a:buBlip>
              <a:defRPr sz="1800">
                <a:solidFill>
                  <a:srgbClr val="000000"/>
                </a:solidFill>
              </a:defRPr>
            </a:pPr>
            <a:r>
              <a:rPr sz="3000">
                <a:solidFill>
                  <a:srgbClr val="FFFFFF"/>
                </a:solidFill>
              </a:rPr>
              <a:t>Together, make a list of ways in which these trade routes are similar</a:t>
            </a:r>
          </a:p>
          <a:p>
            <a:pPr marL="820947" lvl="0" indent="-363747">
              <a:lnSpc>
                <a:spcPct val="70000"/>
              </a:lnSpc>
              <a:spcBef>
                <a:spcPts val="1500"/>
              </a:spcBef>
              <a:buBlip>
                <a:blip r:embed="rId3"/>
              </a:buBlip>
              <a:defRPr sz="1800">
                <a:solidFill>
                  <a:srgbClr val="000000"/>
                </a:solidFill>
              </a:defRPr>
            </a:pPr>
            <a:r>
              <a:rPr sz="3000">
                <a:solidFill>
                  <a:srgbClr val="FFFFFF"/>
                </a:solidFill>
              </a:rPr>
              <a:t>Using your notes, address the conclusion questions as a group.</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60">
                                            <p:bg/>
                                          </p:spTgt>
                                        </p:tgtEl>
                                        <p:attrNameLst>
                                          <p:attrName>style.visibility</p:attrName>
                                        </p:attrNameLst>
                                      </p:cBhvr>
                                      <p:to>
                                        <p:strVal val="visible"/>
                                      </p:to>
                                    </p:set>
                                    <p:anim calcmode="lin" valueType="num">
                                      <p:cBhvr>
                                        <p:cTn id="7" dur="2000" fill="hold"/>
                                        <p:tgtEl>
                                          <p:spTgt spid="60">
                                            <p:bg/>
                                          </p:spTgt>
                                        </p:tgtEl>
                                        <p:attrNameLst>
                                          <p:attrName>ppt_x</p:attrName>
                                        </p:attrNameLst>
                                      </p:cBhvr>
                                      <p:tavLst>
                                        <p:tav tm="0">
                                          <p:val>
                                            <p:strVal val="#ppt_x"/>
                                          </p:val>
                                        </p:tav>
                                        <p:tav tm="100000">
                                          <p:val>
                                            <p:strVal val="#ppt_x"/>
                                          </p:val>
                                        </p:tav>
                                      </p:tavLst>
                                    </p:anim>
                                    <p:anim calcmode="lin" valueType="num">
                                      <p:cBhvr>
                                        <p:cTn id="8" dur="2000" fill="hold"/>
                                        <p:tgtEl>
                                          <p:spTgt spid="60">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p:stCondLst>
                                    <p:cond delay="0"/>
                                  </p:stCondLst>
                                  <p:iterate>
                                    <p:tmAbs val="0"/>
                                  </p:iterate>
                                  <p:childTnLst>
                                    <p:set>
                                      <p:cBhvr>
                                        <p:cTn id="10" fill="hold"/>
                                        <p:tgtEl>
                                          <p:spTgt spid="60">
                                            <p:txEl>
                                              <p:pRg st="0" end="0"/>
                                            </p:txEl>
                                          </p:spTgt>
                                        </p:tgtEl>
                                        <p:attrNameLst>
                                          <p:attrName>style.visibility</p:attrName>
                                        </p:attrNameLst>
                                      </p:cBhvr>
                                      <p:to>
                                        <p:strVal val="visible"/>
                                      </p:to>
                                    </p:set>
                                    <p:anim calcmode="lin" valueType="num">
                                      <p:cBhvr>
                                        <p:cTn id="11" dur="20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2" dur="2000" fill="hold"/>
                                        <p:tgtEl>
                                          <p:spTgt spid="6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60">
                                            <p:txEl>
                                              <p:pRg st="1" end="1"/>
                                            </p:txEl>
                                          </p:spTgt>
                                        </p:tgtEl>
                                        <p:attrNameLst>
                                          <p:attrName>style.visibility</p:attrName>
                                        </p:attrNameLst>
                                      </p:cBhvr>
                                      <p:to>
                                        <p:strVal val="visible"/>
                                      </p:to>
                                    </p:set>
                                    <p:anim calcmode="lin" valueType="num">
                                      <p:cBhvr>
                                        <p:cTn id="17" dur="2000" fill="hold"/>
                                        <p:tgtEl>
                                          <p:spTgt spid="60">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60">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1">
                                  <p:stCondLst>
                                    <p:cond delay="0"/>
                                  </p:stCondLst>
                                  <p:iterate>
                                    <p:tmAbs val="0"/>
                                  </p:iterate>
                                  <p:childTnLst>
                                    <p:set>
                                      <p:cBhvr>
                                        <p:cTn id="20" fill="hold"/>
                                        <p:tgtEl>
                                          <p:spTgt spid="60">
                                            <p:txEl>
                                              <p:pRg st="2" end="2"/>
                                            </p:txEl>
                                          </p:spTgt>
                                        </p:tgtEl>
                                        <p:attrNameLst>
                                          <p:attrName>style.visibility</p:attrName>
                                        </p:attrNameLst>
                                      </p:cBhvr>
                                      <p:to>
                                        <p:strVal val="visible"/>
                                      </p:to>
                                    </p:set>
                                    <p:anim calcmode="lin" valueType="num">
                                      <p:cBhvr>
                                        <p:cTn id="21" dur="2000" fill="hold"/>
                                        <p:tgtEl>
                                          <p:spTgt spid="60">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6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1" nodeType="clickEffect">
                                  <p:stCondLst>
                                    <p:cond delay="0"/>
                                  </p:stCondLst>
                                  <p:iterate>
                                    <p:tmAbs val="0"/>
                                  </p:iterate>
                                  <p:childTnLst>
                                    <p:set>
                                      <p:cBhvr>
                                        <p:cTn id="26" fill="hold"/>
                                        <p:tgtEl>
                                          <p:spTgt spid="60">
                                            <p:txEl>
                                              <p:pRg st="3" end="3"/>
                                            </p:txEl>
                                          </p:spTgt>
                                        </p:tgtEl>
                                        <p:attrNameLst>
                                          <p:attrName>style.visibility</p:attrName>
                                        </p:attrNameLst>
                                      </p:cBhvr>
                                      <p:to>
                                        <p:strVal val="visible"/>
                                      </p:to>
                                    </p:set>
                                    <p:anim calcmode="lin" valueType="num">
                                      <p:cBhvr>
                                        <p:cTn id="27" dur="2000" fill="hold"/>
                                        <p:tgtEl>
                                          <p:spTgt spid="60">
                                            <p:txEl>
                                              <p:pRg st="3" end="3"/>
                                            </p:txEl>
                                          </p:spTgt>
                                        </p:tgtEl>
                                        <p:attrNameLst>
                                          <p:attrName>ppt_x</p:attrName>
                                        </p:attrNameLst>
                                      </p:cBhvr>
                                      <p:tavLst>
                                        <p:tav tm="0">
                                          <p:val>
                                            <p:strVal val="#ppt_x"/>
                                          </p:val>
                                        </p:tav>
                                        <p:tav tm="100000">
                                          <p:val>
                                            <p:strVal val="#ppt_x"/>
                                          </p:val>
                                        </p:tav>
                                      </p:tavLst>
                                    </p:anim>
                                    <p:anim calcmode="lin" valueType="num">
                                      <p:cBhvr>
                                        <p:cTn id="28" dur="2000" fill="hold"/>
                                        <p:tgtEl>
                                          <p:spTgt spid="60">
                                            <p:txEl>
                                              <p:pRg st="3" end="3"/>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1">
                                  <p:stCondLst>
                                    <p:cond delay="0"/>
                                  </p:stCondLst>
                                  <p:iterate>
                                    <p:tmAbs val="0"/>
                                  </p:iterate>
                                  <p:childTnLst>
                                    <p:set>
                                      <p:cBhvr>
                                        <p:cTn id="30" fill="hold"/>
                                        <p:tgtEl>
                                          <p:spTgt spid="60">
                                            <p:txEl>
                                              <p:pRg st="4" end="4"/>
                                            </p:txEl>
                                          </p:spTgt>
                                        </p:tgtEl>
                                        <p:attrNameLst>
                                          <p:attrName>style.visibility</p:attrName>
                                        </p:attrNameLst>
                                      </p:cBhvr>
                                      <p:to>
                                        <p:strVal val="visible"/>
                                      </p:to>
                                    </p:set>
                                    <p:anim calcmode="lin" valueType="num">
                                      <p:cBhvr>
                                        <p:cTn id="31" dur="2000" fill="hold"/>
                                        <p:tgtEl>
                                          <p:spTgt spid="60">
                                            <p:txEl>
                                              <p:pRg st="4" end="4"/>
                                            </p:txEl>
                                          </p:spTgt>
                                        </p:tgtEl>
                                        <p:attrNameLst>
                                          <p:attrName>ppt_x</p:attrName>
                                        </p:attrNameLst>
                                      </p:cBhvr>
                                      <p:tavLst>
                                        <p:tav tm="0">
                                          <p:val>
                                            <p:strVal val="#ppt_x"/>
                                          </p:val>
                                        </p:tav>
                                        <p:tav tm="100000">
                                          <p:val>
                                            <p:strVal val="#ppt_x"/>
                                          </p:val>
                                        </p:tav>
                                      </p:tavLst>
                                    </p:anim>
                                    <p:anim calcmode="lin" valueType="num">
                                      <p:cBhvr>
                                        <p:cTn id="32" dur="2000" fill="hold"/>
                                        <p:tgtEl>
                                          <p:spTgt spid="60">
                                            <p:txEl>
                                              <p:pRg st="4" end="4"/>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1">
                                  <p:stCondLst>
                                    <p:cond delay="0"/>
                                  </p:stCondLst>
                                  <p:iterate>
                                    <p:tmAbs val="0"/>
                                  </p:iterate>
                                  <p:childTnLst>
                                    <p:set>
                                      <p:cBhvr>
                                        <p:cTn id="34" fill="hold"/>
                                        <p:tgtEl>
                                          <p:spTgt spid="60">
                                            <p:txEl>
                                              <p:pRg st="5" end="5"/>
                                            </p:txEl>
                                          </p:spTgt>
                                        </p:tgtEl>
                                        <p:attrNameLst>
                                          <p:attrName>style.visibility</p:attrName>
                                        </p:attrNameLst>
                                      </p:cBhvr>
                                      <p:to>
                                        <p:strVal val="visible"/>
                                      </p:to>
                                    </p:set>
                                    <p:anim calcmode="lin" valueType="num">
                                      <p:cBhvr>
                                        <p:cTn id="35" dur="2000" fill="hold"/>
                                        <p:tgtEl>
                                          <p:spTgt spid="60">
                                            <p:txEl>
                                              <p:pRg st="5" end="5"/>
                                            </p:txEl>
                                          </p:spTgt>
                                        </p:tgtEl>
                                        <p:attrNameLst>
                                          <p:attrName>ppt_x</p:attrName>
                                        </p:attrNameLst>
                                      </p:cBhvr>
                                      <p:tavLst>
                                        <p:tav tm="0">
                                          <p:val>
                                            <p:strVal val="#ppt_x"/>
                                          </p:val>
                                        </p:tav>
                                        <p:tav tm="100000">
                                          <p:val>
                                            <p:strVal val="#ppt_x"/>
                                          </p:val>
                                        </p:tav>
                                      </p:tavLst>
                                    </p:anim>
                                    <p:anim calcmode="lin" valueType="num">
                                      <p:cBhvr>
                                        <p:cTn id="36" dur="2000" fill="hold"/>
                                        <p:tgtEl>
                                          <p:spTgt spid="60">
                                            <p:txEl>
                                              <p:pRg st="5" end="5"/>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1">
                                  <p:stCondLst>
                                    <p:cond delay="0"/>
                                  </p:stCondLst>
                                  <p:iterate>
                                    <p:tmAbs val="0"/>
                                  </p:iterate>
                                  <p:childTnLst>
                                    <p:set>
                                      <p:cBhvr>
                                        <p:cTn id="38" fill="hold"/>
                                        <p:tgtEl>
                                          <p:spTgt spid="60">
                                            <p:txEl>
                                              <p:pRg st="6" end="6"/>
                                            </p:txEl>
                                          </p:spTgt>
                                        </p:tgtEl>
                                        <p:attrNameLst>
                                          <p:attrName>style.visibility</p:attrName>
                                        </p:attrNameLst>
                                      </p:cBhvr>
                                      <p:to>
                                        <p:strVal val="visible"/>
                                      </p:to>
                                    </p:set>
                                    <p:anim calcmode="lin" valueType="num">
                                      <p:cBhvr>
                                        <p:cTn id="39" dur="2000" fill="hold"/>
                                        <p:tgtEl>
                                          <p:spTgt spid="60">
                                            <p:txEl>
                                              <p:pRg st="6" end="6"/>
                                            </p:txEl>
                                          </p:spTgt>
                                        </p:tgtEl>
                                        <p:attrNameLst>
                                          <p:attrName>ppt_x</p:attrName>
                                        </p:attrNameLst>
                                      </p:cBhvr>
                                      <p:tavLst>
                                        <p:tav tm="0">
                                          <p:val>
                                            <p:strVal val="#ppt_x"/>
                                          </p:val>
                                        </p:tav>
                                        <p:tav tm="100000">
                                          <p:val>
                                            <p:strVal val="#ppt_x"/>
                                          </p:val>
                                        </p:tav>
                                      </p:tavLst>
                                    </p:anim>
                                    <p:anim calcmode="lin" valueType="num">
                                      <p:cBhvr>
                                        <p:cTn id="40" dur="2000" fill="hold"/>
                                        <p:tgtEl>
                                          <p:spTgt spid="60">
                                            <p:txEl>
                                              <p:pRg st="6" end="6"/>
                                            </p:txEl>
                                          </p:spTgt>
                                        </p:tgtEl>
                                        <p:attrNameLst>
                                          <p:attrName>ppt_y</p:attrName>
                                        </p:attrNameLst>
                                      </p:cBhvr>
                                      <p:tavLst>
                                        <p:tav tm="0">
                                          <p:val>
                                            <p:strVal val="0-#ppt_h/2"/>
                                          </p:val>
                                        </p:tav>
                                        <p:tav tm="100000">
                                          <p:val>
                                            <p:strVal val="#ppt_y"/>
                                          </p:val>
                                        </p:tav>
                                      </p:tavLst>
                                    </p:anim>
                                  </p:childTnLst>
                                </p:cTn>
                              </p:par>
                              <p:par>
                                <p:cTn id="41" presetID="2" presetClass="entr" presetSubtype="1" fill="hold" grpId="1">
                                  <p:stCondLst>
                                    <p:cond delay="0"/>
                                  </p:stCondLst>
                                  <p:iterate>
                                    <p:tmAbs val="0"/>
                                  </p:iterate>
                                  <p:childTnLst>
                                    <p:set>
                                      <p:cBhvr>
                                        <p:cTn id="42" fill="hold"/>
                                        <p:tgtEl>
                                          <p:spTgt spid="60">
                                            <p:txEl>
                                              <p:pRg st="7" end="7"/>
                                            </p:txEl>
                                          </p:spTgt>
                                        </p:tgtEl>
                                        <p:attrNameLst>
                                          <p:attrName>style.visibility</p:attrName>
                                        </p:attrNameLst>
                                      </p:cBhvr>
                                      <p:to>
                                        <p:strVal val="visible"/>
                                      </p:to>
                                    </p:set>
                                    <p:anim calcmode="lin" valueType="num">
                                      <p:cBhvr>
                                        <p:cTn id="43" dur="2000" fill="hold"/>
                                        <p:tgtEl>
                                          <p:spTgt spid="60">
                                            <p:txEl>
                                              <p:pRg st="7" end="7"/>
                                            </p:txEl>
                                          </p:spTgt>
                                        </p:tgtEl>
                                        <p:attrNameLst>
                                          <p:attrName>ppt_x</p:attrName>
                                        </p:attrNameLst>
                                      </p:cBhvr>
                                      <p:tavLst>
                                        <p:tav tm="0">
                                          <p:val>
                                            <p:strVal val="#ppt_x"/>
                                          </p:val>
                                        </p:tav>
                                        <p:tav tm="100000">
                                          <p:val>
                                            <p:strVal val="#ppt_x"/>
                                          </p:val>
                                        </p:tav>
                                      </p:tavLst>
                                    </p:anim>
                                    <p:anim calcmode="lin" valueType="num">
                                      <p:cBhvr>
                                        <p:cTn id="44" dur="2000" fill="hold"/>
                                        <p:tgtEl>
                                          <p:spTgt spid="60">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1" nodeType="clickEffect">
                                  <p:stCondLst>
                                    <p:cond delay="0"/>
                                  </p:stCondLst>
                                  <p:iterate>
                                    <p:tmAbs val="0"/>
                                  </p:iterate>
                                  <p:childTnLst>
                                    <p:set>
                                      <p:cBhvr>
                                        <p:cTn id="48" fill="hold"/>
                                        <p:tgtEl>
                                          <p:spTgt spid="60">
                                            <p:txEl>
                                              <p:pRg st="8" end="8"/>
                                            </p:txEl>
                                          </p:spTgt>
                                        </p:tgtEl>
                                        <p:attrNameLst>
                                          <p:attrName>style.visibility</p:attrName>
                                        </p:attrNameLst>
                                      </p:cBhvr>
                                      <p:to>
                                        <p:strVal val="visible"/>
                                      </p:to>
                                    </p:set>
                                    <p:anim calcmode="lin" valueType="num">
                                      <p:cBhvr>
                                        <p:cTn id="49" dur="2000" fill="hold"/>
                                        <p:tgtEl>
                                          <p:spTgt spid="60">
                                            <p:txEl>
                                              <p:pRg st="8" end="8"/>
                                            </p:txEl>
                                          </p:spTgt>
                                        </p:tgtEl>
                                        <p:attrNameLst>
                                          <p:attrName>ppt_x</p:attrName>
                                        </p:attrNameLst>
                                      </p:cBhvr>
                                      <p:tavLst>
                                        <p:tav tm="0">
                                          <p:val>
                                            <p:strVal val="#ppt_x"/>
                                          </p:val>
                                        </p:tav>
                                        <p:tav tm="100000">
                                          <p:val>
                                            <p:strVal val="#ppt_x"/>
                                          </p:val>
                                        </p:tav>
                                      </p:tavLst>
                                    </p:anim>
                                    <p:anim calcmode="lin" valueType="num">
                                      <p:cBhvr>
                                        <p:cTn id="50" dur="2000" fill="hold"/>
                                        <p:tgtEl>
                                          <p:spTgt spid="60">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xfrm>
            <a:off x="850900" y="-101600"/>
            <a:ext cx="3251200" cy="736600"/>
          </a:xfrm>
          <a:prstGeom prst="rect">
            <a:avLst/>
          </a:prstGeom>
        </p:spPr>
        <p:txBody>
          <a:bodyPr/>
          <a:lstStyle>
            <a:lvl1pPr>
              <a:defRPr sz="4800"/>
            </a:lvl1pPr>
          </a:lstStyle>
          <a:p>
            <a:pPr lvl="0">
              <a:defRPr sz="1800">
                <a:solidFill>
                  <a:srgbClr val="000000"/>
                </a:solidFill>
              </a:defRPr>
            </a:pPr>
            <a:r>
              <a:rPr sz="4800">
                <a:solidFill>
                  <a:srgbClr val="FFFFFF"/>
                </a:solidFill>
              </a:rPr>
              <a:t>Silk Roads</a:t>
            </a:r>
          </a:p>
        </p:txBody>
      </p:sp>
      <p:sp>
        <p:nvSpPr>
          <p:cNvPr id="63" name="Shape 63"/>
          <p:cNvSpPr>
            <a:spLocks noGrp="1"/>
          </p:cNvSpPr>
          <p:nvPr>
            <p:ph type="body" idx="1"/>
          </p:nvPr>
        </p:nvSpPr>
        <p:spPr>
          <a:xfrm>
            <a:off x="0" y="495300"/>
            <a:ext cx="12395200" cy="8763000"/>
          </a:xfrm>
          <a:prstGeom prst="rect">
            <a:avLst/>
          </a:prstGeom>
        </p:spPr>
        <p:txBody>
          <a:bodyPr lIns="0" tIns="0" rIns="0" bIns="0" anchor="t"/>
          <a:lstStyle/>
          <a:p>
            <a:pPr lvl="0">
              <a:lnSpc>
                <a:spcPct val="50000"/>
              </a:lnSpc>
              <a:spcBef>
                <a:spcPts val="1800"/>
              </a:spcBef>
              <a:buBlip>
                <a:blip r:embed="rId2"/>
              </a:buBlip>
              <a:defRPr sz="1800">
                <a:solidFill>
                  <a:srgbClr val="000000"/>
                </a:solidFill>
              </a:defRPr>
            </a:pPr>
            <a:r>
              <a:rPr sz="2400" b="1" u="sng" spc="-48">
                <a:solidFill>
                  <a:srgbClr val="FFFFFF"/>
                </a:solidFill>
              </a:rPr>
              <a:t>Origins/Geography</a:t>
            </a:r>
          </a:p>
          <a:p>
            <a:pPr lvl="1">
              <a:lnSpc>
                <a:spcPct val="50000"/>
              </a:lnSpc>
              <a:spcBef>
                <a:spcPts val="1500"/>
              </a:spcBef>
              <a:buBlip>
                <a:blip r:embed="rId2"/>
              </a:buBlip>
              <a:defRPr sz="1800">
                <a:solidFill>
                  <a:srgbClr val="000000"/>
                </a:solidFill>
              </a:defRPr>
            </a:pPr>
            <a:r>
              <a:rPr sz="2000" spc="-39">
                <a:solidFill>
                  <a:srgbClr val="FFFFFF"/>
                </a:solidFill>
              </a:rPr>
              <a:t>Separate societies and diverse climate</a:t>
            </a:r>
          </a:p>
          <a:p>
            <a:pPr lvl="2">
              <a:lnSpc>
                <a:spcPct val="30000"/>
              </a:lnSpc>
              <a:spcBef>
                <a:spcPts val="1500"/>
              </a:spcBef>
              <a:buBlip>
                <a:blip r:embed="rId2"/>
              </a:buBlip>
              <a:defRPr sz="1800">
                <a:solidFill>
                  <a:srgbClr val="000000"/>
                </a:solidFill>
              </a:defRPr>
            </a:pPr>
            <a:r>
              <a:rPr sz="2000" spc="-39">
                <a:solidFill>
                  <a:srgbClr val="FFFFFF"/>
                </a:solidFill>
              </a:rPr>
              <a:t>cold, harsh, dry in north vs. warm, suitable for agriculture in ME, China, Med.</a:t>
            </a:r>
          </a:p>
          <a:p>
            <a:pPr lvl="2">
              <a:lnSpc>
                <a:spcPct val="30000"/>
              </a:lnSpc>
              <a:spcBef>
                <a:spcPts val="1500"/>
              </a:spcBef>
              <a:buBlip>
                <a:blip r:embed="rId2"/>
              </a:buBlip>
              <a:defRPr sz="1800">
                <a:solidFill>
                  <a:srgbClr val="000000"/>
                </a:solidFill>
              </a:defRPr>
            </a:pPr>
            <a:r>
              <a:rPr sz="2000" spc="-39">
                <a:solidFill>
                  <a:srgbClr val="FFFFFF"/>
                </a:solidFill>
              </a:rPr>
              <a:t>Pastoral and agricultural people exchange goods and idea</a:t>
            </a:r>
          </a:p>
          <a:p>
            <a:pPr lvl="2">
              <a:lnSpc>
                <a:spcPct val="60000"/>
              </a:lnSpc>
              <a:spcBef>
                <a:spcPts val="1800"/>
              </a:spcBef>
              <a:buBlip>
                <a:blip r:embed="rId2"/>
              </a:buBlip>
              <a:defRPr sz="1800">
                <a:solidFill>
                  <a:srgbClr val="000000"/>
                </a:solidFill>
              </a:defRPr>
            </a:pPr>
            <a:r>
              <a:rPr sz="2000" spc="-39">
                <a:solidFill>
                  <a:srgbClr val="FFFFFF"/>
                </a:solidFill>
              </a:rPr>
              <a:t>Rise of Classical civilizations facilitate connection between places like Han China, Persia, and the Roman Empire</a:t>
            </a:r>
          </a:p>
          <a:p>
            <a:pPr lvl="0">
              <a:lnSpc>
                <a:spcPct val="50000"/>
              </a:lnSpc>
              <a:spcBef>
                <a:spcPts val="1800"/>
              </a:spcBef>
              <a:buBlip>
                <a:blip r:embed="rId2"/>
              </a:buBlip>
              <a:defRPr sz="1800">
                <a:solidFill>
                  <a:srgbClr val="000000"/>
                </a:solidFill>
              </a:defRPr>
            </a:pPr>
            <a:r>
              <a:rPr sz="2000" spc="-39">
                <a:solidFill>
                  <a:srgbClr val="FFFFFF"/>
                </a:solidFill>
              </a:rPr>
              <a:t>Operations</a:t>
            </a:r>
          </a:p>
          <a:p>
            <a:pPr lvl="1">
              <a:lnSpc>
                <a:spcPct val="20000"/>
              </a:lnSpc>
              <a:spcBef>
                <a:spcPts val="1800"/>
              </a:spcBef>
              <a:buBlip>
                <a:blip r:embed="rId2"/>
              </a:buBlip>
              <a:defRPr sz="1800">
                <a:solidFill>
                  <a:srgbClr val="000000"/>
                </a:solidFill>
              </a:defRPr>
            </a:pPr>
            <a:r>
              <a:rPr sz="2000" spc="-39">
                <a:solidFill>
                  <a:srgbClr val="FFFFFF"/>
                </a:solidFill>
              </a:rPr>
              <a:t>Land based, “relay trade”</a:t>
            </a:r>
          </a:p>
          <a:p>
            <a:pPr lvl="1">
              <a:lnSpc>
                <a:spcPct val="20000"/>
              </a:lnSpc>
              <a:spcBef>
                <a:spcPts val="1500"/>
              </a:spcBef>
              <a:buBlip>
                <a:blip r:embed="rId2"/>
              </a:buBlip>
              <a:defRPr sz="1800">
                <a:solidFill>
                  <a:srgbClr val="000000"/>
                </a:solidFill>
              </a:defRPr>
            </a:pPr>
            <a:r>
              <a:rPr sz="2000" spc="-39">
                <a:solidFill>
                  <a:srgbClr val="FFFFFF"/>
                </a:solidFill>
              </a:rPr>
              <a:t>Pastoral and agricultural people involved</a:t>
            </a:r>
          </a:p>
          <a:p>
            <a:pPr lvl="1">
              <a:lnSpc>
                <a:spcPct val="20000"/>
              </a:lnSpc>
              <a:spcBef>
                <a:spcPts val="1500"/>
              </a:spcBef>
              <a:buBlip>
                <a:blip r:embed="rId2"/>
              </a:buBlip>
              <a:defRPr sz="1800">
                <a:solidFill>
                  <a:srgbClr val="000000"/>
                </a:solidFill>
              </a:defRPr>
            </a:pPr>
            <a:r>
              <a:rPr sz="2000" spc="-39">
                <a:solidFill>
                  <a:srgbClr val="FFFFFF"/>
                </a:solidFill>
              </a:rPr>
              <a:t>Better trade when security provided during Rule of Empires or Mongols</a:t>
            </a:r>
          </a:p>
          <a:p>
            <a:pPr lvl="1">
              <a:lnSpc>
                <a:spcPct val="20000"/>
              </a:lnSpc>
              <a:spcBef>
                <a:spcPts val="1500"/>
              </a:spcBef>
              <a:buBlip>
                <a:blip r:embed="rId2"/>
              </a:buBlip>
              <a:defRPr sz="1800">
                <a:solidFill>
                  <a:srgbClr val="000000"/>
                </a:solidFill>
              </a:defRPr>
            </a:pPr>
            <a:r>
              <a:rPr sz="2000" spc="-39">
                <a:solidFill>
                  <a:srgbClr val="FFFFFF"/>
                </a:solidFill>
              </a:rPr>
              <a:t>Camel caravans</a:t>
            </a:r>
          </a:p>
          <a:p>
            <a:pPr lvl="1">
              <a:lnSpc>
                <a:spcPct val="20000"/>
              </a:lnSpc>
              <a:spcBef>
                <a:spcPts val="1500"/>
              </a:spcBef>
              <a:buBlip>
                <a:blip r:embed="rId2"/>
              </a:buBlip>
              <a:defRPr sz="1800">
                <a:solidFill>
                  <a:srgbClr val="000000"/>
                </a:solidFill>
              </a:defRPr>
            </a:pPr>
            <a:r>
              <a:rPr sz="2000" spc="-39">
                <a:solidFill>
                  <a:srgbClr val="FFFFFF"/>
                </a:solidFill>
              </a:rPr>
              <a:t>LUXURY GOODS=elite market</a:t>
            </a:r>
          </a:p>
          <a:p>
            <a:pPr lvl="1">
              <a:lnSpc>
                <a:spcPct val="20000"/>
              </a:lnSpc>
              <a:spcBef>
                <a:spcPts val="1500"/>
              </a:spcBef>
              <a:buBlip>
                <a:blip r:embed="rId2"/>
              </a:buBlip>
              <a:defRPr sz="1800">
                <a:solidFill>
                  <a:srgbClr val="000000"/>
                </a:solidFill>
              </a:defRPr>
            </a:pPr>
            <a:r>
              <a:rPr sz="2000" spc="-39">
                <a:solidFill>
                  <a:srgbClr val="FFFFFF"/>
                </a:solidFill>
              </a:rPr>
              <a:t>silk monopoly by China at first; sacred to Buddhists</a:t>
            </a:r>
          </a:p>
          <a:p>
            <a:pPr lvl="1">
              <a:lnSpc>
                <a:spcPct val="20000"/>
              </a:lnSpc>
              <a:spcBef>
                <a:spcPts val="1500"/>
              </a:spcBef>
              <a:buBlip>
                <a:blip r:embed="rId2"/>
              </a:buBlip>
              <a:defRPr sz="1800">
                <a:solidFill>
                  <a:srgbClr val="000000"/>
                </a:solidFill>
              </a:defRPr>
            </a:pPr>
            <a:r>
              <a:rPr sz="2000" spc="-39">
                <a:solidFill>
                  <a:srgbClr val="FFFFFF"/>
                </a:solidFill>
              </a:rPr>
              <a:t>Monasteries set up along the route by Buddhists=common meeting place</a:t>
            </a:r>
          </a:p>
          <a:p>
            <a:pPr lvl="0">
              <a:lnSpc>
                <a:spcPct val="50000"/>
              </a:lnSpc>
              <a:spcBef>
                <a:spcPts val="1800"/>
              </a:spcBef>
              <a:buBlip>
                <a:blip r:embed="rId2"/>
              </a:buBlip>
              <a:defRPr sz="1800">
                <a:solidFill>
                  <a:srgbClr val="000000"/>
                </a:solidFill>
              </a:defRPr>
            </a:pPr>
            <a:r>
              <a:rPr sz="2000" spc="-39">
                <a:solidFill>
                  <a:srgbClr val="FFFFFF"/>
                </a:solidFill>
              </a:rPr>
              <a:t>Exchanged Goods...</a:t>
            </a:r>
          </a:p>
          <a:p>
            <a:pPr lvl="1">
              <a:lnSpc>
                <a:spcPct val="50000"/>
              </a:lnSpc>
              <a:spcBef>
                <a:spcPts val="700"/>
              </a:spcBef>
              <a:buBlip>
                <a:blip r:embed="rId2"/>
              </a:buBlip>
              <a:defRPr sz="1800">
                <a:solidFill>
                  <a:srgbClr val="000000"/>
                </a:solidFill>
              </a:defRPr>
            </a:pPr>
            <a:r>
              <a:rPr sz="2000" spc="-39">
                <a:solidFill>
                  <a:srgbClr val="FFFFFF"/>
                </a:solidFill>
              </a:rPr>
              <a:t>China= silk, bamboo, paper, gunpowder</a:t>
            </a:r>
          </a:p>
          <a:p>
            <a:pPr lvl="1">
              <a:lnSpc>
                <a:spcPct val="50000"/>
              </a:lnSpc>
              <a:spcBef>
                <a:spcPts val="700"/>
              </a:spcBef>
              <a:buBlip>
                <a:blip r:embed="rId2"/>
              </a:buBlip>
              <a:defRPr sz="1800">
                <a:solidFill>
                  <a:srgbClr val="000000"/>
                </a:solidFill>
              </a:defRPr>
            </a:pPr>
            <a:r>
              <a:rPr sz="2000" spc="-39">
                <a:solidFill>
                  <a:srgbClr val="FFFFFF"/>
                </a:solidFill>
              </a:rPr>
              <a:t>India=spices, cotton</a:t>
            </a:r>
          </a:p>
          <a:p>
            <a:pPr lvl="1">
              <a:lnSpc>
                <a:spcPct val="50000"/>
              </a:lnSpc>
              <a:spcBef>
                <a:spcPts val="1100"/>
              </a:spcBef>
              <a:buBlip>
                <a:blip r:embed="rId2"/>
              </a:buBlip>
              <a:defRPr sz="1800">
                <a:solidFill>
                  <a:srgbClr val="000000"/>
                </a:solidFill>
              </a:defRPr>
            </a:pPr>
            <a:r>
              <a:rPr sz="2000" spc="-39">
                <a:solidFill>
                  <a:srgbClr val="FFFFFF"/>
                </a:solidFill>
              </a:rPr>
              <a:t>ME= dates, nuts, dries fruit</a:t>
            </a:r>
          </a:p>
          <a:p>
            <a:pPr lvl="1">
              <a:lnSpc>
                <a:spcPct val="50000"/>
              </a:lnSpc>
              <a:spcBef>
                <a:spcPts val="1100"/>
              </a:spcBef>
              <a:buBlip>
                <a:blip r:embed="rId2"/>
              </a:buBlip>
              <a:defRPr sz="1800">
                <a:solidFill>
                  <a:srgbClr val="000000"/>
                </a:solidFill>
              </a:defRPr>
            </a:pPr>
            <a:r>
              <a:rPr sz="2000" spc="-39">
                <a:solidFill>
                  <a:srgbClr val="FFFFFF"/>
                </a:solidFill>
              </a:rPr>
              <a:t>Central Asia=walrus tusks, furs, horses</a:t>
            </a:r>
          </a:p>
          <a:p>
            <a:pPr lvl="1">
              <a:lnSpc>
                <a:spcPct val="50000"/>
              </a:lnSpc>
              <a:spcBef>
                <a:spcPts val="1100"/>
              </a:spcBef>
              <a:buBlip>
                <a:blip r:embed="rId2"/>
              </a:buBlip>
              <a:defRPr sz="1800">
                <a:solidFill>
                  <a:srgbClr val="000000"/>
                </a:solidFill>
              </a:defRPr>
            </a:pPr>
            <a:r>
              <a:rPr sz="2000" spc="-39">
                <a:solidFill>
                  <a:srgbClr val="FFFFFF"/>
                </a:solidFill>
              </a:rPr>
              <a:t>Med. Basin=Gold coins, glassware, jewelry</a:t>
            </a:r>
          </a:p>
          <a:p>
            <a:pPr lvl="1">
              <a:lnSpc>
                <a:spcPct val="50000"/>
              </a:lnSpc>
              <a:spcBef>
                <a:spcPts val="1100"/>
              </a:spcBef>
              <a:buBlip>
                <a:blip r:embed="rId2"/>
              </a:buBlip>
              <a:defRPr sz="1800">
                <a:solidFill>
                  <a:srgbClr val="000000"/>
                </a:solidFill>
              </a:defRPr>
            </a:pPr>
            <a:r>
              <a:rPr sz="2000" spc="-39">
                <a:solidFill>
                  <a:srgbClr val="FFFFFF"/>
                </a:solidFill>
              </a:rPr>
              <a:t>Buddhism and Christianity, religious texts, architecture</a:t>
            </a:r>
          </a:p>
          <a:p>
            <a:pPr lvl="1">
              <a:lnSpc>
                <a:spcPct val="50000"/>
              </a:lnSpc>
              <a:spcBef>
                <a:spcPts val="1100"/>
              </a:spcBef>
              <a:buBlip>
                <a:blip r:embed="rId2"/>
              </a:buBlip>
              <a:defRPr sz="1800">
                <a:solidFill>
                  <a:srgbClr val="000000"/>
                </a:solidFill>
              </a:defRPr>
            </a:pPr>
            <a:r>
              <a:rPr sz="2000" spc="-39">
                <a:solidFill>
                  <a:srgbClr val="FFFFFF"/>
                </a:solidFill>
              </a:rPr>
              <a:t>DISEASE=strengthened Christianity/Buddhism(compassion)= EURO advantage!!!</a:t>
            </a:r>
          </a:p>
          <a:p>
            <a:pPr lvl="0">
              <a:lnSpc>
                <a:spcPct val="50000"/>
              </a:lnSpc>
              <a:spcBef>
                <a:spcPts val="1100"/>
              </a:spcBef>
              <a:buBlip>
                <a:blip r:embed="rId2"/>
              </a:buBlip>
              <a:defRPr sz="1800">
                <a:solidFill>
                  <a:srgbClr val="000000"/>
                </a:solidFill>
              </a:defRPr>
            </a:pPr>
            <a:r>
              <a:rPr sz="2000" spc="-39">
                <a:solidFill>
                  <a:srgbClr val="FFFFFF"/>
                </a:solidFill>
              </a:rPr>
              <a:t>Technology...</a:t>
            </a:r>
          </a:p>
          <a:p>
            <a:pPr lvl="1">
              <a:lnSpc>
                <a:spcPct val="50000"/>
              </a:lnSpc>
              <a:spcBef>
                <a:spcPts val="1100"/>
              </a:spcBef>
              <a:buBlip>
                <a:blip r:embed="rId2"/>
              </a:buBlip>
              <a:defRPr sz="1800">
                <a:solidFill>
                  <a:srgbClr val="000000"/>
                </a:solidFill>
              </a:defRPr>
            </a:pPr>
            <a:r>
              <a:rPr sz="2000" spc="-39">
                <a:solidFill>
                  <a:srgbClr val="FFFFFF"/>
                </a:solidFill>
              </a:rPr>
              <a:t>Camels, horses=stirrups and saddles make it easier to travel and fight</a:t>
            </a:r>
          </a:p>
          <a:p>
            <a:pPr lvl="1">
              <a:lnSpc>
                <a:spcPct val="50000"/>
              </a:lnSpc>
              <a:spcBef>
                <a:spcPts val="1100"/>
              </a:spcBef>
              <a:buBlip>
                <a:blip r:embed="rId2"/>
              </a:buBlip>
              <a:defRPr sz="1800">
                <a:solidFill>
                  <a:srgbClr val="000000"/>
                </a:solidFill>
              </a:defRPr>
            </a:pPr>
            <a:r>
              <a:rPr sz="2000" spc="-39">
                <a:solidFill>
                  <a:srgbClr val="FFFFFF"/>
                </a:solidFill>
              </a:rPr>
              <a:t>Silk worm production</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1270000" y="203200"/>
            <a:ext cx="2819400" cy="1371600"/>
          </a:xfrm>
          <a:prstGeom prst="rect">
            <a:avLst/>
          </a:prstGeom>
        </p:spPr>
        <p:txBody>
          <a:bodyPr/>
          <a:lstStyle>
            <a:lvl1pPr>
              <a:defRPr sz="3600"/>
            </a:lvl1pPr>
          </a:lstStyle>
          <a:p>
            <a:pPr lvl="0">
              <a:defRPr sz="1800">
                <a:solidFill>
                  <a:srgbClr val="000000"/>
                </a:solidFill>
              </a:defRPr>
            </a:pPr>
            <a:r>
              <a:rPr sz="3600">
                <a:solidFill>
                  <a:srgbClr val="FFFFFF"/>
                </a:solidFill>
              </a:rPr>
              <a:t>The Indian Ocean Basin</a:t>
            </a:r>
          </a:p>
        </p:txBody>
      </p:sp>
      <p:sp>
        <p:nvSpPr>
          <p:cNvPr id="66" name="Shape 66"/>
          <p:cNvSpPr>
            <a:spLocks noGrp="1"/>
          </p:cNvSpPr>
          <p:nvPr>
            <p:ph type="body" idx="1"/>
          </p:nvPr>
        </p:nvSpPr>
        <p:spPr>
          <a:xfrm>
            <a:off x="-419100" y="1270000"/>
            <a:ext cx="12827000" cy="7213600"/>
          </a:xfrm>
          <a:prstGeom prst="rect">
            <a:avLst/>
          </a:prstGeom>
        </p:spPr>
        <p:txBody>
          <a:bodyPr lIns="0" tIns="0" rIns="0" bIns="0" anchor="t"/>
          <a:lstStyle/>
          <a:p>
            <a:pPr marL="699698" lvl="0" indent="-242498">
              <a:lnSpc>
                <a:spcPct val="20000"/>
              </a:lnSpc>
              <a:spcBef>
                <a:spcPts val="2100"/>
              </a:spcBef>
              <a:buBlip>
                <a:blip r:embed="rId2"/>
              </a:buBlip>
              <a:defRPr sz="1800">
                <a:solidFill>
                  <a:srgbClr val="000000"/>
                </a:solidFill>
              </a:defRPr>
            </a:pPr>
            <a:r>
              <a:rPr sz="2000" b="1" u="sng">
                <a:solidFill>
                  <a:srgbClr val="FFFFFF"/>
                </a:solidFill>
              </a:rPr>
              <a:t>Origins/Geography</a:t>
            </a:r>
          </a:p>
          <a:p>
            <a:pPr marL="1245798" lvl="1" indent="-242498">
              <a:lnSpc>
                <a:spcPct val="1000"/>
              </a:lnSpc>
              <a:spcBef>
                <a:spcPts val="2100"/>
              </a:spcBef>
              <a:buBlip>
                <a:blip r:embed="rId2"/>
              </a:buBlip>
              <a:defRPr sz="1800">
                <a:solidFill>
                  <a:srgbClr val="000000"/>
                </a:solidFill>
              </a:defRPr>
            </a:pPr>
            <a:r>
              <a:rPr sz="2000">
                <a:solidFill>
                  <a:srgbClr val="FFFFFF"/>
                </a:solidFill>
              </a:rPr>
              <a:t>Mediterranean always place of trade: Phoenicians, Egyptians, etc.</a:t>
            </a:r>
          </a:p>
          <a:p>
            <a:pPr marL="1245798" lvl="1" indent="-242498">
              <a:lnSpc>
                <a:spcPct val="1000"/>
              </a:lnSpc>
              <a:spcBef>
                <a:spcPts val="2100"/>
              </a:spcBef>
              <a:buBlip>
                <a:blip r:embed="rId2"/>
              </a:buBlip>
              <a:defRPr sz="1800">
                <a:solidFill>
                  <a:srgbClr val="000000"/>
                </a:solidFill>
              </a:defRPr>
            </a:pPr>
            <a:r>
              <a:rPr sz="2000">
                <a:solidFill>
                  <a:srgbClr val="FFFFFF"/>
                </a:solidFill>
              </a:rPr>
              <a:t>Venice became a trading center</a:t>
            </a:r>
          </a:p>
          <a:p>
            <a:pPr marL="1245798" lvl="1" indent="-242498">
              <a:lnSpc>
                <a:spcPct val="1000"/>
              </a:lnSpc>
              <a:spcBef>
                <a:spcPts val="2100"/>
              </a:spcBef>
              <a:buBlip>
                <a:blip r:embed="rId2"/>
              </a:buBlip>
              <a:defRPr sz="1800">
                <a:solidFill>
                  <a:srgbClr val="000000"/>
                </a:solidFill>
              </a:defRPr>
            </a:pPr>
            <a:r>
              <a:rPr sz="2000">
                <a:solidFill>
                  <a:srgbClr val="FFFFFF"/>
                </a:solidFill>
              </a:rPr>
              <a:t>Most important route before the 1500s</a:t>
            </a:r>
          </a:p>
          <a:p>
            <a:pPr marL="1245798" lvl="1" indent="-242498">
              <a:lnSpc>
                <a:spcPct val="1000"/>
              </a:lnSpc>
              <a:spcBef>
                <a:spcPts val="2100"/>
              </a:spcBef>
              <a:buBlip>
                <a:blip r:embed="rId2"/>
              </a:buBlip>
              <a:defRPr sz="1800">
                <a:solidFill>
                  <a:srgbClr val="000000"/>
                </a:solidFill>
              </a:defRPr>
            </a:pPr>
            <a:r>
              <a:rPr sz="2000">
                <a:solidFill>
                  <a:srgbClr val="FFFFFF"/>
                </a:solidFill>
              </a:rPr>
              <a:t>Largest sea-based trade</a:t>
            </a:r>
          </a:p>
          <a:p>
            <a:pPr marL="1245798" lvl="1" indent="-242498">
              <a:lnSpc>
                <a:spcPct val="1000"/>
              </a:lnSpc>
              <a:spcBef>
                <a:spcPts val="2100"/>
              </a:spcBef>
              <a:buBlip>
                <a:blip r:embed="rId2"/>
              </a:buBlip>
              <a:defRPr sz="1800">
                <a:solidFill>
                  <a:srgbClr val="000000"/>
                </a:solidFill>
              </a:defRPr>
            </a:pPr>
            <a:r>
              <a:rPr sz="2000">
                <a:solidFill>
                  <a:srgbClr val="FFFFFF"/>
                </a:solidFill>
              </a:rPr>
              <a:t>Environmental diversity (China, Malay Peninsula, India, Africa, Europe, ME)</a:t>
            </a:r>
          </a:p>
          <a:p>
            <a:pPr marL="1245798" lvl="1" indent="-242498">
              <a:lnSpc>
                <a:spcPct val="1000"/>
              </a:lnSpc>
              <a:spcBef>
                <a:spcPts val="2100"/>
              </a:spcBef>
              <a:buBlip>
                <a:blip r:embed="rId2"/>
              </a:buBlip>
              <a:defRPr sz="1800">
                <a:solidFill>
                  <a:srgbClr val="000000"/>
                </a:solidFill>
              </a:defRPr>
            </a:pPr>
            <a:r>
              <a:rPr sz="2000">
                <a:solidFill>
                  <a:srgbClr val="FFFFFF"/>
                </a:solidFill>
              </a:rPr>
              <a:t>Monsoons are key to trade and evidence of advanced understanding of trade winds</a:t>
            </a:r>
          </a:p>
          <a:p>
            <a:pPr marL="1245798" lvl="1" indent="-242498">
              <a:lnSpc>
                <a:spcPct val="1000"/>
              </a:lnSpc>
              <a:spcBef>
                <a:spcPts val="3500"/>
              </a:spcBef>
              <a:buBlip>
                <a:blip r:embed="rId2"/>
              </a:buBlip>
              <a:defRPr sz="1800">
                <a:solidFill>
                  <a:srgbClr val="000000"/>
                </a:solidFill>
              </a:defRPr>
            </a:pPr>
            <a:r>
              <a:rPr sz="2000">
                <a:solidFill>
                  <a:srgbClr val="FFFFFF"/>
                </a:solidFill>
              </a:rPr>
              <a:t>Began in Indus RV</a:t>
            </a:r>
          </a:p>
          <a:p>
            <a:pPr marL="699698" lvl="0" indent="-242498">
              <a:lnSpc>
                <a:spcPct val="1000"/>
              </a:lnSpc>
              <a:spcBef>
                <a:spcPts val="1800"/>
              </a:spcBef>
              <a:buBlip>
                <a:blip r:embed="rId2"/>
              </a:buBlip>
              <a:defRPr sz="1800">
                <a:solidFill>
                  <a:srgbClr val="000000"/>
                </a:solidFill>
              </a:defRPr>
            </a:pPr>
            <a:r>
              <a:rPr sz="2000" b="1" u="sng">
                <a:solidFill>
                  <a:srgbClr val="FFFFFF"/>
                </a:solidFill>
              </a:rPr>
              <a:t>Operations</a:t>
            </a:r>
          </a:p>
          <a:p>
            <a:pPr marL="1245798" lvl="1" indent="-242498">
              <a:lnSpc>
                <a:spcPct val="1000"/>
              </a:lnSpc>
              <a:spcBef>
                <a:spcPts val="1800"/>
              </a:spcBef>
              <a:buBlip>
                <a:blip r:embed="rId2"/>
              </a:buBlip>
              <a:defRPr sz="1800">
                <a:solidFill>
                  <a:srgbClr val="000000"/>
                </a:solidFill>
              </a:defRPr>
            </a:pPr>
            <a:r>
              <a:rPr sz="2000">
                <a:solidFill>
                  <a:srgbClr val="FFFFFF"/>
                </a:solidFill>
              </a:rPr>
              <a:t>Cheaper than land trade</a:t>
            </a:r>
          </a:p>
          <a:p>
            <a:pPr marL="1245798" lvl="1" indent="-242498">
              <a:lnSpc>
                <a:spcPct val="1000"/>
              </a:lnSpc>
              <a:spcBef>
                <a:spcPts val="1800"/>
              </a:spcBef>
              <a:buBlip>
                <a:blip r:embed="rId2"/>
              </a:buBlip>
              <a:defRPr sz="1800">
                <a:solidFill>
                  <a:srgbClr val="000000"/>
                </a:solidFill>
              </a:defRPr>
            </a:pPr>
            <a:r>
              <a:rPr sz="2000">
                <a:solidFill>
                  <a:srgbClr val="FFFFFF"/>
                </a:solidFill>
              </a:rPr>
              <a:t>Trade in bulk b/c its heavier=mass goods to market like rice and spices</a:t>
            </a:r>
          </a:p>
          <a:p>
            <a:pPr marL="1245798" lvl="1" indent="-242498">
              <a:lnSpc>
                <a:spcPct val="1000"/>
              </a:lnSpc>
              <a:spcBef>
                <a:spcPts val="1800"/>
              </a:spcBef>
              <a:buBlip>
                <a:blip r:embed="rId2"/>
              </a:buBlip>
              <a:defRPr sz="1800">
                <a:solidFill>
                  <a:srgbClr val="000000"/>
                </a:solidFill>
              </a:defRPr>
            </a:pPr>
            <a:r>
              <a:rPr sz="2000">
                <a:solidFill>
                  <a:srgbClr val="FFFFFF"/>
                </a:solidFill>
              </a:rPr>
              <a:t>Commerce between towns not cities=development of port towns and cultures</a:t>
            </a:r>
          </a:p>
          <a:p>
            <a:pPr marL="1245798" lvl="1" indent="-242498">
              <a:lnSpc>
                <a:spcPct val="60000"/>
              </a:lnSpc>
              <a:spcBef>
                <a:spcPts val="1200"/>
              </a:spcBef>
              <a:buBlip>
                <a:blip r:embed="rId2"/>
              </a:buBlip>
              <a:defRPr sz="1800">
                <a:solidFill>
                  <a:srgbClr val="000000"/>
                </a:solidFill>
              </a:defRPr>
            </a:pPr>
            <a:r>
              <a:rPr sz="2000">
                <a:solidFill>
                  <a:srgbClr val="FFFFFF"/>
                </a:solidFill>
              </a:rPr>
              <a:t>Usually hugged the coast for short distances except the Malay sailors--&gt; long stretches of open ocean</a:t>
            </a:r>
          </a:p>
          <a:p>
            <a:pPr marL="1245798" lvl="1" indent="-242498">
              <a:lnSpc>
                <a:spcPct val="60000"/>
              </a:lnSpc>
              <a:spcBef>
                <a:spcPts val="1200"/>
              </a:spcBef>
              <a:buBlip>
                <a:blip r:embed="rId2"/>
              </a:buBlip>
              <a:defRPr sz="1800">
                <a:solidFill>
                  <a:srgbClr val="000000"/>
                </a:solidFill>
              </a:defRPr>
            </a:pPr>
            <a:r>
              <a:rPr sz="2000">
                <a:solidFill>
                  <a:srgbClr val="FFFFFF"/>
                </a:solidFill>
              </a:rPr>
              <a:t>India became the center between all the trade (Location)</a:t>
            </a:r>
          </a:p>
          <a:p>
            <a:pPr marL="699698" lvl="0" indent="-242498">
              <a:lnSpc>
                <a:spcPct val="70000"/>
              </a:lnSpc>
              <a:spcBef>
                <a:spcPts val="1800"/>
              </a:spcBef>
              <a:buBlip>
                <a:blip r:embed="rId2"/>
              </a:buBlip>
              <a:defRPr sz="1800">
                <a:solidFill>
                  <a:srgbClr val="000000"/>
                </a:solidFill>
              </a:defRPr>
            </a:pPr>
            <a:r>
              <a:rPr sz="2000" b="1" u="sng">
                <a:solidFill>
                  <a:srgbClr val="FFFFFF"/>
                </a:solidFill>
              </a:rPr>
              <a:t>Exchange of goods... and Technology</a:t>
            </a:r>
          </a:p>
          <a:p>
            <a:pPr marL="1245798" lvl="1" indent="-242498">
              <a:lnSpc>
                <a:spcPct val="70000"/>
              </a:lnSpc>
              <a:spcBef>
                <a:spcPts val="1100"/>
              </a:spcBef>
              <a:buBlip>
                <a:blip r:embed="rId2"/>
              </a:buBlip>
              <a:defRPr sz="1800">
                <a:solidFill>
                  <a:srgbClr val="000000"/>
                </a:solidFill>
              </a:defRPr>
            </a:pPr>
            <a:r>
              <a:rPr sz="2000" spc="-39">
                <a:solidFill>
                  <a:srgbClr val="FFFFFF"/>
                </a:solidFill>
              </a:rPr>
              <a:t>China: silk tea; India: spices and cotton; Arabia: perfumes; East Africa: ivory, gold, slaves; Med. Basin: glassware, wine, olive oil</a:t>
            </a:r>
          </a:p>
          <a:p>
            <a:pPr marL="1245798" lvl="1" indent="-242498">
              <a:lnSpc>
                <a:spcPct val="50000"/>
              </a:lnSpc>
              <a:spcBef>
                <a:spcPts val="1100"/>
              </a:spcBef>
              <a:buBlip>
                <a:blip r:embed="rId2"/>
              </a:buBlip>
              <a:defRPr sz="1800">
                <a:solidFill>
                  <a:srgbClr val="000000"/>
                </a:solidFill>
              </a:defRPr>
            </a:pPr>
            <a:r>
              <a:rPr sz="2000" spc="-39">
                <a:solidFill>
                  <a:srgbClr val="FFFFFF"/>
                </a:solidFill>
              </a:rPr>
              <a:t>Islam!! and other religions</a:t>
            </a:r>
          </a:p>
          <a:p>
            <a:pPr marL="1245798" lvl="1" indent="-242498">
              <a:lnSpc>
                <a:spcPct val="50000"/>
              </a:lnSpc>
              <a:spcBef>
                <a:spcPts val="1100"/>
              </a:spcBef>
              <a:buBlip>
                <a:blip r:embed="rId2"/>
              </a:buBlip>
              <a:defRPr sz="1800">
                <a:solidFill>
                  <a:srgbClr val="000000"/>
                </a:solidFill>
              </a:defRPr>
            </a:pPr>
            <a:r>
              <a:rPr sz="2000" spc="-39">
                <a:solidFill>
                  <a:srgbClr val="FFFFFF"/>
                </a:solidFill>
              </a:rPr>
              <a:t>Writing, language, music</a:t>
            </a:r>
          </a:p>
          <a:p>
            <a:pPr marL="1245798" lvl="1" indent="-242498">
              <a:lnSpc>
                <a:spcPct val="50000"/>
              </a:lnSpc>
              <a:spcBef>
                <a:spcPts val="1100"/>
              </a:spcBef>
              <a:buBlip>
                <a:blip r:embed="rId2"/>
              </a:buBlip>
              <a:defRPr sz="1800">
                <a:solidFill>
                  <a:srgbClr val="000000"/>
                </a:solidFill>
              </a:defRPr>
            </a:pPr>
            <a:r>
              <a:rPr sz="2000" spc="-39">
                <a:solidFill>
                  <a:srgbClr val="FFFFFF"/>
                </a:solidFill>
              </a:rPr>
              <a:t>intermarrying of different cultures</a:t>
            </a:r>
          </a:p>
          <a:p>
            <a:pPr marL="699698" lvl="0" indent="-242498">
              <a:lnSpc>
                <a:spcPct val="50000"/>
              </a:lnSpc>
              <a:spcBef>
                <a:spcPts val="1100"/>
              </a:spcBef>
              <a:buBlip>
                <a:blip r:embed="rId2"/>
              </a:buBlip>
              <a:defRPr sz="1800">
                <a:solidFill>
                  <a:srgbClr val="000000"/>
                </a:solidFill>
              </a:defRPr>
            </a:pPr>
            <a:r>
              <a:rPr sz="2000" spc="-39">
                <a:solidFill>
                  <a:srgbClr val="FFFFFF"/>
                </a:solidFill>
              </a:rPr>
              <a:t>Big ships=faster and cheaper transportation of goods and heavier goods=MASS MARKET</a:t>
            </a:r>
          </a:p>
          <a:p>
            <a:pPr marL="699698" lvl="0" indent="-242498">
              <a:lnSpc>
                <a:spcPct val="50000"/>
              </a:lnSpc>
              <a:spcBef>
                <a:spcPts val="1100"/>
              </a:spcBef>
              <a:buBlip>
                <a:blip r:embed="rId2"/>
              </a:buBlip>
              <a:defRPr sz="1800">
                <a:solidFill>
                  <a:srgbClr val="000000"/>
                </a:solidFill>
              </a:defRPr>
            </a:pPr>
            <a:r>
              <a:rPr sz="2000" spc="-39">
                <a:solidFill>
                  <a:srgbClr val="FFFFFF"/>
                </a:solidFill>
              </a:rPr>
              <a:t>Monsoons=better navigation (compasses) and ship building (Chinese treasure ships known as junks)</a:t>
            </a:r>
          </a:p>
          <a:p>
            <a:pPr marL="699698" lvl="0" indent="-242498">
              <a:lnSpc>
                <a:spcPct val="50000"/>
              </a:lnSpc>
              <a:spcBef>
                <a:spcPts val="1100"/>
              </a:spcBef>
              <a:buBlip>
                <a:blip r:embed="rId2"/>
              </a:buBlip>
              <a:defRPr sz="1800">
                <a:solidFill>
                  <a:srgbClr val="000000"/>
                </a:solidFill>
              </a:defRPr>
            </a:pPr>
            <a:r>
              <a:rPr sz="2000" spc="-39">
                <a:solidFill>
                  <a:srgbClr val="FFFFFF"/>
                </a:solidFill>
              </a:rPr>
              <a:t>Dug-canoes (Malay-Polynesians)</a:t>
            </a:r>
          </a:p>
        </p:txBody>
      </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1152</Words>
  <Application>Microsoft Macintosh PowerPoint</Application>
  <PresentationFormat>Custom</PresentationFormat>
  <Paragraphs>122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Chalkboard</vt:lpstr>
      <vt:lpstr>Networks of Exchange</vt:lpstr>
      <vt:lpstr>Objectives:</vt:lpstr>
      <vt:lpstr>The Silk Roads</vt:lpstr>
      <vt:lpstr>Indian Ocean Trade</vt:lpstr>
      <vt:lpstr>Trans-Saharan Routes</vt:lpstr>
      <vt:lpstr>The American Network</vt:lpstr>
      <vt:lpstr>Directions:</vt:lpstr>
      <vt:lpstr>Silk Roads</vt:lpstr>
      <vt:lpstr>The Indian Ocean Basin</vt:lpstr>
      <vt:lpstr>Trans-Saharan Route</vt:lpstr>
      <vt:lpstr>American Network</vt:lpstr>
      <vt:lpstr>Quiz...</vt:lpstr>
      <vt:lpstr>Questions to Consider: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 of Exchange</dc:title>
  <cp:lastModifiedBy>Cherry Creek</cp:lastModifiedBy>
  <cp:revision>1</cp:revision>
  <dcterms:modified xsi:type="dcterms:W3CDTF">2015-09-18T01:42:04Z</dcterms:modified>
</cp:coreProperties>
</file>