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4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4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4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2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1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00B050">
                <a:alpha val="32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6D7BF-525B-4126-90C3-3D9B3FB33429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CA92-F387-42E7-89AF-7713B75B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9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Unit 1: Foundations (8000 BCE- 600 BCE)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Lisa Moore and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Zena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Jahmi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Indus River Valley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Largest</a:t>
            </a:r>
          </a:p>
          <a:p>
            <a:r>
              <a:rPr lang="en-US" sz="2400" dirty="0" smtClean="0"/>
              <a:t>Reliable river (flooded twice a year at same time)</a:t>
            </a:r>
          </a:p>
          <a:p>
            <a:r>
              <a:rPr lang="en-US" sz="2400" smtClean="0"/>
              <a:t>Und</a:t>
            </a:r>
            <a:r>
              <a:rPr lang="en-US" sz="2400" smtClean="0"/>
              <a:t>eciphered</a:t>
            </a:r>
            <a:r>
              <a:rPr lang="en-US" sz="2400" dirty="0" smtClean="0"/>
              <a:t> </a:t>
            </a:r>
            <a:r>
              <a:rPr lang="en-US" sz="2400" dirty="0" smtClean="0"/>
              <a:t>language </a:t>
            </a:r>
          </a:p>
          <a:p>
            <a:r>
              <a:rPr lang="en-US" sz="2400" dirty="0" err="1" smtClean="0"/>
              <a:t>Mohenjo</a:t>
            </a:r>
            <a:r>
              <a:rPr lang="en-US" sz="2400" dirty="0" smtClean="0"/>
              <a:t> </a:t>
            </a:r>
            <a:r>
              <a:rPr lang="en-US" sz="2400" dirty="0" err="1" smtClean="0"/>
              <a:t>Daro</a:t>
            </a:r>
            <a:r>
              <a:rPr lang="en-US" sz="2400" dirty="0" smtClean="0"/>
              <a:t>/ </a:t>
            </a:r>
            <a:r>
              <a:rPr lang="en-US" sz="2400" dirty="0" err="1" smtClean="0"/>
              <a:t>Harrapa</a:t>
            </a:r>
            <a:r>
              <a:rPr lang="en-US" sz="2400" dirty="0" smtClean="0"/>
              <a:t>- big buildings</a:t>
            </a:r>
          </a:p>
          <a:p>
            <a:r>
              <a:rPr lang="en-US" sz="2400" dirty="0" smtClean="0"/>
              <a:t>Trading</a:t>
            </a:r>
          </a:p>
          <a:p>
            <a:r>
              <a:rPr lang="en-US" sz="2400" dirty="0" smtClean="0"/>
              <a:t>Cotton cloth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peaceful</a:t>
            </a:r>
          </a:p>
          <a:p>
            <a:r>
              <a:rPr lang="en-US" sz="2400" dirty="0" smtClean="0"/>
              <a:t>750 BCE-declined into obscurity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-unknown reasons…conquest? </a:t>
            </a:r>
            <a:r>
              <a:rPr lang="en-US" sz="2400" dirty="0"/>
              <a:t>d</a:t>
            </a:r>
            <a:r>
              <a:rPr lang="en-US" sz="2400" dirty="0" smtClean="0"/>
              <a:t>isaster? </a:t>
            </a:r>
            <a:r>
              <a:rPr lang="en-US" sz="2400" dirty="0"/>
              <a:t>r</a:t>
            </a:r>
            <a:r>
              <a:rPr lang="en-US" sz="2400" dirty="0" smtClean="0"/>
              <a:t>uined river?</a:t>
            </a:r>
          </a:p>
        </p:txBody>
      </p:sp>
    </p:spTree>
    <p:extLst>
      <p:ext uri="{BB962C8B-B14F-4D97-AF65-F5344CB8AC3E}">
        <p14:creationId xmlns:p14="http://schemas.microsoft.com/office/powerpoint/2010/main" val="207007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Olmecs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lacked writing</a:t>
            </a:r>
          </a:p>
          <a:p>
            <a:r>
              <a:rPr lang="en-US" sz="2400" dirty="0" smtClean="0"/>
              <a:t>Massive period monuments</a:t>
            </a:r>
          </a:p>
          <a:p>
            <a:r>
              <a:rPr lang="en-US" sz="2400" dirty="0" smtClean="0"/>
              <a:t>First American civilization</a:t>
            </a:r>
          </a:p>
          <a:p>
            <a:r>
              <a:rPr lang="en-US" sz="2400" dirty="0" smtClean="0"/>
              <a:t>Based on cultivation of corn (maize)</a:t>
            </a:r>
          </a:p>
          <a:p>
            <a:r>
              <a:rPr lang="en-US" sz="2400" dirty="0" smtClean="0"/>
              <a:t>Central Mexico</a:t>
            </a:r>
          </a:p>
          <a:p>
            <a:r>
              <a:rPr lang="en-US" sz="2400" dirty="0" smtClean="0"/>
              <a:t>Explored artistic forms and precious stones</a:t>
            </a:r>
          </a:p>
          <a:p>
            <a:r>
              <a:rPr lang="en-US" sz="2400" dirty="0" smtClean="0"/>
              <a:t>Few domesticated animals</a:t>
            </a:r>
          </a:p>
          <a:p>
            <a:r>
              <a:rPr lang="en-US" sz="2400" dirty="0" smtClean="0"/>
              <a:t>Accurate, impressive calendars</a:t>
            </a:r>
          </a:p>
          <a:p>
            <a:r>
              <a:rPr lang="en-US" sz="2400" dirty="0" smtClean="0"/>
              <a:t>Religion affected art</a:t>
            </a:r>
          </a:p>
          <a:p>
            <a:r>
              <a:rPr lang="en-US" sz="2400" dirty="0" smtClean="0"/>
              <a:t>Influence later civilizations in Central America</a:t>
            </a:r>
          </a:p>
          <a:p>
            <a:r>
              <a:rPr lang="en-US" sz="2400" dirty="0" smtClean="0"/>
              <a:t>Disappeared w/o clear trace around 400 BCE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762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Shang China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Foundation of Chinese society </a:t>
            </a:r>
          </a:p>
          <a:p>
            <a:r>
              <a:rPr lang="en-US" sz="2400" dirty="0" smtClean="0"/>
              <a:t>Warlike nomads </a:t>
            </a:r>
          </a:p>
          <a:p>
            <a:r>
              <a:rPr lang="en-US" sz="2400" dirty="0" smtClean="0"/>
              <a:t>Bureaucracy centered at </a:t>
            </a:r>
            <a:r>
              <a:rPr lang="en-US" sz="2400" dirty="0"/>
              <a:t>A</a:t>
            </a:r>
            <a:r>
              <a:rPr lang="en-US" sz="2400" dirty="0" smtClean="0"/>
              <a:t>nyang</a:t>
            </a:r>
          </a:p>
          <a:p>
            <a:r>
              <a:rPr lang="en-US" sz="2400" dirty="0" smtClean="0"/>
              <a:t>Pagan society with large reliance on Shamans</a:t>
            </a:r>
            <a:endParaRPr lang="en-US" sz="2400" dirty="0"/>
          </a:p>
          <a:p>
            <a:r>
              <a:rPr lang="en-US" sz="2400" dirty="0" smtClean="0"/>
              <a:t>Pictographic/ideographic writing (3000 characters)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35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Zhou China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1029-258 BCE</a:t>
            </a:r>
          </a:p>
          <a:p>
            <a:r>
              <a:rPr lang="en-US" sz="2400" dirty="0" smtClean="0"/>
              <a:t>No strong government, alliances w/ regional princes </a:t>
            </a:r>
          </a:p>
          <a:p>
            <a:r>
              <a:rPr lang="en-US" sz="2400" dirty="0" smtClean="0"/>
              <a:t>Extended Chinese territory </a:t>
            </a:r>
          </a:p>
          <a:p>
            <a:r>
              <a:rPr lang="en-US" sz="2400" dirty="0" smtClean="0"/>
              <a:t>Created the “mandate of heaven “</a:t>
            </a:r>
          </a:p>
          <a:p>
            <a:r>
              <a:rPr lang="en-US" sz="2400" dirty="0" smtClean="0"/>
              <a:t>Promoted linguistic unity</a:t>
            </a:r>
          </a:p>
          <a:p>
            <a:r>
              <a:rPr lang="en-US" sz="2400" dirty="0" smtClean="0"/>
              <a:t>Time of Confucius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8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Technology, gender roles, environmental changes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Women’s roles diminished with the presence of agriculture</a:t>
            </a:r>
          </a:p>
          <a:p>
            <a:r>
              <a:rPr lang="en-US" sz="2400" dirty="0" smtClean="0"/>
              <a:t>Class roles came with sedentary civilization</a:t>
            </a:r>
          </a:p>
          <a:p>
            <a:r>
              <a:rPr lang="en-US" sz="2400" dirty="0" smtClean="0"/>
              <a:t>Women stayed home more often to take care of children and produce things the family need</a:t>
            </a:r>
          </a:p>
          <a:p>
            <a:r>
              <a:rPr lang="en-US" sz="2400" dirty="0" smtClean="0"/>
              <a:t>New tools created</a:t>
            </a:r>
          </a:p>
          <a:p>
            <a:pPr marL="0" indent="0">
              <a:buNone/>
            </a:pPr>
            <a:r>
              <a:rPr lang="en-US" sz="2400" dirty="0" smtClean="0"/>
              <a:t>     -iron, bronze…specialization </a:t>
            </a:r>
          </a:p>
          <a:p>
            <a:r>
              <a:rPr lang="en-US" sz="2400" dirty="0" smtClean="0"/>
              <a:t>Soil was over cultivated</a:t>
            </a:r>
          </a:p>
          <a:p>
            <a:r>
              <a:rPr lang="en-US" sz="2400" dirty="0" smtClean="0"/>
              <a:t>Deforestation for more land to use for agriculture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95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Paleolithic Life vs. Neolithic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Paleolithic (Old Stone Age)- 2.5 million to 12000 BCE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-simple tools use, homo erectus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-1 square mile to hunt/gather for 2 people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*hunter/gatherer lifestyle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-long breast feeding-limit fertility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-gender equality (relatively), equal contribution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-tools- sharpened animal bones, rafts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domesticated animals</a:t>
            </a:r>
          </a:p>
          <a:p>
            <a:r>
              <a:rPr lang="en-US" sz="2400" dirty="0" smtClean="0"/>
              <a:t>Knowledge based on cave paintings, tool remains, burial sites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*rituals for death 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552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Paleolithic Life vs. Neolithic Life cont.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Neolithic (New Stone Age)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-agriculture changed EVERYTHING – could support more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*settle in one spot- focus on political, economic, religious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*14,000- 10,000 BCE- 6 million to 100 million people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-big animal game decreasing (hunting yield declined)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-gradual change…harvesting grains and planting seeds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-pig, sheep, goat, cattle domesticated</a:t>
            </a:r>
          </a:p>
          <a:p>
            <a:pPr marL="0" indent="0">
              <a:buNone/>
            </a:pPr>
            <a:r>
              <a:rPr lang="en-US" sz="2400" dirty="0" smtClean="0"/>
              <a:t>    -very gradual transition… some combined hunter/gather with             changes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54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Neolithic Revolution &amp;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detrimental effects, some beneficial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-longer work week- labor intensive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-build houses, villages, support  sedentary population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-varied clothing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*domestication of new animals provided pelts for clothing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-those in villages developed immunity, nomads died off/joined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specialization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*technology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*metal tools- Bronze Age 3000- Iron Age 1500 BCE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7871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Neolithic Revolution &amp; Impacts cont.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Jared Diamond article</a:t>
            </a:r>
          </a:p>
          <a:p>
            <a:pPr marL="0" indent="0">
              <a:buNone/>
            </a:pPr>
            <a:r>
              <a:rPr lang="en-US" sz="2400" dirty="0" smtClean="0"/>
              <a:t>    -agriculture good or bad?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-poorer health due to less varied diet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*lots of grains (carbohydrates)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-more rigid gender and class roles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more children needed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*women stay at home more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71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Development and Characteristics of Civilization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Characteristics of civilization:</a:t>
            </a:r>
          </a:p>
          <a:p>
            <a:pPr marL="0" indent="0">
              <a:buNone/>
            </a:pPr>
            <a:r>
              <a:rPr lang="en-US" sz="2400" dirty="0" smtClean="0"/>
              <a:t>    -dense population living in urban areas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-formal government to central authority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-engaged in trade</a:t>
            </a:r>
          </a:p>
          <a:p>
            <a:pPr marL="0" indent="0">
              <a:buNone/>
            </a:pPr>
            <a:r>
              <a:rPr lang="en-US" sz="2400" dirty="0" smtClean="0"/>
              <a:t>    -taxes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-army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-writing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-specialists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-class society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-codified law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-elevated thought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-monumental architecture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51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Development and Characteristics of Civilization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s agriculture became more and more prominent, civilizations of sedentary people were able to evolve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hey all had one thing in common… NEAR RIVERS</a:t>
            </a:r>
          </a:p>
          <a:p>
            <a:pPr marL="0" indent="0">
              <a:buNone/>
            </a:pPr>
            <a:r>
              <a:rPr lang="en-US" sz="2400" dirty="0" smtClean="0"/>
              <a:t>     -essential (irrigation)</a:t>
            </a:r>
          </a:p>
          <a:p>
            <a:r>
              <a:rPr lang="en-US" sz="2400" dirty="0" smtClean="0"/>
              <a:t>Egypt, Mesopotamia, Indus River Valley, </a:t>
            </a:r>
            <a:r>
              <a:rPr lang="en-US" sz="2400" dirty="0" err="1" smtClean="0"/>
              <a:t>Olmecs</a:t>
            </a:r>
            <a:r>
              <a:rPr lang="en-US" sz="2400" dirty="0" smtClean="0"/>
              <a:t>, Shang &amp; Zhou China </a:t>
            </a:r>
          </a:p>
          <a:p>
            <a:r>
              <a:rPr lang="en-US" sz="2400" dirty="0" smtClean="0"/>
              <a:t>First civilization- Middle East along banks of Tigris &amp; Euphrates</a:t>
            </a:r>
          </a:p>
          <a:p>
            <a:r>
              <a:rPr lang="en-US" sz="2400" dirty="0" smtClean="0"/>
              <a:t>Civilization is a more subjective construct </a:t>
            </a:r>
          </a:p>
          <a:p>
            <a:r>
              <a:rPr lang="en-US" sz="2400" dirty="0" smtClean="0"/>
              <a:t>Hunting and nomadic peoples couldn’t form a civilization</a:t>
            </a:r>
          </a:p>
          <a:p>
            <a:pPr marL="0" indent="0">
              <a:buNone/>
            </a:pPr>
            <a:r>
              <a:rPr lang="en-US" sz="2400" dirty="0" smtClean="0"/>
              <a:t>     -no stability or resources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43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Comparison: Mesopotamia, Egypt, Indus, Zhou and Shang China, </a:t>
            </a:r>
            <a:r>
              <a:rPr lang="en-US" b="1" dirty="0" err="1" smtClean="0"/>
              <a:t>Olmecs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Mesopotamia</a:t>
            </a:r>
          </a:p>
          <a:p>
            <a:pPr marL="0" indent="0">
              <a:buNone/>
            </a:pPr>
            <a:r>
              <a:rPr lang="en-US" sz="2400" dirty="0" smtClean="0"/>
              <a:t>    -cuneiform (recorded trading)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-taxes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-Tigris and Euphrates River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*moody and cruel gods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-slaves (social classes)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-territorial kingdom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-250 BCE decline- pastoral nomads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-ziggurats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-modern day Iraq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369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Egypt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influential or river valley civilizations</a:t>
            </a:r>
          </a:p>
          <a:p>
            <a:r>
              <a:rPr lang="en-US" sz="2400" dirty="0" smtClean="0"/>
              <a:t>3000 BCE to 332 BCE</a:t>
            </a:r>
          </a:p>
          <a:p>
            <a:r>
              <a:rPr lang="en-US" sz="2400" dirty="0" smtClean="0"/>
              <a:t>Nile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-regular, benign, navigable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-great for planting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-great perception of gods</a:t>
            </a:r>
          </a:p>
          <a:p>
            <a:r>
              <a:rPr lang="en-US" sz="2400" dirty="0" smtClean="0"/>
              <a:t>Old Kingdom – Golden Times </a:t>
            </a:r>
          </a:p>
          <a:p>
            <a:r>
              <a:rPr lang="en-US" sz="2400" dirty="0" smtClean="0"/>
              <a:t>Pharaoh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-became gods upon death</a:t>
            </a:r>
          </a:p>
          <a:p>
            <a:r>
              <a:rPr lang="en-US" sz="2400" dirty="0" smtClean="0"/>
              <a:t>hieroglyphics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81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791</Words>
  <Application>Microsoft Macintosh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1: Foundations (8000 BCE- 600 BCE)</vt:lpstr>
      <vt:lpstr>Paleolithic Life vs. Neolithic Life</vt:lpstr>
      <vt:lpstr>Paleolithic Life vs. Neolithic Life cont.</vt:lpstr>
      <vt:lpstr>Neolithic Revolution &amp; Impacts</vt:lpstr>
      <vt:lpstr>Neolithic Revolution &amp; Impacts cont. </vt:lpstr>
      <vt:lpstr>Development and Characteristics of Civilization </vt:lpstr>
      <vt:lpstr>Development and Characteristics of Civilization </vt:lpstr>
      <vt:lpstr>Comparison: Mesopotamia, Egypt, Indus, Zhou and Shang China, Olmecs</vt:lpstr>
      <vt:lpstr>Egypt</vt:lpstr>
      <vt:lpstr>Indus River Valley</vt:lpstr>
      <vt:lpstr>Olmecs</vt:lpstr>
      <vt:lpstr>Shang China</vt:lpstr>
      <vt:lpstr>Zhou China</vt:lpstr>
      <vt:lpstr>Technology, gender roles, environmental changes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Foundations (8000 BCE- 600 BCE)</dc:title>
  <dc:creator>Lisa</dc:creator>
  <cp:lastModifiedBy>Cherry Creek</cp:lastModifiedBy>
  <cp:revision>18</cp:revision>
  <dcterms:created xsi:type="dcterms:W3CDTF">2014-01-08T22:35:12Z</dcterms:created>
  <dcterms:modified xsi:type="dcterms:W3CDTF">2014-01-09T20:37:35Z</dcterms:modified>
</cp:coreProperties>
</file>