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9" d="100"/>
          <a:sy n="79" d="100"/>
        </p:scale>
        <p:origin x="-448" y="-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23819143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p:nvPr/>
        </p:nvSpPr>
        <p:spPr>
          <a:xfrm>
            <a:off x="0" y="0"/>
            <a:ext cx="9144000" cy="5176499"/>
          </a:xfrm>
          <a:prstGeom prst="rect">
            <a:avLst/>
          </a:prstGeom>
          <a:gradFill>
            <a:gsLst>
              <a:gs pos="0">
                <a:srgbClr val="003171"/>
              </a:gs>
              <a:gs pos="100000">
                <a:srgbClr val="549FFF"/>
              </a:gs>
            </a:gsLst>
            <a:lin ang="7920000" scaled="0"/>
          </a:gradFill>
          <a:ln>
            <a:noFill/>
          </a:ln>
        </p:spPr>
        <p:txBody>
          <a:bodyPr lIns="91425" tIns="45700" rIns="91425" bIns="45700" anchor="ctr" anchorCtr="0">
            <a:noAutofit/>
          </a:bodyPr>
          <a:lstStyle/>
          <a:p>
            <a:endParaRPr/>
          </a:p>
        </p:txBody>
      </p:sp>
      <p:sp>
        <p:nvSpPr>
          <p:cNvPr id="9" name="Shape 9"/>
          <p:cNvSpPr/>
          <p:nvPr/>
        </p:nvSpPr>
        <p:spPr>
          <a:xfrm flipH="1">
            <a:off x="-3832" y="12039"/>
            <a:ext cx="10925833" cy="5165065"/>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40784"/>
                </a:srgbClr>
              </a:gs>
              <a:gs pos="41000">
                <a:srgbClr val="003171">
                  <a:alpha val="94901"/>
                </a:srgbClr>
              </a:gs>
              <a:gs pos="100000">
                <a:srgbClr val="003171">
                  <a:alpha val="94901"/>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10" name="Shape 10"/>
          <p:cNvSpPr/>
          <p:nvPr/>
        </p:nvSpPr>
        <p:spPr>
          <a:xfrm flipH="1">
            <a:off x="14659" y="660"/>
            <a:ext cx="10500940" cy="5165065"/>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b" anchorCtr="0">
            <a:noAutofit/>
          </a:bodyPr>
          <a:lstStyle/>
          <a:p>
            <a:endParaRPr/>
          </a:p>
        </p:txBody>
      </p:sp>
      <p:sp>
        <p:nvSpPr>
          <p:cNvPr id="11" name="Shape 11"/>
          <p:cNvSpPr/>
          <p:nvPr/>
        </p:nvSpPr>
        <p:spPr>
          <a:xfrm>
            <a:off x="-846666" y="-661"/>
            <a:ext cx="2167466" cy="5176308"/>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91425" tIns="45700" rIns="91425" bIns="45700" anchor="ctr" anchorCtr="0">
            <a:noAutofit/>
          </a:bodyPr>
          <a:lstStyle/>
          <a:p>
            <a:endParaRPr/>
          </a:p>
        </p:txBody>
      </p:sp>
      <p:sp>
        <p:nvSpPr>
          <p:cNvPr id="12" name="Shape 12"/>
          <p:cNvSpPr/>
          <p:nvPr/>
        </p:nvSpPr>
        <p:spPr>
          <a:xfrm rot="10800000" flipH="1">
            <a:off x="-524933" y="131"/>
            <a:ext cx="1403434" cy="5176308"/>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91425" tIns="45700" rIns="91425" bIns="45700" anchor="ctr" anchorCtr="0">
            <a:noAutofit/>
          </a:bodyPr>
          <a:lstStyle/>
          <a:p>
            <a:endParaRPr/>
          </a:p>
        </p:txBody>
      </p:sp>
      <p:sp>
        <p:nvSpPr>
          <p:cNvPr id="13" name="Shape 13"/>
          <p:cNvSpPr txBox="1">
            <a:spLocks noGrp="1"/>
          </p:cNvSpPr>
          <p:nvPr>
            <p:ph type="ctrTitle"/>
          </p:nvPr>
        </p:nvSpPr>
        <p:spPr>
          <a:xfrm>
            <a:off x="1082040" y="1242060"/>
            <a:ext cx="7050900" cy="1102500"/>
          </a:xfrm>
          <a:prstGeom prst="rect">
            <a:avLst/>
          </a:prstGeom>
        </p:spPr>
        <p:txBody>
          <a:bodyPr lIns="91425" tIns="91425" rIns="91425" bIns="91425" anchor="b" anchorCtr="0"/>
          <a:lstStyle>
            <a:lvl1pPr indent="304800" algn="r">
              <a:buClr>
                <a:schemeClr val="lt1"/>
              </a:buClr>
              <a:buSzPct val="100000"/>
              <a:defRPr sz="4800">
                <a:solidFill>
                  <a:schemeClr val="lt1"/>
                </a:solidFill>
              </a:defRPr>
            </a:lvl1pPr>
            <a:lvl2pPr indent="304800" algn="r">
              <a:buClr>
                <a:schemeClr val="lt1"/>
              </a:buClr>
              <a:buSzPct val="100000"/>
              <a:defRPr sz="4800">
                <a:solidFill>
                  <a:schemeClr val="lt1"/>
                </a:solidFill>
              </a:defRPr>
            </a:lvl2pPr>
            <a:lvl3pPr indent="304800" algn="r">
              <a:buClr>
                <a:schemeClr val="lt1"/>
              </a:buClr>
              <a:buSzPct val="100000"/>
              <a:defRPr sz="4800">
                <a:solidFill>
                  <a:schemeClr val="lt1"/>
                </a:solidFill>
              </a:defRPr>
            </a:lvl3pPr>
            <a:lvl4pPr indent="304800" algn="r">
              <a:buClr>
                <a:schemeClr val="lt1"/>
              </a:buClr>
              <a:buSzPct val="100000"/>
              <a:defRPr sz="4800">
                <a:solidFill>
                  <a:schemeClr val="lt1"/>
                </a:solidFill>
              </a:defRPr>
            </a:lvl4pPr>
            <a:lvl5pPr indent="304800" algn="r">
              <a:buClr>
                <a:schemeClr val="lt1"/>
              </a:buClr>
              <a:buSzPct val="100000"/>
              <a:defRPr sz="4800">
                <a:solidFill>
                  <a:schemeClr val="lt1"/>
                </a:solidFill>
              </a:defRPr>
            </a:lvl5pPr>
            <a:lvl6pPr indent="304800" algn="r">
              <a:buClr>
                <a:schemeClr val="lt1"/>
              </a:buClr>
              <a:buSzPct val="100000"/>
              <a:defRPr sz="4800">
                <a:solidFill>
                  <a:schemeClr val="lt1"/>
                </a:solidFill>
              </a:defRPr>
            </a:lvl6pPr>
            <a:lvl7pPr indent="304800" algn="r">
              <a:buClr>
                <a:schemeClr val="lt1"/>
              </a:buClr>
              <a:buSzPct val="100000"/>
              <a:defRPr sz="4800">
                <a:solidFill>
                  <a:schemeClr val="lt1"/>
                </a:solidFill>
              </a:defRPr>
            </a:lvl7pPr>
            <a:lvl8pPr indent="304800" algn="r">
              <a:buClr>
                <a:schemeClr val="lt1"/>
              </a:buClr>
              <a:buSzPct val="100000"/>
              <a:defRPr sz="4800">
                <a:solidFill>
                  <a:schemeClr val="lt1"/>
                </a:solidFill>
              </a:defRPr>
            </a:lvl8pPr>
            <a:lvl9pPr indent="304800" algn="r">
              <a:buClr>
                <a:schemeClr val="lt1"/>
              </a:buClr>
              <a:buSzPct val="100000"/>
              <a:defRPr sz="4800">
                <a:solidFill>
                  <a:schemeClr val="lt1"/>
                </a:solidFill>
              </a:defRPr>
            </a:lvl9pPr>
          </a:lstStyle>
          <a:p>
            <a:endParaRPr/>
          </a:p>
        </p:txBody>
      </p:sp>
      <p:sp>
        <p:nvSpPr>
          <p:cNvPr id="14" name="Shape 14"/>
          <p:cNvSpPr txBox="1">
            <a:spLocks noGrp="1"/>
          </p:cNvSpPr>
          <p:nvPr>
            <p:ph type="subTitle" idx="1"/>
          </p:nvPr>
        </p:nvSpPr>
        <p:spPr>
          <a:xfrm>
            <a:off x="1082040" y="2423159"/>
            <a:ext cx="7035899" cy="694199"/>
          </a:xfrm>
          <a:prstGeom prst="rect">
            <a:avLst/>
          </a:prstGeom>
        </p:spPr>
        <p:txBody>
          <a:bodyPr lIns="91425" tIns="91425" rIns="91425" bIns="91425" anchor="t" anchorCtr="0"/>
          <a:lstStyle>
            <a:lvl1pPr marL="0" indent="152400" algn="r">
              <a:buClr>
                <a:schemeClr val="lt1"/>
              </a:buClr>
              <a:buSzPct val="100000"/>
              <a:buNone/>
              <a:defRPr sz="2400">
                <a:solidFill>
                  <a:schemeClr val="lt1"/>
                </a:solidFill>
              </a:defRPr>
            </a:lvl1pPr>
            <a:lvl2pPr marL="0" indent="152400" algn="r">
              <a:spcBef>
                <a:spcPts val="0"/>
              </a:spcBef>
              <a:buClr>
                <a:schemeClr val="lt1"/>
              </a:buClr>
              <a:buSzPct val="100000"/>
              <a:buNone/>
              <a:defRPr sz="2400">
                <a:solidFill>
                  <a:schemeClr val="lt1"/>
                </a:solidFill>
              </a:defRPr>
            </a:lvl2pPr>
            <a:lvl3pPr marL="0" indent="152400" algn="r">
              <a:spcBef>
                <a:spcPts val="0"/>
              </a:spcBef>
              <a:buClr>
                <a:schemeClr val="lt1"/>
              </a:buClr>
              <a:buNone/>
              <a:defRPr>
                <a:solidFill>
                  <a:schemeClr val="lt1"/>
                </a:solidFill>
              </a:defRPr>
            </a:lvl3pPr>
            <a:lvl4pPr marL="0" indent="152400" algn="r">
              <a:spcBef>
                <a:spcPts val="0"/>
              </a:spcBef>
              <a:buClr>
                <a:schemeClr val="lt1"/>
              </a:buClr>
              <a:buSzPct val="100000"/>
              <a:buNone/>
              <a:defRPr sz="2400">
                <a:solidFill>
                  <a:schemeClr val="lt1"/>
                </a:solidFill>
              </a:defRPr>
            </a:lvl4pPr>
            <a:lvl5pPr marL="0" indent="152400" algn="r">
              <a:spcBef>
                <a:spcPts val="0"/>
              </a:spcBef>
              <a:buClr>
                <a:schemeClr val="lt1"/>
              </a:buClr>
              <a:buSzPct val="100000"/>
              <a:buNone/>
              <a:defRPr sz="2400">
                <a:solidFill>
                  <a:schemeClr val="lt1"/>
                </a:solidFill>
              </a:defRPr>
            </a:lvl5pPr>
            <a:lvl6pPr marL="0" indent="152400" algn="r">
              <a:spcBef>
                <a:spcPts val="0"/>
              </a:spcBef>
              <a:buClr>
                <a:schemeClr val="lt1"/>
              </a:buClr>
              <a:buSzPct val="100000"/>
              <a:buNone/>
              <a:defRPr sz="2400">
                <a:solidFill>
                  <a:schemeClr val="lt1"/>
                </a:solidFill>
              </a:defRPr>
            </a:lvl6pPr>
            <a:lvl7pPr marL="0" indent="152400" algn="r">
              <a:spcBef>
                <a:spcPts val="0"/>
              </a:spcBef>
              <a:buClr>
                <a:schemeClr val="lt1"/>
              </a:buClr>
              <a:buSzPct val="100000"/>
              <a:buNone/>
              <a:defRPr sz="2400">
                <a:solidFill>
                  <a:schemeClr val="lt1"/>
                </a:solidFill>
              </a:defRPr>
            </a:lvl7pPr>
            <a:lvl8pPr marL="0" indent="152400" algn="r">
              <a:spcBef>
                <a:spcPts val="0"/>
              </a:spcBef>
              <a:buClr>
                <a:schemeClr val="lt1"/>
              </a:buClr>
              <a:buSzPct val="100000"/>
              <a:buNone/>
              <a:defRPr sz="2400">
                <a:solidFill>
                  <a:schemeClr val="lt1"/>
                </a:solidFill>
              </a:defRPr>
            </a:lvl8pPr>
            <a:lvl9pPr marL="0" indent="152400" algn="r">
              <a:spcBef>
                <a:spcPts val="0"/>
              </a:spcBef>
              <a:buClr>
                <a:schemeClr val="lt1"/>
              </a:buClr>
              <a:buSzPct val="100000"/>
              <a:buNone/>
              <a:defRPr sz="24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p:nvPr/>
        </p:nvSpPr>
        <p:spPr>
          <a:xfrm rot="10800000" flipH="1">
            <a:off x="-348182" y="-16424"/>
            <a:ext cx="1723519" cy="5159924"/>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17" name="Shape 17"/>
          <p:cNvSpPr txBox="1">
            <a:spLocks noGrp="1"/>
          </p:cNvSpPr>
          <p:nvPr>
            <p:ph type="body" idx="1"/>
          </p:nvPr>
        </p:nvSpPr>
        <p:spPr>
          <a:xfrm>
            <a:off x="457200" y="1244242"/>
            <a:ext cx="8229600" cy="363030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8" name="Shape 18"/>
          <p:cNvSpPr/>
          <p:nvPr/>
        </p:nvSpPr>
        <p:spPr>
          <a:xfrm rot="10800000" flipH="1">
            <a:off x="-1118653" y="774"/>
            <a:ext cx="3100650" cy="51427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19" name="Shape 19"/>
          <p:cNvSpPr/>
          <p:nvPr/>
        </p:nvSpPr>
        <p:spPr>
          <a:xfrm rot="10800000">
            <a:off x="8088846" y="-9550"/>
            <a:ext cx="1100667" cy="5153050"/>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endParaRPr/>
          </a:p>
        </p:txBody>
      </p:sp>
      <p:sp>
        <p:nvSpPr>
          <p:cNvPr id="20" name="Shape 20"/>
          <p:cNvSpPr txBox="1">
            <a:spLocks noGrp="1"/>
          </p:cNvSpPr>
          <p:nvPr>
            <p:ph type="title"/>
          </p:nvPr>
        </p:nvSpPr>
        <p:spPr>
          <a:xfrm>
            <a:off x="457200" y="205978"/>
            <a:ext cx="8229600" cy="9942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p:nvPr/>
        </p:nvSpPr>
        <p:spPr>
          <a:xfrm rot="10800000" flipH="1">
            <a:off x="-348182" y="-16424"/>
            <a:ext cx="1723519" cy="5159924"/>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23" name="Shape 23"/>
          <p:cNvSpPr/>
          <p:nvPr/>
        </p:nvSpPr>
        <p:spPr>
          <a:xfrm rot="10800000" flipH="1">
            <a:off x="-1118653" y="774"/>
            <a:ext cx="3100650" cy="51427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24" name="Shape 24"/>
          <p:cNvSpPr/>
          <p:nvPr/>
        </p:nvSpPr>
        <p:spPr>
          <a:xfrm rot="10800000">
            <a:off x="8088846" y="-9550"/>
            <a:ext cx="1100667" cy="5153050"/>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endParaRPr/>
          </a:p>
        </p:txBody>
      </p:sp>
      <p:sp>
        <p:nvSpPr>
          <p:cNvPr id="25" name="Shape 25"/>
          <p:cNvSpPr txBox="1">
            <a:spLocks noGrp="1"/>
          </p:cNvSpPr>
          <p:nvPr>
            <p:ph type="title"/>
          </p:nvPr>
        </p:nvSpPr>
        <p:spPr>
          <a:xfrm>
            <a:off x="457200" y="205978"/>
            <a:ext cx="8229600" cy="9942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6" name="Shape 26"/>
          <p:cNvSpPr txBox="1">
            <a:spLocks noGrp="1"/>
          </p:cNvSpPr>
          <p:nvPr>
            <p:ph type="body" idx="1"/>
          </p:nvPr>
        </p:nvSpPr>
        <p:spPr>
          <a:xfrm>
            <a:off x="457200" y="1244242"/>
            <a:ext cx="4038599" cy="3630300"/>
          </a:xfrm>
          <a:prstGeom prst="rect">
            <a:avLst/>
          </a:prstGeom>
        </p:spPr>
        <p:txBody>
          <a:bodyPr lIns="91425" tIns="91425" rIns="91425" bIns="91425" anchor="t" anchorCtr="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endParaRPr/>
          </a:p>
        </p:txBody>
      </p:sp>
      <p:sp>
        <p:nvSpPr>
          <p:cNvPr id="27" name="Shape 27"/>
          <p:cNvSpPr txBox="1">
            <a:spLocks noGrp="1"/>
          </p:cNvSpPr>
          <p:nvPr>
            <p:ph type="body" idx="2"/>
          </p:nvPr>
        </p:nvSpPr>
        <p:spPr>
          <a:xfrm>
            <a:off x="4648200" y="1244242"/>
            <a:ext cx="4038599" cy="3630300"/>
          </a:xfrm>
          <a:prstGeom prst="rect">
            <a:avLst/>
          </a:prstGeom>
        </p:spPr>
        <p:txBody>
          <a:bodyPr lIns="91425" tIns="91425" rIns="91425" bIns="91425" anchor="t" anchorCtr="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p:nvPr/>
        </p:nvSpPr>
        <p:spPr>
          <a:xfrm rot="10800000" flipH="1">
            <a:off x="-348182" y="-16424"/>
            <a:ext cx="1723519" cy="5159924"/>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30" name="Shape 30"/>
          <p:cNvSpPr/>
          <p:nvPr/>
        </p:nvSpPr>
        <p:spPr>
          <a:xfrm rot="10800000" flipH="1">
            <a:off x="-1118653" y="774"/>
            <a:ext cx="3100650" cy="51427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31" name="Shape 31"/>
          <p:cNvSpPr/>
          <p:nvPr/>
        </p:nvSpPr>
        <p:spPr>
          <a:xfrm rot="10800000">
            <a:off x="8088846" y="-9550"/>
            <a:ext cx="1100667" cy="5153050"/>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endParaRPr/>
          </a:p>
        </p:txBody>
      </p:sp>
      <p:sp>
        <p:nvSpPr>
          <p:cNvPr id="32" name="Shape 32"/>
          <p:cNvSpPr txBox="1">
            <a:spLocks noGrp="1"/>
          </p:cNvSpPr>
          <p:nvPr>
            <p:ph type="title"/>
          </p:nvPr>
        </p:nvSpPr>
        <p:spPr>
          <a:xfrm>
            <a:off x="457200" y="205978"/>
            <a:ext cx="8229600" cy="9942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33"/>
        <p:cNvGrpSpPr/>
        <p:nvPr/>
      </p:nvGrpSpPr>
      <p:grpSpPr>
        <a:xfrm>
          <a:off x="0" y="0"/>
          <a:ext cx="0" cy="0"/>
          <a:chOff x="0" y="0"/>
          <a:chExt cx="0" cy="0"/>
        </a:xfrm>
      </p:grpSpPr>
      <p:grpSp>
        <p:nvGrpSpPr>
          <p:cNvPr id="34" name="Shape 34"/>
          <p:cNvGrpSpPr/>
          <p:nvPr/>
        </p:nvGrpSpPr>
        <p:grpSpPr>
          <a:xfrm>
            <a:off x="-6264" y="3700039"/>
            <a:ext cx="9150267" cy="2325488"/>
            <a:chOff x="-6264" y="4933386"/>
            <a:chExt cx="9150267" cy="3100650"/>
          </a:xfrm>
        </p:grpSpPr>
        <p:sp>
          <p:nvSpPr>
            <p:cNvPr id="35" name="Shape 35"/>
            <p:cNvSpPr/>
            <p:nvPr/>
          </p:nvSpPr>
          <p:spPr>
            <a:xfrm>
              <a:off x="-7" y="5537200"/>
              <a:ext cx="9144008" cy="1574769"/>
            </a:xfrm>
            <a:custGeom>
              <a:avLst/>
              <a:gdLst/>
              <a:ahLst/>
              <a:cxnLst/>
              <a:rect l="0" t="0" r="0" b="0"/>
              <a:pathLst>
                <a:path w="9144009" h="1257301" extrusionOk="0">
                  <a:moveTo>
                    <a:pt x="5" y="266700"/>
                  </a:moveTo>
                  <a:cubicBezTo>
                    <a:pt x="8115305" y="1257301"/>
                    <a:pt x="7620009" y="0"/>
                    <a:pt x="9144009" y="186267"/>
                  </a:cubicBezTo>
                  <a:cubicBezTo>
                    <a:pt x="9144008" y="441678"/>
                    <a:pt x="9143998" y="818763"/>
                    <a:pt x="9143997" y="1074174"/>
                  </a:cubicBezTo>
                  <a:lnTo>
                    <a:pt x="0" y="1086874"/>
                  </a:lnTo>
                  <a:cubicBezTo>
                    <a:pt x="0" y="854041"/>
                    <a:pt x="5" y="499533"/>
                    <a:pt x="5" y="266700"/>
                  </a:cubicBezTo>
                  <a:close/>
                </a:path>
              </a:pathLst>
            </a:custGeom>
            <a:gradFill>
              <a:gsLst>
                <a:gs pos="0">
                  <a:srgbClr val="549FFF"/>
                </a:gs>
                <a:gs pos="100000">
                  <a:srgbClr val="003171">
                    <a:alpha val="51764"/>
                  </a:srgbClr>
                </a:gs>
              </a:gsLst>
              <a:path path="circle">
                <a:fillToRect l="50000" t="50000" r="50000" b="50000"/>
              </a:path>
              <a:tileRect/>
            </a:gradFill>
            <a:ln>
              <a:noFill/>
            </a:ln>
          </p:spPr>
          <p:txBody>
            <a:bodyPr lIns="91425" tIns="45700" rIns="91425" bIns="45700" anchor="ctr" anchorCtr="0">
              <a:noAutofit/>
            </a:bodyPr>
            <a:lstStyle/>
            <a:p>
              <a:endParaRPr/>
            </a:p>
          </p:txBody>
        </p:sp>
        <p:sp>
          <p:nvSpPr>
            <p:cNvPr id="36" name="Shape 36"/>
            <p:cNvSpPr/>
            <p:nvPr/>
          </p:nvSpPr>
          <p:spPr>
            <a:xfrm rot="5400000" flipH="1">
              <a:off x="3018543" y="1908578"/>
              <a:ext cx="3100650" cy="9150266"/>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78823"/>
                  </a:srgbClr>
                </a:gs>
                <a:gs pos="41000">
                  <a:srgbClr val="003171">
                    <a:alpha val="78823"/>
                  </a:srgbClr>
                </a:gs>
                <a:gs pos="100000">
                  <a:srgbClr val="003171">
                    <a:alpha val="78823"/>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37" name="Shape 37"/>
            <p:cNvSpPr/>
            <p:nvPr/>
          </p:nvSpPr>
          <p:spPr>
            <a:xfrm>
              <a:off x="-7" y="5740400"/>
              <a:ext cx="9144010" cy="1574769"/>
            </a:xfrm>
            <a:custGeom>
              <a:avLst/>
              <a:gdLst/>
              <a:ahLst/>
              <a:cxnLst/>
              <a:rect l="0" t="0" r="0" b="0"/>
              <a:pathLst>
                <a:path w="9144011" h="1257301" extrusionOk="0">
                  <a:moveTo>
                    <a:pt x="7" y="266700"/>
                  </a:moveTo>
                  <a:cubicBezTo>
                    <a:pt x="8115307" y="1257301"/>
                    <a:pt x="7620011" y="0"/>
                    <a:pt x="9144011" y="186267"/>
                  </a:cubicBezTo>
                  <a:lnTo>
                    <a:pt x="9144011" y="921775"/>
                  </a:lnTo>
                  <a:lnTo>
                    <a:pt x="0" y="931914"/>
                  </a:lnTo>
                  <a:cubicBezTo>
                    <a:pt x="0" y="699081"/>
                    <a:pt x="7" y="499533"/>
                    <a:pt x="7" y="266700"/>
                  </a:cubicBezTo>
                  <a:close/>
                </a:path>
              </a:pathLst>
            </a:custGeom>
            <a:gradFill>
              <a:gsLst>
                <a:gs pos="0">
                  <a:srgbClr val="549FFF">
                    <a:alpha val="81960"/>
                  </a:srgbClr>
                </a:gs>
                <a:gs pos="100000">
                  <a:srgbClr val="003171">
                    <a:alpha val="81960"/>
                  </a:srgbClr>
                </a:gs>
              </a:gsLst>
              <a:path path="circle">
                <a:fillToRect l="50000" t="50000" r="50000" b="50000"/>
              </a:path>
              <a:tileRect/>
            </a:gradFill>
            <a:ln>
              <a:noFill/>
            </a:ln>
          </p:spPr>
          <p:txBody>
            <a:bodyPr lIns="91425" tIns="45700" rIns="91425" bIns="45700" anchor="ctr" anchorCtr="0">
              <a:noAutofit/>
            </a:bodyPr>
            <a:lstStyle/>
            <a:p>
              <a:endParaRPr/>
            </a:p>
          </p:txBody>
        </p:sp>
      </p:grpSp>
      <p:sp>
        <p:nvSpPr>
          <p:cNvPr id="38" name="Shape 38"/>
          <p:cNvSpPr txBox="1">
            <a:spLocks noGrp="1"/>
          </p:cNvSpPr>
          <p:nvPr>
            <p:ph type="body" idx="1"/>
          </p:nvPr>
        </p:nvSpPr>
        <p:spPr>
          <a:xfrm>
            <a:off x="1792288" y="4025503"/>
            <a:ext cx="5486399" cy="603599"/>
          </a:xfrm>
          <a:prstGeom prst="rect">
            <a:avLst/>
          </a:prstGeom>
        </p:spPr>
        <p:txBody>
          <a:bodyPr lIns="91425" tIns="91425" rIns="91425" bIns="91425" anchor="ctr" anchorCtr="0"/>
          <a:lstStyle>
            <a:lvl1pPr marL="0" indent="152400" algn="ctr">
              <a:buSzPct val="100000"/>
              <a:buNone/>
              <a:defRPr sz="24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2"/>
            </a:gs>
            <a:gs pos="100000">
              <a:schemeClr val="accent1"/>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994200"/>
          </a:xfrm>
          <a:prstGeom prst="rect">
            <a:avLst/>
          </a:prstGeom>
        </p:spPr>
        <p:txBody>
          <a:bodyPr lIns="91425" tIns="91425" rIns="91425" bIns="91425" anchor="b" anchorCtr="0"/>
          <a:lstStyle>
            <a:lvl1pPr marL="0" indent="254000">
              <a:buClr>
                <a:srgbClr val="00387E"/>
              </a:buClr>
              <a:buSzPct val="100000"/>
              <a:buFont typeface="Trebuchet MS"/>
              <a:buNone/>
              <a:defRPr sz="4000" b="1">
                <a:solidFill>
                  <a:srgbClr val="00387E"/>
                </a:solidFill>
                <a:latin typeface="Trebuchet MS"/>
                <a:ea typeface="Trebuchet MS"/>
                <a:cs typeface="Trebuchet MS"/>
                <a:sym typeface="Trebuchet MS"/>
              </a:defRPr>
            </a:lvl1pPr>
            <a:lvl2pPr marL="0" indent="254000">
              <a:buClr>
                <a:srgbClr val="00387E"/>
              </a:buClr>
              <a:buSzPct val="100000"/>
              <a:buFont typeface="Trebuchet MS"/>
              <a:buNone/>
              <a:defRPr sz="4000" b="1">
                <a:solidFill>
                  <a:srgbClr val="00387E"/>
                </a:solidFill>
                <a:latin typeface="Trebuchet MS"/>
                <a:ea typeface="Trebuchet MS"/>
                <a:cs typeface="Trebuchet MS"/>
                <a:sym typeface="Trebuchet MS"/>
              </a:defRPr>
            </a:lvl2pPr>
            <a:lvl3pPr marL="0" indent="254000">
              <a:buClr>
                <a:srgbClr val="00387E"/>
              </a:buClr>
              <a:buSzPct val="100000"/>
              <a:buFont typeface="Trebuchet MS"/>
              <a:buNone/>
              <a:defRPr sz="4000" b="1">
                <a:solidFill>
                  <a:srgbClr val="00387E"/>
                </a:solidFill>
                <a:latin typeface="Trebuchet MS"/>
                <a:ea typeface="Trebuchet MS"/>
                <a:cs typeface="Trebuchet MS"/>
                <a:sym typeface="Trebuchet MS"/>
              </a:defRPr>
            </a:lvl3pPr>
            <a:lvl4pPr marL="0" indent="254000">
              <a:buClr>
                <a:srgbClr val="00387E"/>
              </a:buClr>
              <a:buSzPct val="100000"/>
              <a:buFont typeface="Trebuchet MS"/>
              <a:buNone/>
              <a:defRPr sz="4000" b="1">
                <a:solidFill>
                  <a:srgbClr val="00387E"/>
                </a:solidFill>
                <a:latin typeface="Trebuchet MS"/>
                <a:ea typeface="Trebuchet MS"/>
                <a:cs typeface="Trebuchet MS"/>
                <a:sym typeface="Trebuchet MS"/>
              </a:defRPr>
            </a:lvl4pPr>
            <a:lvl5pPr marL="0" indent="254000">
              <a:buClr>
                <a:srgbClr val="00387E"/>
              </a:buClr>
              <a:buSzPct val="100000"/>
              <a:buFont typeface="Trebuchet MS"/>
              <a:buNone/>
              <a:defRPr sz="4000" b="1">
                <a:solidFill>
                  <a:srgbClr val="00387E"/>
                </a:solidFill>
                <a:latin typeface="Trebuchet MS"/>
                <a:ea typeface="Trebuchet MS"/>
                <a:cs typeface="Trebuchet MS"/>
                <a:sym typeface="Trebuchet MS"/>
              </a:defRPr>
            </a:lvl5pPr>
            <a:lvl6pPr marL="0" indent="254000">
              <a:buClr>
                <a:srgbClr val="00387E"/>
              </a:buClr>
              <a:buSzPct val="100000"/>
              <a:buFont typeface="Trebuchet MS"/>
              <a:buNone/>
              <a:defRPr sz="4000" b="1">
                <a:solidFill>
                  <a:srgbClr val="00387E"/>
                </a:solidFill>
                <a:latin typeface="Trebuchet MS"/>
                <a:ea typeface="Trebuchet MS"/>
                <a:cs typeface="Trebuchet MS"/>
                <a:sym typeface="Trebuchet MS"/>
              </a:defRPr>
            </a:lvl6pPr>
            <a:lvl7pPr marL="0" indent="254000">
              <a:buClr>
                <a:srgbClr val="00387E"/>
              </a:buClr>
              <a:buSzPct val="100000"/>
              <a:buFont typeface="Trebuchet MS"/>
              <a:buNone/>
              <a:defRPr sz="4000" b="1">
                <a:solidFill>
                  <a:srgbClr val="00387E"/>
                </a:solidFill>
                <a:latin typeface="Trebuchet MS"/>
                <a:ea typeface="Trebuchet MS"/>
                <a:cs typeface="Trebuchet MS"/>
                <a:sym typeface="Trebuchet MS"/>
              </a:defRPr>
            </a:lvl7pPr>
            <a:lvl8pPr marL="0" indent="254000">
              <a:buClr>
                <a:srgbClr val="00387E"/>
              </a:buClr>
              <a:buSzPct val="100000"/>
              <a:buFont typeface="Trebuchet MS"/>
              <a:buNone/>
              <a:defRPr sz="4000" b="1">
                <a:solidFill>
                  <a:srgbClr val="00387E"/>
                </a:solidFill>
                <a:latin typeface="Trebuchet MS"/>
                <a:ea typeface="Trebuchet MS"/>
                <a:cs typeface="Trebuchet MS"/>
                <a:sym typeface="Trebuchet MS"/>
              </a:defRPr>
            </a:lvl8pPr>
            <a:lvl9pPr marL="0" indent="254000">
              <a:buClr>
                <a:srgbClr val="00387E"/>
              </a:buClr>
              <a:buSzPct val="100000"/>
              <a:buFont typeface="Trebuchet MS"/>
              <a:buNone/>
              <a:defRPr sz="4000" b="1">
                <a:solidFill>
                  <a:srgbClr val="00387E"/>
                </a:solidFill>
                <a:latin typeface="Trebuchet MS"/>
                <a:ea typeface="Trebuchet MS"/>
                <a:cs typeface="Trebuchet MS"/>
                <a:sym typeface="Trebuchet MS"/>
              </a:defRPr>
            </a:lvl9pPr>
          </a:lstStyle>
          <a:p>
            <a:endParaRPr/>
          </a:p>
        </p:txBody>
      </p:sp>
      <p:sp>
        <p:nvSpPr>
          <p:cNvPr id="6" name="Shape 6"/>
          <p:cNvSpPr txBox="1">
            <a:spLocks noGrp="1"/>
          </p:cNvSpPr>
          <p:nvPr>
            <p:ph type="body" idx="1"/>
          </p:nvPr>
        </p:nvSpPr>
        <p:spPr>
          <a:xfrm>
            <a:off x="457200" y="1295400"/>
            <a:ext cx="8229600" cy="3394500"/>
          </a:xfrm>
          <a:prstGeom prst="rect">
            <a:avLst/>
          </a:prstGeom>
        </p:spPr>
        <p:txBody>
          <a:bodyPr lIns="91425" tIns="91425" rIns="91425" bIns="91425" anchor="t" anchorCtr="0"/>
          <a:lstStyle>
            <a:lvl1pPr marL="342900" indent="-139700">
              <a:buClr>
                <a:schemeClr val="dk2"/>
              </a:buClr>
              <a:buSzPct val="100000"/>
              <a:buFont typeface="Trebuchet MS"/>
              <a:defRPr sz="3200">
                <a:solidFill>
                  <a:schemeClr val="dk2"/>
                </a:solidFill>
                <a:latin typeface="Trebuchet MS"/>
                <a:ea typeface="Trebuchet MS"/>
                <a:cs typeface="Trebuchet MS"/>
                <a:sym typeface="Trebuchet MS"/>
              </a:defRPr>
            </a:lvl1pPr>
            <a:lvl2pPr marL="742950" indent="-107950">
              <a:spcBef>
                <a:spcPts val="560"/>
              </a:spcBef>
              <a:buClr>
                <a:schemeClr val="dk2"/>
              </a:buClr>
              <a:buSzPct val="100000"/>
              <a:buFont typeface="Trebuchet MS"/>
              <a:defRPr sz="2800">
                <a:solidFill>
                  <a:schemeClr val="dk2"/>
                </a:solidFill>
                <a:latin typeface="Trebuchet MS"/>
                <a:ea typeface="Trebuchet MS"/>
                <a:cs typeface="Trebuchet MS"/>
                <a:sym typeface="Trebuchet MS"/>
              </a:defRPr>
            </a:lvl2pPr>
            <a:lvl3pPr marL="1143000" indent="-76200">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3pPr>
            <a:lvl4pPr marL="1600200" indent="-101600">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4pPr>
            <a:lvl5pPr marL="2057400" indent="-101600">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5pPr>
            <a:lvl6pPr marL="2514600" indent="-101600">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6pPr>
            <a:lvl7pPr marL="2971800" indent="-101600">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7pPr>
            <a:lvl8pPr marL="3429000" indent="-101600">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8pPr>
            <a:lvl9pPr marL="3886200" indent="-101600">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4"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gi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40"/>
        <p:cNvGrpSpPr/>
        <p:nvPr/>
      </p:nvGrpSpPr>
      <p:grpSpPr>
        <a:xfrm>
          <a:off x="0" y="0"/>
          <a:ext cx="0" cy="0"/>
          <a:chOff x="0" y="0"/>
          <a:chExt cx="0" cy="0"/>
        </a:xfrm>
      </p:grpSpPr>
      <p:sp>
        <p:nvSpPr>
          <p:cNvPr id="41" name="Shape 41"/>
          <p:cNvSpPr txBox="1">
            <a:spLocks noGrp="1"/>
          </p:cNvSpPr>
          <p:nvPr>
            <p:ph type="ctrTitle"/>
          </p:nvPr>
        </p:nvSpPr>
        <p:spPr>
          <a:xfrm>
            <a:off x="1082040" y="1242060"/>
            <a:ext cx="7050900" cy="1102500"/>
          </a:xfrm>
          <a:prstGeom prst="rect">
            <a:avLst/>
          </a:prstGeom>
        </p:spPr>
        <p:txBody>
          <a:bodyPr lIns="91425" tIns="91425" rIns="91425" bIns="91425" anchor="b" anchorCtr="0">
            <a:noAutofit/>
          </a:bodyPr>
          <a:lstStyle/>
          <a:p>
            <a:pPr algn="ctr">
              <a:buNone/>
            </a:pPr>
            <a:r>
              <a:rPr lang="en"/>
              <a:t>Unit 3 Review </a:t>
            </a:r>
          </a:p>
        </p:txBody>
      </p:sp>
      <p:sp>
        <p:nvSpPr>
          <p:cNvPr id="42" name="Shape 42"/>
          <p:cNvSpPr txBox="1">
            <a:spLocks noGrp="1"/>
          </p:cNvSpPr>
          <p:nvPr>
            <p:ph type="subTitle" idx="1"/>
          </p:nvPr>
        </p:nvSpPr>
        <p:spPr>
          <a:xfrm>
            <a:off x="1082040" y="2423159"/>
            <a:ext cx="7035899" cy="694199"/>
          </a:xfrm>
          <a:prstGeom prst="rect">
            <a:avLst/>
          </a:prstGeom>
        </p:spPr>
        <p:txBody>
          <a:bodyPr lIns="91425" tIns="91425" rIns="91425" bIns="91425" anchor="t" anchorCtr="0">
            <a:noAutofit/>
          </a:bodyPr>
          <a:lstStyle/>
          <a:p>
            <a:pPr algn="ctr">
              <a:buNone/>
            </a:pPr>
            <a:r>
              <a:rPr lang="en"/>
              <a:t>Nikol Shurhin, Samantha Formica, Scott Beck, Ruyee Frank</a:t>
            </a:r>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marL="457200" lvl="0" indent="-355600" rtl="0">
              <a:buClr>
                <a:srgbClr val="000000"/>
              </a:buClr>
              <a:buSzPct val="100000"/>
              <a:buFont typeface="Trebuchet MS"/>
              <a:buChar char="●"/>
            </a:pPr>
            <a:r>
              <a:rPr lang="en" sz="2000">
                <a:solidFill>
                  <a:srgbClr val="000000"/>
                </a:solidFill>
              </a:rPr>
              <a:t>After the Buyids, the Suljuk Turks took over, who had to deal with the Christian Crusades</a:t>
            </a:r>
          </a:p>
          <a:p>
            <a:pPr marL="457200" lvl="0" indent="-355600" rtl="0">
              <a:buClr>
                <a:srgbClr val="000000"/>
              </a:buClr>
              <a:buSzPct val="100000"/>
              <a:buFont typeface="Trebuchet MS"/>
              <a:buChar char="●"/>
            </a:pPr>
            <a:r>
              <a:rPr lang="en" sz="2000">
                <a:solidFill>
                  <a:srgbClr val="000000"/>
                </a:solidFill>
              </a:rPr>
              <a:t>Throughout the Abbasid Empire in general, trade with Asia flourished, and essential and luxury goods were very available </a:t>
            </a:r>
          </a:p>
          <a:p>
            <a:pPr marL="457200" lvl="0" indent="-355600" rtl="0">
              <a:buClr>
                <a:srgbClr val="000000"/>
              </a:buClr>
              <a:buSzPct val="100000"/>
              <a:buFont typeface="Trebuchet MS"/>
              <a:buChar char="●"/>
            </a:pPr>
            <a:r>
              <a:rPr lang="en" sz="2000">
                <a:solidFill>
                  <a:srgbClr val="000000"/>
                </a:solidFill>
              </a:rPr>
              <a:t>Persian literature and science advanced during the Abbasid era</a:t>
            </a:r>
          </a:p>
          <a:p>
            <a:pPr marL="457200" lvl="0" indent="-355600" rtl="0">
              <a:buClr>
                <a:srgbClr val="000000"/>
              </a:buClr>
              <a:buSzPct val="100000"/>
              <a:buFont typeface="Trebuchet MS"/>
              <a:buChar char="●"/>
            </a:pPr>
            <a:r>
              <a:rPr lang="en" sz="2000">
                <a:solidFill>
                  <a:srgbClr val="000000"/>
                </a:solidFill>
              </a:rPr>
              <a:t>Muslim warriors, traders, and farmers spread to south Asia, in conjunction with Hindus, which resulted in Sufi mysticism blended with Hindu and Buddhist elements</a:t>
            </a:r>
          </a:p>
          <a:p>
            <a:pPr marL="457200" lvl="0" indent="-355600">
              <a:buClr>
                <a:srgbClr val="000000"/>
              </a:buClr>
              <a:buSzPct val="100000"/>
              <a:buFont typeface="Trebuchet MS"/>
              <a:buChar char="●"/>
            </a:pPr>
            <a:r>
              <a:rPr lang="en" sz="2000">
                <a:solidFill>
                  <a:srgbClr val="000000"/>
                </a:solidFill>
              </a:rPr>
              <a:t>Baghdad was taken over by the Mongols, and was never able to be recovered by the Abbasids</a:t>
            </a:r>
          </a:p>
        </p:txBody>
      </p:sp>
      <p:sp>
        <p:nvSpPr>
          <p:cNvPr id="102" name="Shape 102"/>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buNone/>
            </a:pPr>
            <a:r>
              <a:rPr lang="en">
                <a:solidFill>
                  <a:srgbClr val="000000"/>
                </a:solidFill>
              </a:rPr>
              <a:t>Abbasid Empire cont.</a:t>
            </a:r>
          </a:p>
        </p:txBody>
      </p:sp>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457200" y="1010275"/>
            <a:ext cx="6562200" cy="4050899"/>
          </a:xfrm>
          <a:prstGeom prst="rect">
            <a:avLst/>
          </a:prstGeom>
        </p:spPr>
        <p:txBody>
          <a:bodyPr lIns="91425" tIns="91425" rIns="91425" bIns="91425" anchor="t" anchorCtr="0">
            <a:noAutofit/>
          </a:bodyPr>
          <a:lstStyle/>
          <a:p>
            <a:pPr marL="457200" lvl="0" indent="-342900" rtl="0">
              <a:buClr>
                <a:schemeClr val="dk1"/>
              </a:buClr>
              <a:buSzPct val="166666"/>
              <a:buFont typeface="Arial"/>
              <a:buChar char="•"/>
            </a:pPr>
            <a:r>
              <a:rPr lang="en" sz="1800">
                <a:solidFill>
                  <a:schemeClr val="dk1"/>
                </a:solidFill>
              </a:rPr>
              <a:t>The Vikings were originally from Scandinavia and began their conquests in the 800s and ended in the 1100s.</a:t>
            </a:r>
          </a:p>
          <a:p>
            <a:pPr marL="457200" lvl="0" indent="-342900" rtl="0">
              <a:buClr>
                <a:schemeClr val="dk1"/>
              </a:buClr>
              <a:buSzPct val="166666"/>
              <a:buFont typeface="Arial"/>
              <a:buChar char="•"/>
            </a:pPr>
            <a:r>
              <a:rPr lang="en" sz="1800">
                <a:solidFill>
                  <a:schemeClr val="dk1"/>
                </a:solidFill>
              </a:rPr>
              <a:t>The Vikings were expert sailors and warriors.</a:t>
            </a:r>
          </a:p>
          <a:p>
            <a:pPr marL="457200" lvl="0" indent="-342900" rtl="0">
              <a:buClr>
                <a:schemeClr val="dk1"/>
              </a:buClr>
              <a:buSzPct val="166666"/>
              <a:buFont typeface="Arial"/>
              <a:buChar char="•"/>
            </a:pPr>
            <a:r>
              <a:rPr lang="en" sz="1800">
                <a:solidFill>
                  <a:schemeClr val="dk1"/>
                </a:solidFill>
              </a:rPr>
              <a:t>The Vikings were of the first people to navigate the ocean and build such large and advanced ships. </a:t>
            </a:r>
          </a:p>
          <a:p>
            <a:pPr marL="457200" lvl="0" indent="-342900" rtl="0">
              <a:buClr>
                <a:schemeClr val="dk1"/>
              </a:buClr>
              <a:buSzPct val="166666"/>
              <a:buFont typeface="Arial"/>
              <a:buChar char="•"/>
            </a:pPr>
            <a:r>
              <a:rPr lang="en" sz="1800">
                <a:solidFill>
                  <a:schemeClr val="dk1"/>
                </a:solidFill>
              </a:rPr>
              <a:t>They were able to conquer Iceland and Greenland, as well as settle in parts of Scotland, England, and Ireland.</a:t>
            </a:r>
          </a:p>
          <a:p>
            <a:pPr marL="457200" lvl="0" indent="-342900" rtl="0">
              <a:buClr>
                <a:schemeClr val="dk1"/>
              </a:buClr>
              <a:buSzPct val="166666"/>
              <a:buFont typeface="Arial"/>
              <a:buChar char="•"/>
            </a:pPr>
            <a:r>
              <a:rPr lang="en" sz="1800">
                <a:solidFill>
                  <a:schemeClr val="dk1"/>
                </a:solidFill>
              </a:rPr>
              <a:t>The Vikings created long-lasting kingdoms in France and Sicily.</a:t>
            </a:r>
          </a:p>
          <a:p>
            <a:pPr marL="457200" lvl="0" indent="-342900" rtl="0">
              <a:buClr>
                <a:schemeClr val="dk1"/>
              </a:buClr>
              <a:buSzPct val="166666"/>
              <a:buFont typeface="Arial"/>
              <a:buChar char="•"/>
            </a:pPr>
            <a:r>
              <a:rPr lang="en" sz="1800">
                <a:solidFill>
                  <a:schemeClr val="dk1"/>
                </a:solidFill>
              </a:rPr>
              <a:t>The Vikings established a trade route from Scandinavia to Byzantium and they created the first Russian state. </a:t>
            </a:r>
          </a:p>
          <a:p>
            <a:pPr marL="457200" lvl="0" indent="-342900" rtl="0">
              <a:buClr>
                <a:schemeClr val="dk1"/>
              </a:buClr>
              <a:buSzPct val="166666"/>
              <a:buFont typeface="Arial"/>
              <a:buChar char="•"/>
            </a:pPr>
            <a:r>
              <a:rPr lang="en" sz="1800">
                <a:solidFill>
                  <a:schemeClr val="dk1"/>
                </a:solidFill>
              </a:rPr>
              <a:t>The Vikings were expert merchants of their time, due to their large and durable ships that could carry heavy cargo and travel long distances.</a:t>
            </a:r>
          </a:p>
          <a:p>
            <a:endParaRPr lang="en" sz="1800">
              <a:solidFill>
                <a:schemeClr val="dk1"/>
              </a:solidFill>
            </a:endParaRPr>
          </a:p>
        </p:txBody>
      </p:sp>
      <p:sp>
        <p:nvSpPr>
          <p:cNvPr id="108" name="Shape 108"/>
          <p:cNvSpPr txBox="1">
            <a:spLocks noGrp="1"/>
          </p:cNvSpPr>
          <p:nvPr>
            <p:ph type="title"/>
          </p:nvPr>
        </p:nvSpPr>
        <p:spPr>
          <a:xfrm>
            <a:off x="457200" y="205975"/>
            <a:ext cx="8229600" cy="804299"/>
          </a:xfrm>
          <a:prstGeom prst="rect">
            <a:avLst/>
          </a:prstGeom>
        </p:spPr>
        <p:txBody>
          <a:bodyPr lIns="91425" tIns="91425" rIns="91425" bIns="91425" anchor="b" anchorCtr="0">
            <a:noAutofit/>
          </a:bodyPr>
          <a:lstStyle/>
          <a:p>
            <a:pPr>
              <a:buNone/>
            </a:pPr>
            <a:r>
              <a:rPr lang="en">
                <a:solidFill>
                  <a:schemeClr val="dk1"/>
                </a:solidFill>
              </a:rPr>
              <a:t>The Vikings:</a:t>
            </a:r>
          </a:p>
        </p:txBody>
      </p:sp>
      <p:pic>
        <p:nvPicPr>
          <p:cNvPr id="109" name="Shape 109"/>
          <p:cNvPicPr preferRelativeResize="0"/>
          <p:nvPr/>
        </p:nvPicPr>
        <p:blipFill>
          <a:blip r:embed="rId3"/>
          <a:stretch>
            <a:fillRect/>
          </a:stretch>
        </p:blipFill>
        <p:spPr>
          <a:xfrm>
            <a:off x="6916150" y="46175"/>
            <a:ext cx="1979324" cy="1262899"/>
          </a:xfrm>
          <a:prstGeom prst="rect">
            <a:avLst/>
          </a:prstGeom>
          <a:noFill/>
          <a:ln>
            <a:noFill/>
          </a:ln>
        </p:spPr>
      </p:pic>
      <p:pic>
        <p:nvPicPr>
          <p:cNvPr id="110" name="Shape 110"/>
          <p:cNvPicPr preferRelativeResize="0"/>
          <p:nvPr/>
        </p:nvPicPr>
        <p:blipFill>
          <a:blip r:embed="rId4"/>
          <a:stretch>
            <a:fillRect/>
          </a:stretch>
        </p:blipFill>
        <p:spPr>
          <a:xfrm>
            <a:off x="6916150" y="2508200"/>
            <a:ext cx="1979325" cy="2466975"/>
          </a:xfrm>
          <a:prstGeom prst="rect">
            <a:avLst/>
          </a:prstGeom>
          <a:noFill/>
          <a:ln>
            <a:noFill/>
          </a:ln>
        </p:spPr>
      </p:pic>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457200" y="783375"/>
            <a:ext cx="7448699" cy="4236599"/>
          </a:xfrm>
          <a:prstGeom prst="rect">
            <a:avLst/>
          </a:prstGeom>
        </p:spPr>
        <p:txBody>
          <a:bodyPr lIns="91425" tIns="91425" rIns="91425" bIns="91425" anchor="t" anchorCtr="0">
            <a:noAutofit/>
          </a:bodyPr>
          <a:lstStyle/>
          <a:p>
            <a:pPr marL="457200" lvl="0" indent="-342900" rtl="0">
              <a:buClr>
                <a:schemeClr val="dk1"/>
              </a:buClr>
              <a:buSzPct val="166666"/>
              <a:buFont typeface="Arial"/>
              <a:buChar char="•"/>
            </a:pPr>
            <a:r>
              <a:rPr lang="en" sz="1800">
                <a:solidFill>
                  <a:schemeClr val="dk1"/>
                </a:solidFill>
              </a:rPr>
              <a:t>The Polynesian migrations across the Pacific were from 2500 B.C.E to 900 C.E.</a:t>
            </a:r>
          </a:p>
          <a:p>
            <a:pPr marL="457200" lvl="0" indent="-342900" rtl="0">
              <a:buClr>
                <a:schemeClr val="dk1"/>
              </a:buClr>
              <a:buSzPct val="166666"/>
              <a:buFont typeface="Arial"/>
              <a:buChar char="•"/>
            </a:pPr>
            <a:r>
              <a:rPr lang="en" sz="1800">
                <a:solidFill>
                  <a:schemeClr val="dk1"/>
                </a:solidFill>
              </a:rPr>
              <a:t>Polynesians were originally from the Philippines and Indonesian Islands. </a:t>
            </a:r>
          </a:p>
          <a:p>
            <a:pPr marL="457200" lvl="0" indent="-342900" rtl="0">
              <a:buClr>
                <a:schemeClr val="dk1"/>
              </a:buClr>
              <a:buSzPct val="166666"/>
              <a:buFont typeface="Arial"/>
              <a:buChar char="•"/>
            </a:pPr>
            <a:r>
              <a:rPr lang="en" sz="1800">
                <a:solidFill>
                  <a:schemeClr val="dk1"/>
                </a:solidFill>
              </a:rPr>
              <a:t>The Polynesians were root farmers and grew sweet potatoes and taro.</a:t>
            </a:r>
          </a:p>
          <a:p>
            <a:pPr marL="457200" lvl="0" indent="-342900" rtl="0">
              <a:buClr>
                <a:schemeClr val="dk1"/>
              </a:buClr>
              <a:buSzPct val="166666"/>
              <a:buFont typeface="Arial"/>
              <a:buChar char="•"/>
            </a:pPr>
            <a:r>
              <a:rPr lang="en" sz="1800">
                <a:solidFill>
                  <a:schemeClr val="dk1"/>
                </a:solidFill>
              </a:rPr>
              <a:t>The Polynesians were expert ocean navigators and sailors.Their </a:t>
            </a:r>
            <a:r>
              <a:rPr lang="en" sz="1800" b="1">
                <a:solidFill>
                  <a:schemeClr val="dk1"/>
                </a:solidFill>
              </a:rPr>
              <a:t>outrigger canoes </a:t>
            </a:r>
            <a:r>
              <a:rPr lang="en" sz="1800">
                <a:solidFill>
                  <a:schemeClr val="dk1"/>
                </a:solidFill>
              </a:rPr>
              <a:t>could sail more than 120 miles per day, which allowed them to travel vast distances .</a:t>
            </a:r>
          </a:p>
          <a:p>
            <a:pPr marL="457200" lvl="0" indent="-342900" rtl="0">
              <a:buClr>
                <a:schemeClr val="dk1"/>
              </a:buClr>
              <a:buSzPct val="166666"/>
              <a:buFont typeface="Arial"/>
              <a:buChar char="•"/>
            </a:pPr>
            <a:r>
              <a:rPr lang="en" sz="1800">
                <a:solidFill>
                  <a:schemeClr val="dk1"/>
                </a:solidFill>
              </a:rPr>
              <a:t>The Polynesians navigated the open waters by using the sun, moon, and stars. They also possessed great knowledge of tide, current, and wave patterns. ( Polynesian maps were made from twigs and grasses to represent the ocean’s rhythms.)</a:t>
            </a:r>
          </a:p>
          <a:p>
            <a:pPr marL="457200" lvl="0" indent="-342900" rtl="0">
              <a:buClr>
                <a:schemeClr val="dk1"/>
              </a:buClr>
              <a:buSzPct val="166666"/>
              <a:buFont typeface="Arial"/>
              <a:buChar char="•"/>
            </a:pPr>
            <a:r>
              <a:rPr lang="en" sz="1800">
                <a:solidFill>
                  <a:schemeClr val="dk1"/>
                </a:solidFill>
              </a:rPr>
              <a:t>The Polynesians settled in Micronesia, Melanesia, New Zealand, and Easter Island and established large populations.</a:t>
            </a:r>
          </a:p>
          <a:p>
            <a:endParaRPr lang="en" sz="1800">
              <a:solidFill>
                <a:schemeClr val="dk1"/>
              </a:solidFill>
            </a:endParaRPr>
          </a:p>
        </p:txBody>
      </p:sp>
      <p:sp>
        <p:nvSpPr>
          <p:cNvPr id="116" name="Shape 116"/>
          <p:cNvSpPr txBox="1">
            <a:spLocks noGrp="1"/>
          </p:cNvSpPr>
          <p:nvPr>
            <p:ph type="title"/>
          </p:nvPr>
        </p:nvSpPr>
        <p:spPr>
          <a:xfrm>
            <a:off x="457200" y="205975"/>
            <a:ext cx="8229600" cy="649499"/>
          </a:xfrm>
          <a:prstGeom prst="rect">
            <a:avLst/>
          </a:prstGeom>
        </p:spPr>
        <p:txBody>
          <a:bodyPr lIns="91425" tIns="91425" rIns="91425" bIns="91425" anchor="b" anchorCtr="0">
            <a:noAutofit/>
          </a:bodyPr>
          <a:lstStyle/>
          <a:p>
            <a:pPr>
              <a:buNone/>
            </a:pPr>
            <a:r>
              <a:rPr lang="en">
                <a:solidFill>
                  <a:schemeClr val="dk1"/>
                </a:solidFill>
              </a:rPr>
              <a:t>The Polynesians:</a:t>
            </a:r>
          </a:p>
        </p:txBody>
      </p:sp>
      <p:pic>
        <p:nvPicPr>
          <p:cNvPr id="117" name="Shape 117"/>
          <p:cNvPicPr preferRelativeResize="0"/>
          <p:nvPr/>
        </p:nvPicPr>
        <p:blipFill>
          <a:blip r:embed="rId3"/>
          <a:stretch>
            <a:fillRect/>
          </a:stretch>
        </p:blipFill>
        <p:spPr>
          <a:xfrm>
            <a:off x="7617325" y="3809975"/>
            <a:ext cx="1526673" cy="1261375"/>
          </a:xfrm>
          <a:prstGeom prst="rect">
            <a:avLst/>
          </a:prstGeom>
          <a:noFill/>
          <a:ln>
            <a:noFill/>
          </a:ln>
        </p:spPr>
      </p:pic>
      <p:pic>
        <p:nvPicPr>
          <p:cNvPr id="118" name="Shape 118"/>
          <p:cNvPicPr preferRelativeResize="0"/>
          <p:nvPr/>
        </p:nvPicPr>
        <p:blipFill>
          <a:blip r:embed="rId4"/>
          <a:stretch>
            <a:fillRect/>
          </a:stretch>
        </p:blipFill>
        <p:spPr>
          <a:xfrm>
            <a:off x="7405375" y="51549"/>
            <a:ext cx="1687636" cy="1351824"/>
          </a:xfrm>
          <a:prstGeom prst="rect">
            <a:avLst/>
          </a:prstGeom>
          <a:noFill/>
          <a:ln>
            <a:noFill/>
          </a:ln>
        </p:spPr>
      </p:pic>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marL="457200" lvl="0" indent="-342900" rtl="0">
              <a:buClr>
                <a:schemeClr val="dk1"/>
              </a:buClr>
              <a:buSzPct val="166666"/>
              <a:buFont typeface="Arial"/>
              <a:buChar char="•"/>
            </a:pPr>
            <a:r>
              <a:rPr lang="en" sz="1800">
                <a:solidFill>
                  <a:schemeClr val="dk1"/>
                </a:solidFill>
              </a:rPr>
              <a:t>The Bantu people were originally from western Africa.</a:t>
            </a:r>
          </a:p>
          <a:p>
            <a:pPr marL="457200" lvl="0" indent="-342900" rtl="0">
              <a:buClr>
                <a:schemeClr val="dk1"/>
              </a:buClr>
              <a:buSzPct val="166666"/>
              <a:buFont typeface="Arial"/>
              <a:buChar char="•"/>
            </a:pPr>
            <a:r>
              <a:rPr lang="en" sz="1800">
                <a:solidFill>
                  <a:schemeClr val="dk1"/>
                </a:solidFill>
              </a:rPr>
              <a:t>Around 1000 B.C.E, the Bantu tribes began their migrations throughout most of sub-Saharan Africa.</a:t>
            </a:r>
          </a:p>
          <a:p>
            <a:pPr marL="457200" lvl="0" indent="-342900" rtl="0">
              <a:buClr>
                <a:schemeClr val="dk1"/>
              </a:buClr>
              <a:buSzPct val="166666"/>
              <a:buFont typeface="Arial"/>
              <a:buChar char="•"/>
            </a:pPr>
            <a:r>
              <a:rPr lang="en" sz="1800">
                <a:solidFill>
                  <a:schemeClr val="dk1"/>
                </a:solidFill>
              </a:rPr>
              <a:t>The Bantu lived in small villages and traveled in tribes.</a:t>
            </a:r>
          </a:p>
          <a:p>
            <a:pPr marL="457200" lvl="0" indent="-342900" rtl="0">
              <a:buClr>
                <a:schemeClr val="dk1"/>
              </a:buClr>
              <a:buSzPct val="166666"/>
              <a:buFont typeface="Arial"/>
              <a:buChar char="•"/>
            </a:pPr>
            <a:r>
              <a:rPr lang="en" sz="1800">
                <a:solidFill>
                  <a:schemeClr val="dk1"/>
                </a:solidFill>
              </a:rPr>
              <a:t>The Bantu- speaking people migrated from the area of present day Nigeria and Cameroon, spreading all across the southern part of Africa.</a:t>
            </a:r>
          </a:p>
          <a:p>
            <a:pPr marL="457200" lvl="0" indent="-342900" rtl="0">
              <a:buClr>
                <a:schemeClr val="dk1"/>
              </a:buClr>
              <a:buSzPct val="166666"/>
              <a:buFont typeface="Arial"/>
              <a:buChar char="•"/>
            </a:pPr>
            <a:r>
              <a:rPr lang="en" sz="1800">
                <a:solidFill>
                  <a:schemeClr val="dk1"/>
                </a:solidFill>
              </a:rPr>
              <a:t>The Bantu were an agricultural people as well as herders.</a:t>
            </a:r>
          </a:p>
          <a:p>
            <a:pPr marL="457200" lvl="0" indent="-342900" rtl="0">
              <a:buClr>
                <a:schemeClr val="dk1"/>
              </a:buClr>
              <a:buSzPct val="166666"/>
              <a:buFont typeface="Arial"/>
              <a:buChar char="•"/>
            </a:pPr>
            <a:r>
              <a:rPr lang="en" sz="1800">
                <a:solidFill>
                  <a:schemeClr val="dk1"/>
                </a:solidFill>
              </a:rPr>
              <a:t>The Bantu peoples created large empires, like the </a:t>
            </a:r>
            <a:r>
              <a:rPr lang="en" sz="1800" b="1">
                <a:solidFill>
                  <a:schemeClr val="dk1"/>
                </a:solidFill>
              </a:rPr>
              <a:t>Great Zimbabwe</a:t>
            </a:r>
            <a:r>
              <a:rPr lang="en" sz="1800">
                <a:solidFill>
                  <a:schemeClr val="dk1"/>
                </a:solidFill>
              </a:rPr>
              <a:t> and the </a:t>
            </a:r>
            <a:r>
              <a:rPr lang="en" sz="1800" b="1">
                <a:solidFill>
                  <a:schemeClr val="dk1"/>
                </a:solidFill>
              </a:rPr>
              <a:t>Zulu Kingdom</a:t>
            </a:r>
            <a:r>
              <a:rPr lang="en" sz="1800">
                <a:solidFill>
                  <a:schemeClr val="dk1"/>
                </a:solidFill>
              </a:rPr>
              <a:t>.</a:t>
            </a:r>
          </a:p>
          <a:p>
            <a:pPr marL="457200" lvl="0" indent="-342900" rtl="0">
              <a:buClr>
                <a:schemeClr val="dk1"/>
              </a:buClr>
              <a:buSzPct val="166666"/>
              <a:buFont typeface="Arial"/>
              <a:buChar char="•"/>
            </a:pPr>
            <a:r>
              <a:rPr lang="en" sz="1800">
                <a:solidFill>
                  <a:schemeClr val="dk1"/>
                </a:solidFill>
              </a:rPr>
              <a:t>Bantu refers to several similar languages that can be found throughout Africa today.</a:t>
            </a:r>
          </a:p>
          <a:p>
            <a:pPr marL="457200" lvl="0" indent="-342900">
              <a:buClr>
                <a:schemeClr val="dk1"/>
              </a:buClr>
              <a:buSzPct val="166666"/>
              <a:buFont typeface="Arial"/>
              <a:buChar char="•"/>
            </a:pPr>
            <a:r>
              <a:rPr lang="en" sz="1800">
                <a:solidFill>
                  <a:schemeClr val="dk1"/>
                </a:solidFill>
              </a:rPr>
              <a:t>The Bantu people were originally animistic but later converted to Islam.(some converted to Christianity)</a:t>
            </a:r>
          </a:p>
        </p:txBody>
      </p:sp>
      <p:sp>
        <p:nvSpPr>
          <p:cNvPr id="124" name="Shape 124"/>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buNone/>
            </a:pPr>
            <a:r>
              <a:rPr lang="en">
                <a:solidFill>
                  <a:schemeClr val="dk1"/>
                </a:solidFill>
              </a:rPr>
              <a:t>The Bantu</a:t>
            </a:r>
          </a:p>
        </p:txBody>
      </p:sp>
      <p:pic>
        <p:nvPicPr>
          <p:cNvPr id="125" name="Shape 125"/>
          <p:cNvPicPr preferRelativeResize="0"/>
          <p:nvPr/>
        </p:nvPicPr>
        <p:blipFill>
          <a:blip r:embed="rId3"/>
          <a:stretch>
            <a:fillRect/>
          </a:stretch>
        </p:blipFill>
        <p:spPr>
          <a:xfrm>
            <a:off x="7384625" y="0"/>
            <a:ext cx="1759374" cy="1614449"/>
          </a:xfrm>
          <a:prstGeom prst="rect">
            <a:avLst/>
          </a:prstGeom>
          <a:noFill/>
          <a:ln>
            <a:noFill/>
          </a:ln>
        </p:spPr>
      </p:pic>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379750" y="1095817"/>
            <a:ext cx="8229600" cy="3630300"/>
          </a:xfrm>
          <a:prstGeom prst="rect">
            <a:avLst/>
          </a:prstGeom>
        </p:spPr>
        <p:txBody>
          <a:bodyPr lIns="91425" tIns="91425" rIns="91425" bIns="91425" anchor="t" anchorCtr="0">
            <a:noAutofit/>
          </a:bodyPr>
          <a:lstStyle/>
          <a:p>
            <a:pPr marL="457200" lvl="0" indent="-342900" rtl="0">
              <a:buClr>
                <a:srgbClr val="000000"/>
              </a:buClr>
              <a:buSzPct val="166666"/>
              <a:buFont typeface="Arial"/>
              <a:buChar char="•"/>
            </a:pPr>
            <a:r>
              <a:rPr lang="en" sz="1800">
                <a:solidFill>
                  <a:srgbClr val="000000"/>
                </a:solidFill>
              </a:rPr>
              <a:t>Mainly a pastoral, or nomadic, society in the early 13th century before the unification by Genghis Khan.</a:t>
            </a:r>
          </a:p>
          <a:p>
            <a:pPr marL="457200" lvl="0" indent="-342900" rtl="0">
              <a:buClr>
                <a:srgbClr val="000000"/>
              </a:buClr>
              <a:buSzPct val="166666"/>
              <a:buFont typeface="Arial"/>
              <a:buChar char="•"/>
            </a:pPr>
            <a:r>
              <a:rPr lang="en" sz="1800">
                <a:solidFill>
                  <a:srgbClr val="000000"/>
                </a:solidFill>
              </a:rPr>
              <a:t>Khan led the Mongols into conquering most Persia and northern China before his death.</a:t>
            </a:r>
          </a:p>
          <a:p>
            <a:pPr marL="457200" lvl="0" indent="-342900" rtl="0">
              <a:buClr>
                <a:srgbClr val="000000"/>
              </a:buClr>
              <a:buSzPct val="166666"/>
              <a:buFont typeface="Arial"/>
              <a:buChar char="•"/>
            </a:pPr>
            <a:r>
              <a:rPr lang="en" sz="1800">
                <a:solidFill>
                  <a:srgbClr val="000000"/>
                </a:solidFill>
              </a:rPr>
              <a:t>Khan reorganized the military, created uniform legal code, and broke up tribal affiliations to unite the Mongol empire.</a:t>
            </a:r>
          </a:p>
          <a:p>
            <a:pPr marL="457200" lvl="0" indent="-342900" rtl="0">
              <a:buClr>
                <a:srgbClr val="000000"/>
              </a:buClr>
              <a:buSzPct val="166666"/>
              <a:buFont typeface="Arial"/>
              <a:buChar char="•"/>
            </a:pPr>
            <a:r>
              <a:rPr lang="en" sz="1800">
                <a:solidFill>
                  <a:srgbClr val="000000"/>
                </a:solidFill>
              </a:rPr>
              <a:t>Mongol rule in China, also known as the Yuan dynasty, was effective under Khubilai Khan even though it lasted less for less than a century.</a:t>
            </a:r>
          </a:p>
          <a:p>
            <a:pPr marL="457200" lvl="0" indent="-342900" rtl="0">
              <a:buClr>
                <a:srgbClr val="000000"/>
              </a:buClr>
              <a:buSzPct val="166666"/>
              <a:buFont typeface="Arial"/>
              <a:buChar char="•"/>
            </a:pPr>
            <a:r>
              <a:rPr lang="en" sz="1800">
                <a:solidFill>
                  <a:srgbClr val="000000"/>
                </a:solidFill>
              </a:rPr>
              <a:t>The sacking of Baghdad in 1258 put an end to the Abbasid Caliphate and included the massacre of 200,000 people. This shows the Mongols pure military ruthlessness and bloodthirsty ways.</a:t>
            </a:r>
          </a:p>
          <a:p>
            <a:pPr marL="457200" lvl="0" indent="-304800" rtl="0">
              <a:buClr>
                <a:srgbClr val="000000"/>
              </a:buClr>
              <a:buSzPct val="111111"/>
              <a:buFont typeface="Arial"/>
              <a:buChar char="•"/>
            </a:pPr>
            <a:r>
              <a:rPr lang="en" sz="1800">
                <a:solidFill>
                  <a:srgbClr val="000000"/>
                </a:solidFill>
              </a:rPr>
              <a:t>The Mongols revolutionized warfare with their advanced tactics such as the use of archers on horseback.</a:t>
            </a:r>
            <a:r>
              <a:rPr lang="en" sz="1800"/>
              <a:t>   </a:t>
            </a:r>
            <a:r>
              <a:rPr lang="en" sz="1200"/>
              <a:t>  </a:t>
            </a:r>
          </a:p>
        </p:txBody>
      </p:sp>
      <p:sp>
        <p:nvSpPr>
          <p:cNvPr id="131" name="Shape 131"/>
          <p:cNvSpPr txBox="1">
            <a:spLocks noGrp="1"/>
          </p:cNvSpPr>
          <p:nvPr>
            <p:ph type="title"/>
          </p:nvPr>
        </p:nvSpPr>
        <p:spPr>
          <a:xfrm>
            <a:off x="132725" y="205101"/>
            <a:ext cx="7877099" cy="640799"/>
          </a:xfrm>
          <a:prstGeom prst="rect">
            <a:avLst/>
          </a:prstGeom>
        </p:spPr>
        <p:txBody>
          <a:bodyPr lIns="91425" tIns="91425" rIns="91425" bIns="91425" anchor="b" anchorCtr="0">
            <a:noAutofit/>
          </a:bodyPr>
          <a:lstStyle/>
          <a:p>
            <a:pPr>
              <a:buNone/>
            </a:pPr>
            <a:r>
              <a:rPr lang="en" sz="3000">
                <a:solidFill>
                  <a:srgbClr val="000000"/>
                </a:solidFill>
              </a:rPr>
              <a:t>The Mongols</a:t>
            </a:r>
          </a:p>
        </p:txBody>
      </p:sp>
      <p:pic>
        <p:nvPicPr>
          <p:cNvPr id="132" name="Shape 132"/>
          <p:cNvPicPr preferRelativeResize="0"/>
          <p:nvPr/>
        </p:nvPicPr>
        <p:blipFill>
          <a:blip r:embed="rId3"/>
          <a:stretch>
            <a:fillRect/>
          </a:stretch>
        </p:blipFill>
        <p:spPr>
          <a:xfrm>
            <a:off x="8009825" y="65625"/>
            <a:ext cx="1095847" cy="1095824"/>
          </a:xfrm>
          <a:prstGeom prst="rect">
            <a:avLst/>
          </a:prstGeom>
          <a:noFill/>
          <a:ln>
            <a:noFill/>
          </a:ln>
        </p:spPr>
      </p:pic>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marL="457200" lvl="0" indent="-342900" rtl="0">
              <a:buClr>
                <a:schemeClr val="dk1"/>
              </a:buClr>
              <a:buSzPct val="166666"/>
              <a:buFont typeface="Arial"/>
              <a:buChar char="•"/>
            </a:pPr>
            <a:r>
              <a:rPr lang="en" sz="1800">
                <a:solidFill>
                  <a:schemeClr val="dk1"/>
                </a:solidFill>
              </a:rPr>
              <a:t>However, their conquests also created Pax Mongolica, or the increased safety of trade. This helped the reestablishment of the Silk Roads.</a:t>
            </a:r>
          </a:p>
          <a:p>
            <a:pPr marL="457200" lvl="0" indent="-342900" rtl="0">
              <a:buClr>
                <a:schemeClr val="dk1"/>
              </a:buClr>
              <a:buSzPct val="166666"/>
              <a:buFont typeface="Arial"/>
              <a:buChar char="•"/>
            </a:pPr>
            <a:r>
              <a:rPr lang="en" sz="1800">
                <a:solidFill>
                  <a:schemeClr val="dk1"/>
                </a:solidFill>
              </a:rPr>
              <a:t>The Mongols preached international commerce and protected merchants by establishing checkpoints across trade routes.</a:t>
            </a:r>
          </a:p>
          <a:p>
            <a:pPr marL="457200" lvl="0" indent="-342900" rtl="0">
              <a:buClr>
                <a:schemeClr val="dk1"/>
              </a:buClr>
              <a:buSzPct val="166666"/>
              <a:buFont typeface="Arial"/>
              <a:buChar char="•"/>
            </a:pPr>
            <a:r>
              <a:rPr lang="en" sz="1800">
                <a:solidFill>
                  <a:schemeClr val="dk1"/>
                </a:solidFill>
              </a:rPr>
              <a:t>Their religious tolerance was very well perceived and helped the Russian Orthodox church flourish.</a:t>
            </a:r>
          </a:p>
          <a:p>
            <a:pPr marL="457200" lvl="0" indent="-342900" rtl="0">
              <a:buClr>
                <a:schemeClr val="dk1"/>
              </a:buClr>
              <a:buSzPct val="166666"/>
              <a:buFont typeface="Arial"/>
              <a:buChar char="•"/>
            </a:pPr>
            <a:r>
              <a:rPr lang="en" sz="1800">
                <a:solidFill>
                  <a:schemeClr val="dk1"/>
                </a:solidFill>
              </a:rPr>
              <a:t>It can be argued that the Mongols helped spread the plague across much of Eurasia.</a:t>
            </a:r>
          </a:p>
          <a:p>
            <a:pPr marL="457200" lvl="0" indent="-342900">
              <a:buClr>
                <a:schemeClr val="dk1"/>
              </a:buClr>
              <a:buSzPct val="166666"/>
              <a:buFont typeface="Arial"/>
              <a:buChar char="•"/>
            </a:pPr>
            <a:r>
              <a:rPr lang="en" sz="1800">
                <a:solidFill>
                  <a:schemeClr val="dk1"/>
                </a:solidFill>
              </a:rPr>
              <a:t>The Mongol empire only lasted 162 years, however at its peak, it controlled the vast majority of Eurasia as well as parts of Africa and united most of central Eurasia, including Russia and China. </a:t>
            </a:r>
          </a:p>
        </p:txBody>
      </p:sp>
      <p:sp>
        <p:nvSpPr>
          <p:cNvPr id="138" name="Shape 138"/>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buNone/>
            </a:pPr>
            <a:r>
              <a:rPr lang="en">
                <a:solidFill>
                  <a:srgbClr val="000000"/>
                </a:solidFill>
              </a:rPr>
              <a:t>The Mongols</a:t>
            </a:r>
          </a:p>
        </p:txBody>
      </p:sp>
      <p:pic>
        <p:nvPicPr>
          <p:cNvPr id="139" name="Shape 139"/>
          <p:cNvPicPr preferRelativeResize="0"/>
          <p:nvPr/>
        </p:nvPicPr>
        <p:blipFill>
          <a:blip r:embed="rId3"/>
          <a:stretch>
            <a:fillRect/>
          </a:stretch>
        </p:blipFill>
        <p:spPr>
          <a:xfrm>
            <a:off x="7526925" y="128525"/>
            <a:ext cx="1263472" cy="994200"/>
          </a:xfrm>
          <a:prstGeom prst="rect">
            <a:avLst/>
          </a:prstGeom>
          <a:noFill/>
          <a:ln>
            <a:noFill/>
          </a:ln>
        </p:spPr>
      </p:pic>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43"/>
        <p:cNvGrpSpPr/>
        <p:nvPr/>
      </p:nvGrpSpPr>
      <p:grpSpPr>
        <a:xfrm>
          <a:off x="0" y="0"/>
          <a:ext cx="0" cy="0"/>
          <a:chOff x="0" y="0"/>
          <a:chExt cx="0" cy="0"/>
        </a:xfrm>
      </p:grpSpPr>
      <p:pic>
        <p:nvPicPr>
          <p:cNvPr id="144" name="Shape 144"/>
          <p:cNvPicPr preferRelativeResize="0"/>
          <p:nvPr/>
        </p:nvPicPr>
        <p:blipFill>
          <a:blip r:embed="rId4"/>
          <a:stretch>
            <a:fillRect/>
          </a:stretch>
        </p:blipFill>
        <p:spPr>
          <a:xfrm>
            <a:off x="2642750" y="1245275"/>
            <a:ext cx="3415825" cy="3036300"/>
          </a:xfrm>
          <a:prstGeom prst="rect">
            <a:avLst/>
          </a:prstGeom>
          <a:noFill/>
          <a:ln>
            <a:noFill/>
          </a:ln>
        </p:spPr>
      </p:pic>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48"/>
        <p:cNvGrpSpPr/>
        <p:nvPr/>
      </p:nvGrpSpPr>
      <p:grpSpPr>
        <a:xfrm>
          <a:off x="0" y="0"/>
          <a:ext cx="0" cy="0"/>
          <a:chOff x="0" y="0"/>
          <a:chExt cx="0" cy="0"/>
        </a:xfrm>
      </p:grpSpPr>
      <p:sp>
        <p:nvSpPr>
          <p:cNvPr id="149" name="Shape 149"/>
          <p:cNvSpPr txBox="1">
            <a:spLocks noGrp="1"/>
          </p:cNvSpPr>
          <p:nvPr>
            <p:ph type="ctrTitle"/>
          </p:nvPr>
        </p:nvSpPr>
        <p:spPr>
          <a:xfrm>
            <a:off x="971590" y="1486610"/>
            <a:ext cx="7050900" cy="1102500"/>
          </a:xfrm>
          <a:prstGeom prst="rect">
            <a:avLst/>
          </a:prstGeom>
        </p:spPr>
        <p:txBody>
          <a:bodyPr lIns="91425" tIns="91425" rIns="91425" bIns="91425" anchor="b" anchorCtr="0">
            <a:noAutofit/>
          </a:bodyPr>
          <a:lstStyle/>
          <a:p>
            <a:pPr algn="ctr">
              <a:buNone/>
            </a:pPr>
            <a:r>
              <a:rPr lang="en">
                <a:latin typeface="Dancing Script"/>
                <a:ea typeface="Dancing Script"/>
                <a:cs typeface="Dancing Script"/>
                <a:sym typeface="Dancing Script"/>
              </a:rPr>
              <a:t>The End</a:t>
            </a:r>
            <a:r>
              <a:rPr lang="en"/>
              <a:t> </a:t>
            </a:r>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78300" y="190203"/>
            <a:ext cx="8229600" cy="994200"/>
          </a:xfrm>
          <a:prstGeom prst="rect">
            <a:avLst/>
          </a:prstGeom>
          <a:ln>
            <a:noFill/>
          </a:ln>
        </p:spPr>
        <p:txBody>
          <a:bodyPr lIns="91425" tIns="91425" rIns="91425" bIns="91425" anchor="b" anchorCtr="0">
            <a:noAutofit/>
          </a:bodyPr>
          <a:lstStyle/>
          <a:p>
            <a:pPr>
              <a:buNone/>
            </a:pPr>
            <a:r>
              <a:rPr lang="en" sz="3600">
                <a:solidFill>
                  <a:srgbClr val="000000"/>
                </a:solidFill>
              </a:rPr>
              <a:t>Silk Roads</a:t>
            </a:r>
            <a:r>
              <a:rPr lang="en">
                <a:solidFill>
                  <a:srgbClr val="000000"/>
                </a:solidFill>
              </a:rPr>
              <a:t> </a:t>
            </a:r>
            <a:r>
              <a:rPr lang="en" sz="1400">
                <a:solidFill>
                  <a:srgbClr val="000000"/>
                </a:solidFill>
              </a:rPr>
              <a:t>600 C.E to 145O </a:t>
            </a:r>
          </a:p>
        </p:txBody>
      </p:sp>
      <p:sp>
        <p:nvSpPr>
          <p:cNvPr id="48" name="Shape 48"/>
          <p:cNvSpPr txBox="1">
            <a:spLocks noGrp="1"/>
          </p:cNvSpPr>
          <p:nvPr>
            <p:ph type="body" idx="1"/>
          </p:nvPr>
        </p:nvSpPr>
        <p:spPr>
          <a:xfrm>
            <a:off x="504525" y="1070692"/>
            <a:ext cx="8229600" cy="3630300"/>
          </a:xfrm>
          <a:prstGeom prst="rect">
            <a:avLst/>
          </a:prstGeom>
        </p:spPr>
        <p:txBody>
          <a:bodyPr lIns="91425" tIns="91425" rIns="91425" bIns="91425" anchor="t" anchorCtr="0">
            <a:noAutofit/>
          </a:bodyPr>
          <a:lstStyle/>
          <a:p>
            <a:pPr marL="457200" lvl="0" indent="-317500" rtl="0">
              <a:buClr>
                <a:srgbClr val="000000"/>
              </a:buClr>
              <a:buSzPct val="166666"/>
              <a:buFont typeface="Arial"/>
              <a:buChar char="•"/>
            </a:pPr>
            <a:r>
              <a:rPr lang="en" sz="1400">
                <a:solidFill>
                  <a:srgbClr val="000000"/>
                </a:solidFill>
              </a:rPr>
              <a:t>Land-Based trade system that spread across Eurasia in the form of “relay trade” or a trade system where goods were passed until reaching their destination.</a:t>
            </a:r>
          </a:p>
          <a:p>
            <a:pPr marL="457200" lvl="0" indent="-317500" rtl="0">
              <a:buClr>
                <a:srgbClr val="000000"/>
              </a:buClr>
              <a:buSzPct val="166666"/>
              <a:buFont typeface="Arial"/>
              <a:buChar char="•"/>
            </a:pPr>
            <a:r>
              <a:rPr lang="en" sz="1400">
                <a:solidFill>
                  <a:srgbClr val="000000"/>
                </a:solidFill>
              </a:rPr>
              <a:t>The Silk roads flourished during the Classical Era, under Roman and Chinese control, the 7th and 8th centuries under the Byzantine, Tang, and Muslim Abbasid, and during the 13th and 14th centuries during Mongol control.     </a:t>
            </a:r>
          </a:p>
          <a:p>
            <a:pPr marL="457200" lvl="0" indent="-317500" rtl="0">
              <a:buClr>
                <a:srgbClr val="000000"/>
              </a:buClr>
              <a:buSzPct val="166666"/>
              <a:buFont typeface="Arial"/>
              <a:buChar char="•"/>
            </a:pPr>
            <a:r>
              <a:rPr lang="en" sz="1400">
                <a:solidFill>
                  <a:srgbClr val="000000"/>
                </a:solidFill>
              </a:rPr>
              <a:t>The Silk Roads brought together many different types of peoples and their trades, such as the pastoral or herding peoples, the agriculture based peoples, and more advanced civilizations, creating a successful trading community.</a:t>
            </a:r>
          </a:p>
          <a:p>
            <a:pPr marL="457200" lvl="0" indent="-317500" rtl="0">
              <a:buClr>
                <a:srgbClr val="000000"/>
              </a:buClr>
              <a:buSzPct val="166666"/>
              <a:buFont typeface="Arial"/>
              <a:buChar char="•"/>
            </a:pPr>
            <a:r>
              <a:rPr lang="en" sz="1400" b="1">
                <a:solidFill>
                  <a:srgbClr val="000000"/>
                </a:solidFill>
              </a:rPr>
              <a:t>Luxury goods</a:t>
            </a:r>
            <a:r>
              <a:rPr lang="en" sz="1400">
                <a:solidFill>
                  <a:srgbClr val="000000"/>
                </a:solidFill>
              </a:rPr>
              <a:t> were the main produce traded along the roads, including the most famous, silk.</a:t>
            </a:r>
          </a:p>
          <a:p>
            <a:pPr marL="457200" lvl="0" indent="-317500" rtl="0">
              <a:buClr>
                <a:srgbClr val="000000"/>
              </a:buClr>
              <a:buSzPct val="166666"/>
              <a:buFont typeface="Arial"/>
              <a:buChar char="•"/>
            </a:pPr>
            <a:r>
              <a:rPr lang="en" sz="1400" b="1">
                <a:solidFill>
                  <a:srgbClr val="000000"/>
                </a:solidFill>
              </a:rPr>
              <a:t>Silk</a:t>
            </a:r>
            <a:r>
              <a:rPr lang="en" sz="1400">
                <a:solidFill>
                  <a:srgbClr val="000000"/>
                </a:solidFill>
              </a:rPr>
              <a:t> became a symbol of high social status or wealth, a symbol for powerful religions, and even a form of currency in some cultures. </a:t>
            </a:r>
          </a:p>
          <a:p>
            <a:pPr marL="457200" lvl="0" indent="-317500" rtl="0">
              <a:buClr>
                <a:srgbClr val="000000"/>
              </a:buClr>
              <a:buSzPct val="166666"/>
              <a:buFont typeface="Arial"/>
              <a:buChar char="•"/>
            </a:pPr>
            <a:r>
              <a:rPr lang="en" sz="1400">
                <a:solidFill>
                  <a:srgbClr val="000000"/>
                </a:solidFill>
              </a:rPr>
              <a:t> </a:t>
            </a:r>
            <a:r>
              <a:rPr lang="en" sz="1400" b="1">
                <a:solidFill>
                  <a:srgbClr val="000000"/>
                </a:solidFill>
              </a:rPr>
              <a:t>Religions and Languages </a:t>
            </a:r>
            <a:r>
              <a:rPr lang="en" sz="1400">
                <a:solidFill>
                  <a:srgbClr val="000000"/>
                </a:solidFill>
              </a:rPr>
              <a:t>were also commonly passed throughout Eurasia by the traders and merchants that traveled the Silk Roads. Buddhism was the main Religion that appealed to the common peoples along the roads because, unlike Hinduism, it benefitted the lower classes.  </a:t>
            </a:r>
          </a:p>
          <a:p>
            <a:pPr marL="457200" lvl="0" indent="-317500">
              <a:buClr>
                <a:srgbClr val="000000"/>
              </a:buClr>
              <a:buSzPct val="166666"/>
              <a:buFont typeface="Arial"/>
              <a:buChar char="•"/>
            </a:pPr>
            <a:r>
              <a:rPr lang="en" sz="1400">
                <a:solidFill>
                  <a:srgbClr val="000000"/>
                </a:solidFill>
              </a:rPr>
              <a:t> </a:t>
            </a:r>
            <a:r>
              <a:rPr lang="en" sz="1400" b="1">
                <a:solidFill>
                  <a:srgbClr val="000000"/>
                </a:solidFill>
              </a:rPr>
              <a:t>Diseases</a:t>
            </a:r>
            <a:r>
              <a:rPr lang="en" sz="1400">
                <a:solidFill>
                  <a:srgbClr val="000000"/>
                </a:solidFill>
              </a:rPr>
              <a:t> such as the Black Death, Smallpox, the Bubonic Plague, and many other illnesses  were even more commonly and consistently spread by the Silk Roads.   </a:t>
            </a:r>
          </a:p>
        </p:txBody>
      </p:sp>
      <p:pic>
        <p:nvPicPr>
          <p:cNvPr id="49" name="Shape 49"/>
          <p:cNvPicPr preferRelativeResize="0"/>
          <p:nvPr/>
        </p:nvPicPr>
        <p:blipFill>
          <a:blip r:embed="rId3"/>
          <a:stretch>
            <a:fillRect/>
          </a:stretch>
        </p:blipFill>
        <p:spPr>
          <a:xfrm>
            <a:off x="4962050" y="56201"/>
            <a:ext cx="2868799" cy="1128200"/>
          </a:xfrm>
          <a:prstGeom prst="rect">
            <a:avLst/>
          </a:prstGeom>
          <a:noFill/>
          <a:ln>
            <a:noFill/>
          </a:ln>
        </p:spPr>
      </p:pic>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53"/>
        <p:cNvGrpSpPr/>
        <p:nvPr/>
      </p:nvGrpSpPr>
      <p:grpSpPr>
        <a:xfrm>
          <a:off x="0" y="0"/>
          <a:ext cx="0" cy="0"/>
          <a:chOff x="0" y="0"/>
          <a:chExt cx="0" cy="0"/>
        </a:xfrm>
      </p:grpSpPr>
      <p:sp>
        <p:nvSpPr>
          <p:cNvPr id="54" name="Shape 54"/>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marL="457200" lvl="0" indent="-317500" rtl="0">
              <a:lnSpc>
                <a:spcPct val="150000"/>
              </a:lnSpc>
              <a:buClr>
                <a:srgbClr val="000000"/>
              </a:buClr>
              <a:buSzPct val="166666"/>
              <a:buFont typeface="Arial"/>
              <a:buChar char="•"/>
            </a:pPr>
            <a:r>
              <a:rPr lang="en" sz="1400" b="1">
                <a:solidFill>
                  <a:srgbClr val="000000"/>
                </a:solidFill>
              </a:rPr>
              <a:t>Ghana, Songhai, and Mali became some of the main centers for trade connecting Africa to the extensive trade networks in Eurasia and the middle east.</a:t>
            </a:r>
          </a:p>
          <a:p>
            <a:pPr marL="457200" lvl="0" indent="-317500" rtl="0">
              <a:lnSpc>
                <a:spcPct val="150000"/>
              </a:lnSpc>
              <a:buClr>
                <a:srgbClr val="000000"/>
              </a:buClr>
              <a:buSzPct val="166666"/>
              <a:buFont typeface="Arial"/>
              <a:buChar char="•"/>
            </a:pPr>
            <a:r>
              <a:rPr lang="en" sz="1400" b="1">
                <a:solidFill>
                  <a:srgbClr val="000000"/>
                </a:solidFill>
              </a:rPr>
              <a:t>Salt and Gold became the most traded material goods along with the sale of slaves and the spread of Islam over the Trans-Saharan trade routes. </a:t>
            </a:r>
          </a:p>
          <a:p>
            <a:pPr marL="457200" lvl="0" indent="-317500" rtl="0">
              <a:lnSpc>
                <a:spcPct val="150000"/>
              </a:lnSpc>
              <a:buClr>
                <a:srgbClr val="000000"/>
              </a:buClr>
              <a:buSzPct val="166666"/>
              <a:buFont typeface="Arial"/>
              <a:buChar char="•"/>
            </a:pPr>
            <a:r>
              <a:rPr lang="en" sz="1400" b="1">
                <a:solidFill>
                  <a:srgbClr val="000000"/>
                </a:solidFill>
              </a:rPr>
              <a:t>Camels were the main source of transportation and allowed for trade routes across the  great Sahara Desert. </a:t>
            </a:r>
          </a:p>
          <a:p>
            <a:pPr lvl="0" rtl="0">
              <a:lnSpc>
                <a:spcPct val="150000"/>
              </a:lnSpc>
              <a:buNone/>
            </a:pPr>
            <a:r>
              <a:rPr lang="en" sz="1400" b="1">
                <a:solidFill>
                  <a:srgbClr val="000000"/>
                </a:solidFill>
              </a:rPr>
              <a:t>     </a:t>
            </a:r>
          </a:p>
        </p:txBody>
      </p:sp>
      <p:sp>
        <p:nvSpPr>
          <p:cNvPr id="55" name="Shape 55"/>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buNone/>
            </a:pPr>
            <a:r>
              <a:rPr lang="en">
                <a:solidFill>
                  <a:srgbClr val="000000"/>
                </a:solidFill>
              </a:rPr>
              <a:t>Trans-Saharan </a:t>
            </a:r>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44242"/>
            <a:ext cx="4038599" cy="3630300"/>
          </a:xfrm>
          <a:prstGeom prst="rect">
            <a:avLst/>
          </a:prstGeom>
        </p:spPr>
        <p:txBody>
          <a:bodyPr lIns="91425" tIns="91425" rIns="91425" bIns="91425" anchor="t" anchorCtr="0">
            <a:noAutofit/>
          </a:bodyPr>
          <a:lstStyle/>
          <a:p>
            <a:pPr marL="457200" lvl="0" indent="-342900" rtl="0">
              <a:buClr>
                <a:srgbClr val="000000"/>
              </a:buClr>
              <a:buSzPct val="166666"/>
              <a:buFont typeface="Arial"/>
              <a:buChar char="•"/>
            </a:pPr>
            <a:r>
              <a:rPr lang="en" sz="1800">
                <a:solidFill>
                  <a:srgbClr val="000000"/>
                </a:solidFill>
              </a:rPr>
              <a:t>Indian Ocean trade was one of the largest sea-based trading networks, stretching along the African coast, bordering both sides of India, and reaching all the way to the far side of China.</a:t>
            </a:r>
          </a:p>
          <a:p>
            <a:pPr marL="457200" lvl="0" indent="-342900" rtl="0">
              <a:buClr>
                <a:srgbClr val="000000"/>
              </a:buClr>
              <a:buSzPct val="166666"/>
              <a:buFont typeface="Arial"/>
              <a:buChar char="•"/>
            </a:pPr>
            <a:r>
              <a:rPr lang="en" sz="1800">
                <a:solidFill>
                  <a:srgbClr val="000000"/>
                </a:solidFill>
              </a:rPr>
              <a:t>Monsoons with particular winds made sea travel possible in this area.</a:t>
            </a:r>
          </a:p>
          <a:p>
            <a:pPr marL="457200" lvl="0" indent="-342900" rtl="0">
              <a:buClr>
                <a:srgbClr val="000000"/>
              </a:buClr>
              <a:buSzPct val="166666"/>
              <a:buFont typeface="Arial"/>
              <a:buChar char="•"/>
            </a:pPr>
            <a:r>
              <a:rPr lang="en" sz="1800">
                <a:solidFill>
                  <a:srgbClr val="000000"/>
                </a:solidFill>
              </a:rPr>
              <a:t> Large ships lowered costs compared to land trade and allowed for heavier bulk items and larger amounts of goods to travel at one time.</a:t>
            </a:r>
          </a:p>
        </p:txBody>
      </p:sp>
      <p:sp>
        <p:nvSpPr>
          <p:cNvPr id="61" name="Shape 61"/>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buNone/>
            </a:pPr>
            <a:r>
              <a:rPr lang="en" sz="3600">
                <a:solidFill>
                  <a:srgbClr val="000000"/>
                </a:solidFill>
              </a:rPr>
              <a:t>Indian Ocean</a:t>
            </a:r>
          </a:p>
        </p:txBody>
      </p:sp>
      <p:pic>
        <p:nvPicPr>
          <p:cNvPr id="62" name="Shape 62"/>
          <p:cNvPicPr preferRelativeResize="0"/>
          <p:nvPr/>
        </p:nvPicPr>
        <p:blipFill>
          <a:blip r:embed="rId3"/>
          <a:stretch>
            <a:fillRect/>
          </a:stretch>
        </p:blipFill>
        <p:spPr>
          <a:xfrm>
            <a:off x="5167150" y="2797575"/>
            <a:ext cx="3760375" cy="2220325"/>
          </a:xfrm>
          <a:prstGeom prst="rect">
            <a:avLst/>
          </a:prstGeom>
          <a:noFill/>
          <a:ln>
            <a:noFill/>
          </a:ln>
        </p:spPr>
      </p:pic>
      <p:sp>
        <p:nvSpPr>
          <p:cNvPr id="63" name="Shape 63"/>
          <p:cNvSpPr txBox="1">
            <a:spLocks noGrp="1"/>
          </p:cNvSpPr>
          <p:nvPr>
            <p:ph type="body" idx="2"/>
          </p:nvPr>
        </p:nvSpPr>
        <p:spPr>
          <a:xfrm>
            <a:off x="4648200" y="1244242"/>
            <a:ext cx="4038599" cy="3630300"/>
          </a:xfrm>
          <a:prstGeom prst="rect">
            <a:avLst/>
          </a:prstGeom>
        </p:spPr>
        <p:txBody>
          <a:bodyPr lIns="91425" tIns="91425" rIns="91425" bIns="91425" anchor="t" anchorCtr="0">
            <a:noAutofit/>
          </a:bodyPr>
          <a:lstStyle/>
          <a:p>
            <a:pPr marL="457200" lvl="0" indent="-342900" rtl="0">
              <a:buClr>
                <a:schemeClr val="dk1"/>
              </a:buClr>
              <a:buSzPct val="166666"/>
              <a:buFont typeface="Arial"/>
              <a:buChar char="•"/>
            </a:pPr>
            <a:r>
              <a:rPr lang="en" sz="1800">
                <a:solidFill>
                  <a:schemeClr val="dk1"/>
                </a:solidFill>
              </a:rPr>
              <a:t>Independent city states began to grow along these routes and acquire new religions and ideas such as Islam, Hinduism, and Buddhism.   </a:t>
            </a:r>
          </a:p>
          <a:p>
            <a:endParaRPr lang="en" sz="1800">
              <a:solidFill>
                <a:schemeClr val="dk1"/>
              </a:solidFill>
            </a:endParaRPr>
          </a:p>
        </p:txBody>
      </p:sp>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marL="457200" lvl="0" indent="-317500" rtl="0">
              <a:buClr>
                <a:srgbClr val="000000"/>
              </a:buClr>
              <a:buSzPct val="166666"/>
              <a:buFont typeface="Arial"/>
              <a:buChar char="•"/>
            </a:pPr>
            <a:r>
              <a:rPr lang="en" sz="1400" b="1">
                <a:solidFill>
                  <a:srgbClr val="000000"/>
                </a:solidFill>
              </a:rPr>
              <a:t>The Mayans, Aztecs, and Incas were the most dominant and advanced civilizations in the Americas.</a:t>
            </a:r>
          </a:p>
          <a:p>
            <a:pPr marL="457200" lvl="0" indent="-317500" rtl="0">
              <a:buClr>
                <a:srgbClr val="000000"/>
              </a:buClr>
              <a:buSzPct val="166666"/>
              <a:buFont typeface="Arial"/>
              <a:buChar char="•"/>
            </a:pPr>
            <a:r>
              <a:rPr lang="en" sz="1400" b="1">
                <a:solidFill>
                  <a:srgbClr val="000000"/>
                </a:solidFill>
              </a:rPr>
              <a:t>The Aztecs and Incas although very advanced mainly traded amongst themselves due to the mountainous and in some cases dense rainforests. </a:t>
            </a:r>
          </a:p>
          <a:p>
            <a:pPr marL="457200" lvl="0" indent="-317500" rtl="0">
              <a:buClr>
                <a:srgbClr val="000000"/>
              </a:buClr>
              <a:buSzPct val="166666"/>
              <a:buFont typeface="Arial"/>
              <a:buChar char="•"/>
            </a:pPr>
            <a:r>
              <a:rPr lang="en" sz="1400" b="1">
                <a:solidFill>
                  <a:srgbClr val="000000"/>
                </a:solidFill>
              </a:rPr>
              <a:t>However the Incas did have an intricate system of roads and bridges connecting their surrounding villages. </a:t>
            </a:r>
          </a:p>
          <a:p>
            <a:pPr marL="457200" lvl="0" indent="-317500" rtl="0">
              <a:buClr>
                <a:srgbClr val="000000"/>
              </a:buClr>
              <a:buSzPct val="166666"/>
              <a:buFont typeface="Arial"/>
              <a:buChar char="•"/>
            </a:pPr>
            <a:r>
              <a:rPr lang="en" sz="1400" b="1">
                <a:solidFill>
                  <a:srgbClr val="000000"/>
                </a:solidFill>
              </a:rPr>
              <a:t>The Aztecs used cacao beans as their common currency and traded locally with the exception of some rare goods.    </a:t>
            </a:r>
          </a:p>
        </p:txBody>
      </p:sp>
      <p:sp>
        <p:nvSpPr>
          <p:cNvPr id="69" name="Shape 69"/>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buNone/>
            </a:pPr>
            <a:r>
              <a:rPr lang="en">
                <a:solidFill>
                  <a:srgbClr val="000000"/>
                </a:solidFill>
              </a:rPr>
              <a:t>American Networks</a:t>
            </a:r>
            <a:r>
              <a:rPr lang="en"/>
              <a:t> </a:t>
            </a:r>
          </a:p>
        </p:txBody>
      </p:sp>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marL="457200" lvl="0" indent="-355600" rtl="0">
              <a:buClr>
                <a:srgbClr val="000000"/>
              </a:buClr>
              <a:buSzPct val="100000"/>
              <a:buFont typeface="Trebuchet MS"/>
              <a:buChar char="●"/>
            </a:pPr>
            <a:r>
              <a:rPr lang="en" sz="2000">
                <a:solidFill>
                  <a:srgbClr val="000000"/>
                </a:solidFill>
              </a:rPr>
              <a:t>Originated from the Arabian Peninsula and bedouin (nomadic) culture</a:t>
            </a:r>
          </a:p>
          <a:p>
            <a:pPr marL="457200" lvl="0" indent="-355600" rtl="0">
              <a:buClr>
                <a:srgbClr val="000000"/>
              </a:buClr>
              <a:buSzPct val="100000"/>
              <a:buFont typeface="Trebuchet MS"/>
              <a:buChar char="●"/>
            </a:pPr>
            <a:r>
              <a:rPr lang="en" sz="2000">
                <a:solidFill>
                  <a:srgbClr val="000000"/>
                </a:solidFill>
              </a:rPr>
              <a:t>Mecca was a very important, wealthy city, largely due to the Ka’ba</a:t>
            </a:r>
          </a:p>
          <a:p>
            <a:pPr marL="457200" lvl="0" indent="-355600" rtl="0">
              <a:buClr>
                <a:schemeClr val="dk2"/>
              </a:buClr>
              <a:buSzPct val="100000"/>
              <a:buFont typeface="Trebuchet MS"/>
              <a:buChar char="●"/>
            </a:pPr>
            <a:r>
              <a:rPr lang="en" sz="2000">
                <a:solidFill>
                  <a:srgbClr val="000000"/>
                </a:solidFill>
              </a:rPr>
              <a:t>Yathrib, later to be known as Medina (“City of the Prophet”) existed northeast of Mecca</a:t>
            </a:r>
          </a:p>
          <a:p>
            <a:pPr marL="457200" lvl="0" indent="-355600" rtl="0">
              <a:buClr>
                <a:srgbClr val="000000"/>
              </a:buClr>
              <a:buSzPct val="100000"/>
              <a:buFont typeface="Trebuchet MS"/>
              <a:buChar char="●"/>
            </a:pPr>
            <a:r>
              <a:rPr lang="en" sz="2000">
                <a:solidFill>
                  <a:srgbClr val="000000"/>
                </a:solidFill>
              </a:rPr>
              <a:t>Both cities engaged in long-distance trade </a:t>
            </a:r>
          </a:p>
          <a:p>
            <a:pPr marL="457200" lvl="0" indent="-355600" rtl="0">
              <a:buClr>
                <a:srgbClr val="000000"/>
              </a:buClr>
              <a:buSzPct val="100000"/>
              <a:buFont typeface="Trebuchet MS"/>
              <a:buChar char="●"/>
            </a:pPr>
            <a:r>
              <a:rPr lang="en" sz="2000">
                <a:solidFill>
                  <a:srgbClr val="000000"/>
                </a:solidFill>
              </a:rPr>
              <a:t>Women initially played key economic roles, but still not considered equal to men</a:t>
            </a:r>
          </a:p>
        </p:txBody>
      </p:sp>
      <p:sp>
        <p:nvSpPr>
          <p:cNvPr id="75" name="Shape 75"/>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buNone/>
            </a:pPr>
            <a:r>
              <a:rPr lang="en">
                <a:solidFill>
                  <a:srgbClr val="000000"/>
                </a:solidFill>
              </a:rPr>
              <a:t>Islam Origins</a:t>
            </a:r>
          </a:p>
        </p:txBody>
      </p:sp>
      <p:pic>
        <p:nvPicPr>
          <p:cNvPr id="76" name="Shape 76"/>
          <p:cNvPicPr preferRelativeResize="0"/>
          <p:nvPr/>
        </p:nvPicPr>
        <p:blipFill>
          <a:blip r:embed="rId3"/>
          <a:stretch>
            <a:fillRect/>
          </a:stretch>
        </p:blipFill>
        <p:spPr>
          <a:xfrm>
            <a:off x="7475625" y="0"/>
            <a:ext cx="1668375" cy="1342125"/>
          </a:xfrm>
          <a:prstGeom prst="rect">
            <a:avLst/>
          </a:prstGeom>
        </p:spPr>
      </p:pic>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457200" y="1244250"/>
            <a:ext cx="8229600" cy="3899100"/>
          </a:xfrm>
          <a:prstGeom prst="rect">
            <a:avLst/>
          </a:prstGeom>
        </p:spPr>
        <p:txBody>
          <a:bodyPr lIns="91425" tIns="91425" rIns="91425" bIns="91425" anchor="t" anchorCtr="0">
            <a:noAutofit/>
          </a:bodyPr>
          <a:lstStyle/>
          <a:p>
            <a:pPr marL="457200" lvl="0" indent="-355600" rtl="0">
              <a:buClr>
                <a:srgbClr val="000000"/>
              </a:buClr>
              <a:buSzPct val="100000"/>
              <a:buFont typeface="Trebuchet MS"/>
              <a:buChar char="●"/>
            </a:pPr>
            <a:r>
              <a:rPr lang="en" sz="2000">
                <a:solidFill>
                  <a:srgbClr val="000000"/>
                </a:solidFill>
              </a:rPr>
              <a:t>Born in Medina at around 570 C.E.</a:t>
            </a:r>
          </a:p>
          <a:p>
            <a:pPr marL="457200" lvl="0" indent="-355600" rtl="0">
              <a:buClr>
                <a:schemeClr val="dk2"/>
              </a:buClr>
              <a:buSzPct val="100000"/>
              <a:buFont typeface="Trebuchet MS"/>
              <a:buChar char="●"/>
            </a:pPr>
            <a:r>
              <a:rPr lang="en" sz="2000">
                <a:solidFill>
                  <a:srgbClr val="000000"/>
                </a:solidFill>
              </a:rPr>
              <a:t>Raised by father’s relatives because of both of his parents’ deaths</a:t>
            </a:r>
          </a:p>
          <a:p>
            <a:pPr marL="457200" lvl="0" indent="-355600" rtl="0">
              <a:buClr>
                <a:srgbClr val="000000"/>
              </a:buClr>
              <a:buSzPct val="100000"/>
              <a:buFont typeface="Trebuchet MS"/>
              <a:buChar char="●"/>
            </a:pPr>
            <a:r>
              <a:rPr lang="en" sz="2000">
                <a:solidFill>
                  <a:srgbClr val="000000"/>
                </a:solidFill>
              </a:rPr>
              <a:t>In his early 20’s, he worked for Khadijah as a trader, who later became his wife</a:t>
            </a:r>
          </a:p>
          <a:p>
            <a:pPr marL="457200" lvl="0" indent="-355600" rtl="0">
              <a:buClr>
                <a:srgbClr val="000000"/>
              </a:buClr>
              <a:buSzPct val="100000"/>
              <a:buFont typeface="Trebuchet MS"/>
              <a:buChar char="●"/>
            </a:pPr>
            <a:r>
              <a:rPr lang="en" sz="2000">
                <a:solidFill>
                  <a:srgbClr val="000000"/>
                </a:solidFill>
              </a:rPr>
              <a:t>He spent a large amount of time meditating, and in 610, he received his first revelation, all of which were written in Arabic and assembled into the Qur’an</a:t>
            </a:r>
          </a:p>
          <a:p>
            <a:pPr marL="457200" lvl="0" indent="-355600" rtl="0">
              <a:buClr>
                <a:srgbClr val="000000"/>
              </a:buClr>
              <a:buSzPct val="100000"/>
              <a:buFont typeface="Trebuchet MS"/>
              <a:buChar char="●"/>
            </a:pPr>
            <a:r>
              <a:rPr lang="en" sz="2000">
                <a:solidFill>
                  <a:srgbClr val="000000"/>
                </a:solidFill>
              </a:rPr>
              <a:t>He gained many followers when he made his </a:t>
            </a:r>
            <a:r>
              <a:rPr lang="en" sz="2000" i="1">
                <a:solidFill>
                  <a:srgbClr val="000000"/>
                </a:solidFill>
              </a:rPr>
              <a:t>hijra</a:t>
            </a:r>
            <a:r>
              <a:rPr lang="en" sz="2000">
                <a:solidFill>
                  <a:srgbClr val="000000"/>
                </a:solidFill>
              </a:rPr>
              <a:t> (“flight to Medina”) and settled the disputes of the bedouin clans</a:t>
            </a:r>
          </a:p>
          <a:p>
            <a:pPr marL="457200" lvl="0" indent="-355600" rtl="0">
              <a:buClr>
                <a:srgbClr val="000000"/>
              </a:buClr>
              <a:buSzPct val="100000"/>
              <a:buFont typeface="Trebuchet MS"/>
              <a:buChar char="●"/>
            </a:pPr>
            <a:r>
              <a:rPr lang="en" sz="2000">
                <a:solidFill>
                  <a:srgbClr val="000000"/>
                </a:solidFill>
              </a:rPr>
              <a:t>Ultimate victory for him when he gained a treaty to be able to return to Mecca, and he crushed the idols of the Ka’ba</a:t>
            </a:r>
          </a:p>
          <a:p>
            <a:endParaRPr lang="en" sz="2000">
              <a:solidFill>
                <a:srgbClr val="000000"/>
              </a:solidFill>
            </a:endParaRPr>
          </a:p>
        </p:txBody>
      </p:sp>
      <p:sp>
        <p:nvSpPr>
          <p:cNvPr id="82" name="Shape 82"/>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buNone/>
            </a:pPr>
            <a:r>
              <a:rPr lang="en">
                <a:solidFill>
                  <a:srgbClr val="000000"/>
                </a:solidFill>
              </a:rPr>
              <a:t>Muhammad</a:t>
            </a:r>
          </a:p>
        </p:txBody>
      </p:sp>
      <p:pic>
        <p:nvPicPr>
          <p:cNvPr id="83" name="Shape 83"/>
          <p:cNvPicPr preferRelativeResize="0"/>
          <p:nvPr/>
        </p:nvPicPr>
        <p:blipFill>
          <a:blip r:embed="rId3"/>
          <a:stretch>
            <a:fillRect/>
          </a:stretch>
        </p:blipFill>
        <p:spPr>
          <a:xfrm>
            <a:off x="7010400" y="0"/>
            <a:ext cx="2133600" cy="1638299"/>
          </a:xfrm>
          <a:prstGeom prst="rect">
            <a:avLst/>
          </a:prstGeom>
        </p:spPr>
      </p:pic>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457200" y="1244250"/>
            <a:ext cx="8229600" cy="3899100"/>
          </a:xfrm>
          <a:prstGeom prst="rect">
            <a:avLst/>
          </a:prstGeom>
        </p:spPr>
        <p:txBody>
          <a:bodyPr lIns="91425" tIns="91425" rIns="91425" bIns="91425" anchor="t" anchorCtr="0">
            <a:noAutofit/>
          </a:bodyPr>
          <a:lstStyle/>
          <a:p>
            <a:pPr marL="457200" lvl="0" indent="-355600" rtl="0">
              <a:buClr>
                <a:srgbClr val="000000"/>
              </a:buClr>
              <a:buSzPct val="100000"/>
              <a:buFont typeface="Trebuchet MS"/>
              <a:buChar char="●"/>
            </a:pPr>
            <a:r>
              <a:rPr lang="en" sz="2000">
                <a:solidFill>
                  <a:srgbClr val="000000"/>
                </a:solidFill>
              </a:rPr>
              <a:t>After Muhammad’s death, a conflict arose between the Sunnis and Shi’ites about who should rule next and resulted in the Ridda Wars</a:t>
            </a:r>
          </a:p>
          <a:p>
            <a:pPr marL="457200" lvl="0" indent="-355600" rtl="0">
              <a:buClr>
                <a:srgbClr val="000000"/>
              </a:buClr>
              <a:buSzPct val="100000"/>
              <a:buFont typeface="Trebuchet MS"/>
              <a:buChar char="●"/>
            </a:pPr>
            <a:r>
              <a:rPr lang="en" sz="2000">
                <a:solidFill>
                  <a:srgbClr val="000000"/>
                </a:solidFill>
              </a:rPr>
              <a:t>The Umayya clan took leadership and began an array of conquests throughout the Middle East and Northern Africa, and spread Islam with them (jihads)</a:t>
            </a:r>
          </a:p>
          <a:p>
            <a:pPr marL="457200" lvl="0" indent="-355600" rtl="0">
              <a:buClr>
                <a:srgbClr val="000000"/>
              </a:buClr>
              <a:buSzPct val="100000"/>
              <a:buFont typeface="Trebuchet MS"/>
              <a:buChar char="●"/>
            </a:pPr>
            <a:r>
              <a:rPr lang="en" sz="2000">
                <a:solidFill>
                  <a:srgbClr val="000000"/>
                </a:solidFill>
              </a:rPr>
              <a:t>Caliphs strived to make a bureaucracy to connect their vast empire</a:t>
            </a:r>
          </a:p>
          <a:p>
            <a:pPr marL="457200" lvl="0" indent="-355600" rtl="0">
              <a:buClr>
                <a:srgbClr val="000000"/>
              </a:buClr>
              <a:buSzPct val="100000"/>
              <a:buFont typeface="Trebuchet MS"/>
              <a:buChar char="●"/>
            </a:pPr>
            <a:r>
              <a:rPr lang="en" sz="2000">
                <a:solidFill>
                  <a:srgbClr val="000000"/>
                </a:solidFill>
              </a:rPr>
              <a:t>Women were not veiled during this time, and the Qur’an supported equality between men and women</a:t>
            </a:r>
          </a:p>
          <a:p>
            <a:pPr marL="457200" lvl="0" indent="-355600">
              <a:buClr>
                <a:srgbClr val="000000"/>
              </a:buClr>
              <a:buSzPct val="100000"/>
              <a:buFont typeface="Trebuchet MS"/>
              <a:buChar char="●"/>
            </a:pPr>
            <a:r>
              <a:rPr lang="en" sz="2000">
                <a:solidFill>
                  <a:srgbClr val="000000"/>
                </a:solidFill>
              </a:rPr>
              <a:t>Downfall resulted from ineffective leaders, and the Abbasids took over after the Battle of the River Zab</a:t>
            </a:r>
          </a:p>
        </p:txBody>
      </p:sp>
      <p:sp>
        <p:nvSpPr>
          <p:cNvPr id="89" name="Shape 89"/>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buNone/>
            </a:pPr>
            <a:r>
              <a:rPr lang="en">
                <a:solidFill>
                  <a:srgbClr val="000000"/>
                </a:solidFill>
              </a:rPr>
              <a:t>Umayyad Empire</a:t>
            </a:r>
          </a:p>
        </p:txBody>
      </p:sp>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457200" y="1244250"/>
            <a:ext cx="8229600" cy="3899400"/>
          </a:xfrm>
          <a:prstGeom prst="rect">
            <a:avLst/>
          </a:prstGeom>
        </p:spPr>
        <p:txBody>
          <a:bodyPr lIns="91425" tIns="91425" rIns="91425" bIns="91425" anchor="t" anchorCtr="0">
            <a:noAutofit/>
          </a:bodyPr>
          <a:lstStyle/>
          <a:p>
            <a:pPr marL="457200" lvl="0" indent="-355600" rtl="0">
              <a:buClr>
                <a:srgbClr val="000000"/>
              </a:buClr>
              <a:buSzPct val="100000"/>
              <a:buFont typeface="Trebuchet MS"/>
              <a:buChar char="●"/>
            </a:pPr>
            <a:r>
              <a:rPr lang="en" sz="2000">
                <a:solidFill>
                  <a:srgbClr val="000000"/>
                </a:solidFill>
              </a:rPr>
              <a:t>Built their new capital in Baghdad, where they concentrated many bureaucrats, servants, and slaves</a:t>
            </a:r>
          </a:p>
          <a:p>
            <a:pPr marL="457200" lvl="0" indent="-355600" rtl="0">
              <a:buClr>
                <a:srgbClr val="000000"/>
              </a:buClr>
              <a:buSzPct val="100000"/>
              <a:buFont typeface="Trebuchet MS"/>
              <a:buChar char="●"/>
            </a:pPr>
            <a:r>
              <a:rPr lang="en" sz="2000">
                <a:solidFill>
                  <a:srgbClr val="000000"/>
                </a:solidFill>
              </a:rPr>
              <a:t>Developed dhows, sailing vessels with triangular sails, to trade from the Mediterranean to the South China Sea</a:t>
            </a:r>
          </a:p>
          <a:p>
            <a:pPr marL="457200" lvl="0" indent="-355600" rtl="0">
              <a:buClr>
                <a:srgbClr val="000000"/>
              </a:buClr>
              <a:buSzPct val="100000"/>
              <a:buFont typeface="Trebuchet MS"/>
              <a:buChar char="●"/>
            </a:pPr>
            <a:r>
              <a:rPr lang="en" sz="2000">
                <a:solidFill>
                  <a:srgbClr val="000000"/>
                </a:solidFill>
              </a:rPr>
              <a:t>The Abbasids suffered from invasions from Turkish-speakers and Mongols</a:t>
            </a:r>
          </a:p>
          <a:p>
            <a:pPr marL="457200" lvl="0" indent="-355600" rtl="0">
              <a:buClr>
                <a:srgbClr val="000000"/>
              </a:buClr>
              <a:buSzPct val="100000"/>
              <a:buFont typeface="Trebuchet MS"/>
              <a:buChar char="●"/>
            </a:pPr>
            <a:r>
              <a:rPr lang="en" sz="2000">
                <a:solidFill>
                  <a:srgbClr val="000000"/>
                </a:solidFill>
              </a:rPr>
              <a:t>After the rules of al-Mahdi and Harun al-Rashid, there was constant conflict over the throne, with slave mercenary forces a large factor in the struggle</a:t>
            </a:r>
          </a:p>
          <a:p>
            <a:pPr marL="457200" lvl="0" indent="-355600" rtl="0">
              <a:buClr>
                <a:srgbClr val="000000"/>
              </a:buClr>
              <a:buSzPct val="100000"/>
              <a:buFont typeface="Trebuchet MS"/>
              <a:buChar char="●"/>
            </a:pPr>
            <a:r>
              <a:rPr lang="en" sz="2000">
                <a:solidFill>
                  <a:srgbClr val="000000"/>
                </a:solidFill>
              </a:rPr>
              <a:t>Women’s rights declined: they married at much younger ages, harem and veil, caliphs’ wives constricted to imperial palace</a:t>
            </a:r>
          </a:p>
          <a:p>
            <a:pPr marL="457200" lvl="0" indent="-355600">
              <a:buClr>
                <a:srgbClr val="000000"/>
              </a:buClr>
              <a:buSzPct val="100000"/>
              <a:buFont typeface="Trebuchet MS"/>
              <a:buChar char="●"/>
            </a:pPr>
            <a:r>
              <a:rPr lang="en" sz="2000">
                <a:solidFill>
                  <a:srgbClr val="000000"/>
                </a:solidFill>
              </a:rPr>
              <a:t>Caliphs are puppets under the Persian Buyids</a:t>
            </a:r>
          </a:p>
        </p:txBody>
      </p:sp>
      <p:sp>
        <p:nvSpPr>
          <p:cNvPr id="95" name="Shape 95"/>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buNone/>
            </a:pPr>
            <a:r>
              <a:rPr lang="en">
                <a:solidFill>
                  <a:srgbClr val="000000"/>
                </a:solidFill>
              </a:rPr>
              <a:t>Abbasid Empire</a:t>
            </a:r>
          </a:p>
        </p:txBody>
      </p:sp>
      <p:pic>
        <p:nvPicPr>
          <p:cNvPr id="96" name="Shape 96"/>
          <p:cNvPicPr preferRelativeResize="0"/>
          <p:nvPr/>
        </p:nvPicPr>
        <p:blipFill>
          <a:blip r:embed="rId3"/>
          <a:stretch>
            <a:fillRect/>
          </a:stretch>
        </p:blipFill>
        <p:spPr>
          <a:xfrm>
            <a:off x="7571875" y="0"/>
            <a:ext cx="1572125" cy="1244249"/>
          </a:xfrm>
          <a:prstGeom prst="rect">
            <a:avLst/>
          </a:prstGeom>
        </p:spPr>
      </p:pic>
    </p:spTree>
  </p:cSld>
  <p:clrMapOvr>
    <a:masterClrMapping/>
  </p:clrMapOvr>
  <p:transition xmlns:p14="http://schemas.microsoft.com/office/powerpoint/2010/main" spd="slow">
    <p:cut/>
  </p:transition>
</p:sld>
</file>

<file path=ppt/theme/theme1.xml><?xml version="1.0" encoding="utf-8"?>
<a:theme xmlns:a="http://schemas.openxmlformats.org/drawingml/2006/main" name="wave">
  <a:themeElements>
    <a:clrScheme name="Custom 506">
      <a:dk1>
        <a:srgbClr val="000000"/>
      </a:dk1>
      <a:lt1>
        <a:srgbClr val="FFFFFF"/>
      </a:lt1>
      <a:dk2>
        <a:srgbClr val="00387E"/>
      </a:dk2>
      <a:lt2>
        <a:srgbClr val="C6DFFF"/>
      </a:lt2>
      <a:accent1>
        <a:srgbClr val="4F81BD"/>
      </a:accent1>
      <a:accent2>
        <a:srgbClr val="C0504D"/>
      </a:accent2>
      <a:accent3>
        <a:srgbClr val="9BBB59"/>
      </a:accent3>
      <a:accent4>
        <a:srgbClr val="8064A2"/>
      </a:accent4>
      <a:accent5>
        <a:srgbClr val="4BACC6"/>
      </a:accent5>
      <a:accent6>
        <a:srgbClr val="F79646"/>
      </a:accent6>
      <a:hlink>
        <a:srgbClr val="00387E"/>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1605</Words>
  <Application>Microsoft Macintosh PowerPoint</Application>
  <PresentationFormat>On-screen Show (16:9)</PresentationFormat>
  <Paragraphs>95</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wave</vt:lpstr>
      <vt:lpstr>Unit 3 Review </vt:lpstr>
      <vt:lpstr>Silk Roads 600 C.E to 145O </vt:lpstr>
      <vt:lpstr>Trans-Saharan </vt:lpstr>
      <vt:lpstr>Indian Ocean</vt:lpstr>
      <vt:lpstr>American Networks </vt:lpstr>
      <vt:lpstr>Islam Origins</vt:lpstr>
      <vt:lpstr>Muhammad</vt:lpstr>
      <vt:lpstr>Umayyad Empire</vt:lpstr>
      <vt:lpstr>Abbasid Empire</vt:lpstr>
      <vt:lpstr>Abbasid Empire cont.</vt:lpstr>
      <vt:lpstr>The Vikings:</vt:lpstr>
      <vt:lpstr>The Polynesians:</vt:lpstr>
      <vt:lpstr>The Bantu</vt:lpstr>
      <vt:lpstr>The Mongols</vt:lpstr>
      <vt:lpstr>The Mongols</vt:lpstr>
      <vt:lpstr>PowerPoint Presentation</vt:lpstr>
      <vt:lpstr>The End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Review </dc:title>
  <cp:lastModifiedBy>Cherry Creek</cp:lastModifiedBy>
  <cp:revision>1</cp:revision>
  <dcterms:modified xsi:type="dcterms:W3CDTF">2014-01-13T13:32:40Z</dcterms:modified>
</cp:coreProperties>
</file>